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diagrams/layout1.xml" ContentType="application/vnd.openxmlformats-officedocument.drawingml.diagramLayout+xml"/>
  <Override PartName="/ppt/notesSlides/notesSlide7.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charts/chart4.xml" ContentType="application/vnd.openxmlformats-officedocument.drawingml.chart+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xls" ContentType="application/vnd.ms-exce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diagrams/quickStyle1.xml" ContentType="application/vnd.openxmlformats-officedocument.drawingml.diagramStyl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diagrams/data1.xml" ContentType="application/vnd.openxmlformats-officedocument.drawingml.diagramData+xml"/>
  <Override PartName="/ppt/charts/chart2.xml" ContentType="application/vnd.openxmlformats-officedocument.drawingml.chart+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9"/>
  </p:notesMasterIdLst>
  <p:sldIdLst>
    <p:sldId id="258" r:id="rId2"/>
    <p:sldId id="259" r:id="rId3"/>
    <p:sldId id="260" r:id="rId4"/>
    <p:sldId id="261" r:id="rId5"/>
    <p:sldId id="262" r:id="rId6"/>
    <p:sldId id="263" r:id="rId7"/>
    <p:sldId id="264" r:id="rId8"/>
    <p:sldId id="389" r:id="rId9"/>
    <p:sldId id="266" r:id="rId10"/>
    <p:sldId id="267" r:id="rId11"/>
    <p:sldId id="268" r:id="rId12"/>
    <p:sldId id="269" r:id="rId13"/>
    <p:sldId id="270" r:id="rId14"/>
    <p:sldId id="271" r:id="rId15"/>
    <p:sldId id="272" r:id="rId16"/>
    <p:sldId id="273" r:id="rId17"/>
    <p:sldId id="274" r:id="rId18"/>
    <p:sldId id="275" r:id="rId19"/>
    <p:sldId id="276" r:id="rId20"/>
    <p:sldId id="391" r:id="rId21"/>
    <p:sldId id="278" r:id="rId22"/>
    <p:sldId id="279" r:id="rId23"/>
    <p:sldId id="280" r:id="rId24"/>
    <p:sldId id="281" r:id="rId25"/>
    <p:sldId id="282" r:id="rId26"/>
    <p:sldId id="390" r:id="rId27"/>
    <p:sldId id="284" r:id="rId28"/>
    <p:sldId id="285" r:id="rId29"/>
    <p:sldId id="286" r:id="rId30"/>
    <p:sldId id="287" r:id="rId31"/>
    <p:sldId id="384" r:id="rId32"/>
    <p:sldId id="380" r:id="rId33"/>
    <p:sldId id="381" r:id="rId34"/>
    <p:sldId id="382" r:id="rId35"/>
    <p:sldId id="294" r:id="rId36"/>
    <p:sldId id="295" r:id="rId37"/>
    <p:sldId id="296" r:id="rId38"/>
    <p:sldId id="297" r:id="rId39"/>
    <p:sldId id="379"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 id="317" r:id="rId59"/>
    <p:sldId id="318" r:id="rId60"/>
    <p:sldId id="319" r:id="rId61"/>
    <p:sldId id="320" r:id="rId62"/>
    <p:sldId id="321" r:id="rId63"/>
    <p:sldId id="322" r:id="rId64"/>
    <p:sldId id="323" r:id="rId65"/>
    <p:sldId id="324" r:id="rId66"/>
    <p:sldId id="325" r:id="rId67"/>
    <p:sldId id="326" r:id="rId68"/>
    <p:sldId id="327" r:id="rId69"/>
    <p:sldId id="328" r:id="rId70"/>
    <p:sldId id="329" r:id="rId71"/>
    <p:sldId id="330" r:id="rId72"/>
    <p:sldId id="331" r:id="rId73"/>
    <p:sldId id="385" r:id="rId74"/>
    <p:sldId id="332" r:id="rId75"/>
    <p:sldId id="333" r:id="rId76"/>
    <p:sldId id="387" r:id="rId77"/>
    <p:sldId id="334" r:id="rId78"/>
    <p:sldId id="335" r:id="rId79"/>
    <p:sldId id="336" r:id="rId80"/>
    <p:sldId id="337" r:id="rId81"/>
    <p:sldId id="338" r:id="rId82"/>
    <p:sldId id="339" r:id="rId83"/>
    <p:sldId id="340" r:id="rId84"/>
    <p:sldId id="341" r:id="rId85"/>
    <p:sldId id="342" r:id="rId86"/>
    <p:sldId id="343" r:id="rId87"/>
    <p:sldId id="344" r:id="rId88"/>
    <p:sldId id="383" r:id="rId89"/>
    <p:sldId id="346" r:id="rId90"/>
    <p:sldId id="347" r:id="rId91"/>
    <p:sldId id="348" r:id="rId92"/>
    <p:sldId id="349" r:id="rId93"/>
    <p:sldId id="350" r:id="rId94"/>
    <p:sldId id="351" r:id="rId95"/>
    <p:sldId id="352" r:id="rId96"/>
    <p:sldId id="353" r:id="rId97"/>
    <p:sldId id="355" r:id="rId98"/>
    <p:sldId id="356" r:id="rId99"/>
    <p:sldId id="357" r:id="rId100"/>
    <p:sldId id="358" r:id="rId101"/>
    <p:sldId id="359" r:id="rId102"/>
    <p:sldId id="360" r:id="rId103"/>
    <p:sldId id="361" r:id="rId104"/>
    <p:sldId id="362" r:id="rId105"/>
    <p:sldId id="388" r:id="rId106"/>
    <p:sldId id="364" r:id="rId107"/>
    <p:sldId id="365" r:id="rId108"/>
  </p:sldIdLst>
  <p:sldSz cx="9144000" cy="6858000" type="screen4x3"/>
  <p:notesSz cx="6735763" cy="98663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5D8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69" autoAdjust="0"/>
    <p:restoredTop sz="94685" autoAdjust="0"/>
  </p:normalViewPr>
  <p:slideViewPr>
    <p:cSldViewPr>
      <p:cViewPr varScale="1">
        <p:scale>
          <a:sx n="90" d="100"/>
          <a:sy n="90" d="100"/>
        </p:scale>
        <p:origin x="-42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notesMaster" Target="notesMasters/notesMaster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charts/_rels/chart1.xml.rels><?xml version="1.0" encoding="UTF-8" standalone="yes"?>
<Relationships xmlns="http://schemas.openxmlformats.org/package/2006/relationships"><Relationship Id="rId1" Type="http://schemas.openxmlformats.org/officeDocument/2006/relationships/package" Target="../embeddings/Feuille_Microsoft_Office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Feuille_Microsoft_Office_Excel2.xlsx"/></Relationships>
</file>

<file path=ppt/charts/_rels/chart3.xml.rels><?xml version="1.0" encoding="UTF-8" standalone="yes"?>
<Relationships xmlns="http://schemas.openxmlformats.org/package/2006/relationships"><Relationship Id="rId1" Type="http://schemas.openxmlformats.org/officeDocument/2006/relationships/package" Target="../embeddings/Feuille_Microsoft_Office_Excel3.xlsx"/></Relationships>
</file>

<file path=ppt/charts/_rels/chart4.xml.rels><?xml version="1.0" encoding="UTF-8" standalone="yes"?>
<Relationships xmlns="http://schemas.openxmlformats.org/package/2006/relationships"><Relationship Id="rId1" Type="http://schemas.openxmlformats.org/officeDocument/2006/relationships/package" Target="../embeddings/Feuille_Microsoft_Office_Excel4.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fr-FR"/>
  <c:chart>
    <c:autoTitleDeleted val="1"/>
    <c:plotArea>
      <c:layout/>
      <c:pieChart>
        <c:varyColors val="1"/>
        <c:ser>
          <c:idx val="0"/>
          <c:order val="0"/>
          <c:tx>
            <c:strRef>
              <c:f>Feuil1!$B$1</c:f>
              <c:strCache>
                <c:ptCount val="1"/>
                <c:pt idx="0">
                  <c:v>2010</c:v>
                </c:pt>
              </c:strCache>
            </c:strRef>
          </c:tx>
          <c:dPt>
            <c:idx val="0"/>
            <c:spPr>
              <a:solidFill>
                <a:srgbClr val="000066"/>
              </a:solidFill>
            </c:spPr>
          </c:dPt>
          <c:dPt>
            <c:idx val="1"/>
            <c:spPr>
              <a:solidFill>
                <a:srgbClr val="3366FF"/>
              </a:solidFill>
            </c:spPr>
          </c:dPt>
          <c:dPt>
            <c:idx val="2"/>
            <c:spPr>
              <a:solidFill>
                <a:srgbClr val="9966FF"/>
              </a:solidFill>
            </c:spPr>
          </c:dPt>
          <c:dPt>
            <c:idx val="3"/>
            <c:spPr>
              <a:solidFill>
                <a:srgbClr val="CC66FF"/>
              </a:solidFill>
            </c:spPr>
          </c:dPt>
          <c:cat>
            <c:strRef>
              <c:f>Feuil1!$A$2:$A$5</c:f>
              <c:strCache>
                <c:ptCount val="4"/>
                <c:pt idx="0">
                  <c:v>Risque</c:v>
                </c:pt>
                <c:pt idx="1">
                  <c:v>Développement</c:v>
                </c:pt>
                <c:pt idx="2">
                  <c:v>Transmission</c:v>
                </c:pt>
                <c:pt idx="3">
                  <c:v>Retournement</c:v>
                </c:pt>
              </c:strCache>
            </c:strRef>
          </c:cat>
          <c:val>
            <c:numRef>
              <c:f>Feuil1!$B$2:$B$5</c:f>
              <c:numCache>
                <c:formatCode>General</c:formatCode>
                <c:ptCount val="4"/>
                <c:pt idx="0">
                  <c:v>282</c:v>
                </c:pt>
                <c:pt idx="1">
                  <c:v>817</c:v>
                </c:pt>
                <c:pt idx="2">
                  <c:v>1780</c:v>
                </c:pt>
                <c:pt idx="3">
                  <c:v>76</c:v>
                </c:pt>
              </c:numCache>
            </c:numRef>
          </c:val>
        </c:ser>
        <c:firstSliceAng val="0"/>
      </c:pieChart>
    </c:plotArea>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fr-FR"/>
  <c:chart>
    <c:autoTitleDeleted val="1"/>
    <c:plotArea>
      <c:layout/>
      <c:pieChart>
        <c:varyColors val="1"/>
        <c:ser>
          <c:idx val="0"/>
          <c:order val="0"/>
          <c:tx>
            <c:strRef>
              <c:f>Feuil1!$B$1</c:f>
              <c:strCache>
                <c:ptCount val="1"/>
                <c:pt idx="0">
                  <c:v>2009</c:v>
                </c:pt>
              </c:strCache>
            </c:strRef>
          </c:tx>
          <c:dPt>
            <c:idx val="0"/>
            <c:spPr>
              <a:solidFill>
                <a:srgbClr val="000066"/>
              </a:solidFill>
            </c:spPr>
          </c:dPt>
          <c:dPt>
            <c:idx val="1"/>
            <c:spPr>
              <a:solidFill>
                <a:srgbClr val="3366FF"/>
              </a:solidFill>
            </c:spPr>
          </c:dPt>
          <c:dPt>
            <c:idx val="2"/>
            <c:spPr>
              <a:solidFill>
                <a:srgbClr val="9966FF"/>
              </a:solidFill>
            </c:spPr>
          </c:dPt>
          <c:dPt>
            <c:idx val="3"/>
            <c:spPr>
              <a:solidFill>
                <a:srgbClr val="CC66FF"/>
              </a:solidFill>
            </c:spPr>
          </c:dPt>
          <c:cat>
            <c:strRef>
              <c:f>Feuil1!$A$2:$A$5</c:f>
              <c:strCache>
                <c:ptCount val="4"/>
                <c:pt idx="0">
                  <c:v>Risque</c:v>
                </c:pt>
                <c:pt idx="1">
                  <c:v>Développement</c:v>
                </c:pt>
                <c:pt idx="2">
                  <c:v>Transmission</c:v>
                </c:pt>
                <c:pt idx="3">
                  <c:v>Retournement</c:v>
                </c:pt>
              </c:strCache>
            </c:strRef>
          </c:cat>
          <c:val>
            <c:numRef>
              <c:f>Feuil1!$B$2:$B$5</c:f>
              <c:numCache>
                <c:formatCode>General</c:formatCode>
                <c:ptCount val="4"/>
                <c:pt idx="0">
                  <c:v>587</c:v>
                </c:pt>
                <c:pt idx="1">
                  <c:v>1798</c:v>
                </c:pt>
                <c:pt idx="2">
                  <c:v>1605</c:v>
                </c:pt>
                <c:pt idx="3">
                  <c:v>84</c:v>
                </c:pt>
              </c:numCache>
            </c:numRef>
          </c:val>
        </c:ser>
        <c:firstSliceAng val="0"/>
      </c:pieChart>
    </c:plotArea>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fr-FR"/>
  <c:chart>
    <c:autoTitleDeleted val="1"/>
    <c:view3D>
      <c:rAngAx val="1"/>
    </c:view3D>
    <c:plotArea>
      <c:layout/>
      <c:bar3DChart>
        <c:barDir val="col"/>
        <c:grouping val="clustered"/>
        <c:ser>
          <c:idx val="0"/>
          <c:order val="0"/>
          <c:tx>
            <c:strRef>
              <c:f>Feuil1!$B$1</c:f>
              <c:strCache>
                <c:ptCount val="1"/>
                <c:pt idx="0">
                  <c:v>Série 1</c:v>
                </c:pt>
              </c:strCache>
            </c:strRef>
          </c:tx>
          <c:spPr>
            <a:solidFill>
              <a:srgbClr val="C0504D"/>
            </a:solidFill>
          </c:spPr>
          <c:dLbls>
            <c:dLbl>
              <c:idx val="0"/>
              <c:layout>
                <c:manualLayout>
                  <c:x val="1.2500000000000001E-2"/>
                  <c:y val="-3.437500000000001E-2"/>
                </c:manualLayout>
              </c:layout>
              <c:showVal val="1"/>
            </c:dLbl>
            <c:dLbl>
              <c:idx val="1"/>
              <c:layout>
                <c:manualLayout>
                  <c:x val="1.6666666666666701E-2"/>
                  <c:y val="-2.4999999999999939E-2"/>
                </c:manualLayout>
              </c:layout>
              <c:showVal val="1"/>
            </c:dLbl>
            <c:dLbl>
              <c:idx val="2"/>
              <c:layout>
                <c:manualLayout>
                  <c:x val="1.6666666666666621E-2"/>
                  <c:y val="-3.7500000000000006E-2"/>
                </c:manualLayout>
              </c:layout>
              <c:showVal val="1"/>
            </c:dLbl>
            <c:dLbl>
              <c:idx val="3"/>
              <c:layout>
                <c:manualLayout>
                  <c:x val="1.0416666666666666E-2"/>
                  <c:y val="-1.8749999999999999E-2"/>
                </c:manualLayout>
              </c:layout>
              <c:showVal val="1"/>
            </c:dLbl>
            <c:txPr>
              <a:bodyPr/>
              <a:lstStyle/>
              <a:p>
                <a:pPr>
                  <a:defRPr sz="1200">
                    <a:latin typeface="Trebuchet MS" pitchFamily="34" charset="0"/>
                  </a:defRPr>
                </a:pPr>
                <a:endParaRPr lang="fr-FR"/>
              </a:p>
            </c:txPr>
            <c:showVal val="1"/>
          </c:dLbls>
          <c:cat>
            <c:strRef>
              <c:f>Feuil1!$A$2:$A$5</c:f>
              <c:strCache>
                <c:ptCount val="4"/>
                <c:pt idx="0">
                  <c:v>Etats-Unis</c:v>
                </c:pt>
                <c:pt idx="1">
                  <c:v>Grande-Bretagne</c:v>
                </c:pt>
                <c:pt idx="2">
                  <c:v>Allemagne</c:v>
                </c:pt>
                <c:pt idx="3">
                  <c:v>France</c:v>
                </c:pt>
              </c:strCache>
            </c:strRef>
          </c:cat>
          <c:val>
            <c:numRef>
              <c:f>Feuil1!$B$2:$B$5</c:f>
              <c:numCache>
                <c:formatCode>General</c:formatCode>
                <c:ptCount val="4"/>
                <c:pt idx="0">
                  <c:v>12000</c:v>
                </c:pt>
                <c:pt idx="1">
                  <c:v>3000</c:v>
                </c:pt>
                <c:pt idx="2">
                  <c:v>2000</c:v>
                </c:pt>
                <c:pt idx="3">
                  <c:v>546</c:v>
                </c:pt>
              </c:numCache>
            </c:numRef>
          </c:val>
        </c:ser>
        <c:shape val="box"/>
        <c:axId val="98577408"/>
        <c:axId val="98579200"/>
        <c:axId val="0"/>
      </c:bar3DChart>
      <c:catAx>
        <c:axId val="98577408"/>
        <c:scaling>
          <c:orientation val="minMax"/>
        </c:scaling>
        <c:axPos val="b"/>
        <c:tickLblPos val="nextTo"/>
        <c:txPr>
          <a:bodyPr/>
          <a:lstStyle/>
          <a:p>
            <a:pPr>
              <a:defRPr sz="1300">
                <a:latin typeface="Trebuchet MS" pitchFamily="34" charset="0"/>
              </a:defRPr>
            </a:pPr>
            <a:endParaRPr lang="fr-FR"/>
          </a:p>
        </c:txPr>
        <c:crossAx val="98579200"/>
        <c:crosses val="autoZero"/>
        <c:auto val="1"/>
        <c:lblAlgn val="ctr"/>
        <c:lblOffset val="100"/>
      </c:catAx>
      <c:valAx>
        <c:axId val="98579200"/>
        <c:scaling>
          <c:orientation val="minMax"/>
        </c:scaling>
        <c:axPos val="l"/>
        <c:majorGridlines/>
        <c:numFmt formatCode="General" sourceLinked="1"/>
        <c:tickLblPos val="nextTo"/>
        <c:txPr>
          <a:bodyPr/>
          <a:lstStyle/>
          <a:p>
            <a:pPr>
              <a:defRPr sz="1200">
                <a:latin typeface="Trebuchet MS" pitchFamily="34" charset="0"/>
              </a:defRPr>
            </a:pPr>
            <a:endParaRPr lang="fr-FR"/>
          </a:p>
        </c:txPr>
        <c:crossAx val="98577408"/>
        <c:crosses val="autoZero"/>
        <c:crossBetween val="between"/>
      </c:valAx>
    </c:plotArea>
    <c:plotVisOnly val="1"/>
  </c:chart>
  <c:txPr>
    <a:bodyPr/>
    <a:lstStyle/>
    <a:p>
      <a:pPr>
        <a:defRPr sz="1800"/>
      </a:pPr>
      <a:endParaRPr lang="fr-FR"/>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fr-FR"/>
  <c:chart>
    <c:autoTitleDeleted val="1"/>
    <c:plotArea>
      <c:layout>
        <c:manualLayout>
          <c:layoutTarget val="inner"/>
          <c:xMode val="edge"/>
          <c:yMode val="edge"/>
          <c:x val="0.11083152887139108"/>
          <c:y val="3.7398375984252052E-2"/>
          <c:w val="0.88004476512548624"/>
          <c:h val="0.57316707677165357"/>
        </c:manualLayout>
      </c:layout>
      <c:barChart>
        <c:barDir val="col"/>
        <c:grouping val="clustered"/>
        <c:ser>
          <c:idx val="0"/>
          <c:order val="0"/>
          <c:tx>
            <c:strRef>
              <c:f>Feuil1!$B$1</c:f>
              <c:strCache>
                <c:ptCount val="1"/>
                <c:pt idx="0">
                  <c:v>Série 1</c:v>
                </c:pt>
              </c:strCache>
            </c:strRef>
          </c:tx>
          <c:spPr>
            <a:solidFill>
              <a:srgbClr val="C0504D"/>
            </a:solidFill>
          </c:spPr>
          <c:dLbls>
            <c:txPr>
              <a:bodyPr/>
              <a:lstStyle/>
              <a:p>
                <a:pPr>
                  <a:defRPr sz="1100">
                    <a:latin typeface="Trebuchet MS" pitchFamily="34" charset="0"/>
                  </a:defRPr>
                </a:pPr>
                <a:endParaRPr lang="fr-FR"/>
              </a:p>
            </c:txPr>
            <c:showVal val="1"/>
          </c:dLbls>
          <c:cat>
            <c:strRef>
              <c:f>Feuil1!$A$2:$A$28</c:f>
              <c:strCache>
                <c:ptCount val="27"/>
                <c:pt idx="0">
                  <c:v>Hongrie (2005)</c:v>
                </c:pt>
                <c:pt idx="1">
                  <c:v>Allemagne (2007)</c:v>
                </c:pt>
                <c:pt idx="2">
                  <c:v>Danemark (1999)</c:v>
                </c:pt>
                <c:pt idx="3">
                  <c:v>Suède (2001)</c:v>
                </c:pt>
                <c:pt idx="4">
                  <c:v>Espagne (2005)</c:v>
                </c:pt>
                <c:pt idx="5">
                  <c:v>Grande-Bretagne (2005)</c:v>
                </c:pt>
                <c:pt idx="6">
                  <c:v>Pologne (2002)</c:v>
                </c:pt>
                <c:pt idx="7">
                  <c:v>Italie (2005)</c:v>
                </c:pt>
                <c:pt idx="8">
                  <c:v>Finlande (2005)</c:v>
                </c:pt>
                <c:pt idx="9">
                  <c:v>République Tchèque (2006)</c:v>
                </c:pt>
                <c:pt idx="10">
                  <c:v>Pays-Bas (2007)</c:v>
                </c:pt>
                <c:pt idx="11">
                  <c:v>France (2005)</c:v>
                </c:pt>
                <c:pt idx="12">
                  <c:v>Autriche (2006)</c:v>
                </c:pt>
                <c:pt idx="13">
                  <c:v>Grèce ( 2001)</c:v>
                </c:pt>
                <c:pt idx="14">
                  <c:v>Portugal (2007)</c:v>
                </c:pt>
                <c:pt idx="15">
                  <c:v>Belgique (2007)</c:v>
                </c:pt>
                <c:pt idx="16">
                  <c:v>Slovaquie (2006)</c:v>
                </c:pt>
                <c:pt idx="17">
                  <c:v>Estonie (2004)</c:v>
                </c:pt>
                <c:pt idx="18">
                  <c:v>Bulgarie (2003)</c:v>
                </c:pt>
                <c:pt idx="19">
                  <c:v>Lettonie (2007)</c:v>
                </c:pt>
                <c:pt idx="20">
                  <c:v>Slovénie (2005)</c:v>
                </c:pt>
                <c:pt idx="21">
                  <c:v>Irlande (2004)</c:v>
                </c:pt>
                <c:pt idx="22">
                  <c:v>Luxembourg (2005)</c:v>
                </c:pt>
                <c:pt idx="23">
                  <c:v>Chypre </c:v>
                </c:pt>
                <c:pt idx="24">
                  <c:v>Lituanie</c:v>
                </c:pt>
                <c:pt idx="25">
                  <c:v>Malte</c:v>
                </c:pt>
                <c:pt idx="26">
                  <c:v>Roumanie</c:v>
                </c:pt>
              </c:strCache>
            </c:strRef>
          </c:cat>
          <c:val>
            <c:numRef>
              <c:f>Feuil1!$B$2:$B$28</c:f>
              <c:numCache>
                <c:formatCode>General</c:formatCode>
                <c:ptCount val="27"/>
                <c:pt idx="0">
                  <c:v>15285</c:v>
                </c:pt>
                <c:pt idx="1">
                  <c:v>14700</c:v>
                </c:pt>
                <c:pt idx="2">
                  <c:v>14000</c:v>
                </c:pt>
                <c:pt idx="3">
                  <c:v>11501</c:v>
                </c:pt>
                <c:pt idx="4">
                  <c:v>10087</c:v>
                </c:pt>
                <c:pt idx="5">
                  <c:v>8800</c:v>
                </c:pt>
                <c:pt idx="6">
                  <c:v>6000</c:v>
                </c:pt>
                <c:pt idx="7">
                  <c:v>4720</c:v>
                </c:pt>
                <c:pt idx="8">
                  <c:v>2600</c:v>
                </c:pt>
                <c:pt idx="9">
                  <c:v>1503</c:v>
                </c:pt>
                <c:pt idx="10">
                  <c:v>1400</c:v>
                </c:pt>
                <c:pt idx="11">
                  <c:v>1226</c:v>
                </c:pt>
                <c:pt idx="12">
                  <c:v>590</c:v>
                </c:pt>
                <c:pt idx="13">
                  <c:v>489</c:v>
                </c:pt>
                <c:pt idx="14">
                  <c:v>485</c:v>
                </c:pt>
                <c:pt idx="15">
                  <c:v>400</c:v>
                </c:pt>
                <c:pt idx="16">
                  <c:v>338</c:v>
                </c:pt>
                <c:pt idx="17">
                  <c:v>183</c:v>
                </c:pt>
                <c:pt idx="18">
                  <c:v>175</c:v>
                </c:pt>
                <c:pt idx="19">
                  <c:v>145</c:v>
                </c:pt>
                <c:pt idx="20">
                  <c:v>143</c:v>
                </c:pt>
                <c:pt idx="21">
                  <c:v>107</c:v>
                </c:pt>
                <c:pt idx="22">
                  <c:v>91</c:v>
                </c:pt>
                <c:pt idx="23">
                  <c:v>35</c:v>
                </c:pt>
              </c:numCache>
            </c:numRef>
          </c:val>
        </c:ser>
        <c:gapWidth val="100"/>
        <c:axId val="98593792"/>
        <c:axId val="98697984"/>
      </c:barChart>
      <c:catAx>
        <c:axId val="98593792"/>
        <c:scaling>
          <c:orientation val="minMax"/>
        </c:scaling>
        <c:axPos val="b"/>
        <c:tickLblPos val="nextTo"/>
        <c:txPr>
          <a:bodyPr/>
          <a:lstStyle/>
          <a:p>
            <a:pPr>
              <a:defRPr sz="1200">
                <a:latin typeface="Trebuchet MS" pitchFamily="34" charset="0"/>
              </a:defRPr>
            </a:pPr>
            <a:endParaRPr lang="fr-FR"/>
          </a:p>
        </c:txPr>
        <c:crossAx val="98697984"/>
        <c:crosses val="autoZero"/>
        <c:auto val="1"/>
        <c:lblAlgn val="ctr"/>
        <c:lblOffset val="100"/>
      </c:catAx>
      <c:valAx>
        <c:axId val="98697984"/>
        <c:scaling>
          <c:orientation val="minMax"/>
        </c:scaling>
        <c:axPos val="l"/>
        <c:majorGridlines/>
        <c:numFmt formatCode="General" sourceLinked="1"/>
        <c:tickLblPos val="nextTo"/>
        <c:txPr>
          <a:bodyPr/>
          <a:lstStyle/>
          <a:p>
            <a:pPr>
              <a:defRPr sz="1200">
                <a:latin typeface="Trebuchet MS" pitchFamily="34" charset="0"/>
              </a:defRPr>
            </a:pPr>
            <a:endParaRPr lang="fr-FR"/>
          </a:p>
        </c:txPr>
        <c:crossAx val="98593792"/>
        <c:crosses val="autoZero"/>
        <c:crossBetween val="between"/>
      </c:valAx>
    </c:plotArea>
    <c:plotVisOnly val="1"/>
  </c:chart>
  <c:txPr>
    <a:bodyPr/>
    <a:lstStyle/>
    <a:p>
      <a:pPr>
        <a:defRPr sz="1800"/>
      </a:pPr>
      <a:endParaRPr lang="fr-FR"/>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19CF15-E044-444C-B8D0-88041C469894}" type="doc">
      <dgm:prSet loTypeId="urn:microsoft.com/office/officeart/2005/8/layout/arrow2" loCatId="process" qsTypeId="urn:microsoft.com/office/officeart/2005/8/quickstyle/3d3" qsCatId="3D" csTypeId="urn:microsoft.com/office/officeart/2005/8/colors/accent1_2" csCatId="accent1" phldr="1"/>
      <dgm:spPr/>
    </dgm:pt>
    <dgm:pt modelId="{AC81BAA9-7A2C-4A4C-849B-6F35A8A9F74D}">
      <dgm:prSet phldrT="[Texte]" custT="1"/>
      <dgm:spPr/>
      <dgm:t>
        <a:bodyPr/>
        <a:lstStyle/>
        <a:p>
          <a:r>
            <a:rPr lang="fr-FR" sz="1400" b="1" dirty="0" smtClean="0">
              <a:solidFill>
                <a:schemeClr val="bg1"/>
              </a:solidFill>
              <a:latin typeface="Trebuchet MS" pitchFamily="34" charset="0"/>
            </a:rPr>
            <a:t>Les fondateurs</a:t>
          </a:r>
        </a:p>
      </dgm:t>
    </dgm:pt>
    <dgm:pt modelId="{42BF4626-523A-4DBF-BCEE-8D0BC20669C9}" type="parTrans" cxnId="{7D73FA4D-5BE5-4C45-81A2-01677E33B806}">
      <dgm:prSet/>
      <dgm:spPr/>
      <dgm:t>
        <a:bodyPr/>
        <a:lstStyle/>
        <a:p>
          <a:endParaRPr lang="fr-FR"/>
        </a:p>
      </dgm:t>
    </dgm:pt>
    <dgm:pt modelId="{F11658E8-0FDC-42C1-91D2-BF08FE13A88E}" type="sibTrans" cxnId="{7D73FA4D-5BE5-4C45-81A2-01677E33B806}">
      <dgm:prSet/>
      <dgm:spPr/>
      <dgm:t>
        <a:bodyPr/>
        <a:lstStyle/>
        <a:p>
          <a:endParaRPr lang="fr-FR"/>
        </a:p>
      </dgm:t>
    </dgm:pt>
    <dgm:pt modelId="{0B276A6E-DF1A-41E0-A2A3-02D946667674}">
      <dgm:prSet phldrT="[Texte]" custT="1"/>
      <dgm:spPr/>
      <dgm:t>
        <a:bodyPr/>
        <a:lstStyle/>
        <a:p>
          <a:r>
            <a:rPr lang="fr-FR" sz="1400" b="1" i="0" dirty="0" smtClean="0">
              <a:solidFill>
                <a:schemeClr val="bg1"/>
              </a:solidFill>
              <a:latin typeface="Trebuchet MS" pitchFamily="34" charset="0"/>
            </a:rPr>
            <a:t>Le partenariat fraternel</a:t>
          </a:r>
          <a:endParaRPr lang="fr-FR" sz="1400" b="1" i="0" dirty="0">
            <a:solidFill>
              <a:schemeClr val="bg1"/>
            </a:solidFill>
            <a:latin typeface="Trebuchet MS" pitchFamily="34" charset="0"/>
          </a:endParaRPr>
        </a:p>
      </dgm:t>
    </dgm:pt>
    <dgm:pt modelId="{2193E401-04F5-4282-8109-AF8E745F2885}" type="parTrans" cxnId="{C4EED692-7DBE-46A1-92E2-A3259D7C941F}">
      <dgm:prSet/>
      <dgm:spPr/>
      <dgm:t>
        <a:bodyPr/>
        <a:lstStyle/>
        <a:p>
          <a:endParaRPr lang="fr-FR"/>
        </a:p>
      </dgm:t>
    </dgm:pt>
    <dgm:pt modelId="{017A9FDD-210A-4886-AFCA-298B969182CE}" type="sibTrans" cxnId="{C4EED692-7DBE-46A1-92E2-A3259D7C941F}">
      <dgm:prSet/>
      <dgm:spPr/>
      <dgm:t>
        <a:bodyPr/>
        <a:lstStyle/>
        <a:p>
          <a:endParaRPr lang="fr-FR"/>
        </a:p>
      </dgm:t>
    </dgm:pt>
    <dgm:pt modelId="{CE90A695-BEEC-44A6-9CAD-F4B0477F3E09}">
      <dgm:prSet phldrT="[Texte]" custT="1"/>
      <dgm:spPr/>
      <dgm:t>
        <a:bodyPr/>
        <a:lstStyle/>
        <a:p>
          <a:r>
            <a:rPr lang="fr-FR" sz="1400" b="1" dirty="0" smtClean="0">
              <a:solidFill>
                <a:schemeClr val="bg1"/>
              </a:solidFill>
              <a:latin typeface="Trebuchet MS" pitchFamily="34" charset="0"/>
            </a:rPr>
            <a:t>La Confédération des cousins</a:t>
          </a:r>
        </a:p>
      </dgm:t>
    </dgm:pt>
    <dgm:pt modelId="{B6EE4209-F108-4086-8A2C-7807C2B610F7}" type="parTrans" cxnId="{3485D894-6878-4401-9E34-F10F01C50313}">
      <dgm:prSet/>
      <dgm:spPr/>
      <dgm:t>
        <a:bodyPr/>
        <a:lstStyle/>
        <a:p>
          <a:endParaRPr lang="fr-FR"/>
        </a:p>
      </dgm:t>
    </dgm:pt>
    <dgm:pt modelId="{C114F7AE-0B17-426A-8781-D8E49268C46A}" type="sibTrans" cxnId="{3485D894-6878-4401-9E34-F10F01C50313}">
      <dgm:prSet/>
      <dgm:spPr/>
      <dgm:t>
        <a:bodyPr/>
        <a:lstStyle/>
        <a:p>
          <a:endParaRPr lang="fr-FR"/>
        </a:p>
      </dgm:t>
    </dgm:pt>
    <dgm:pt modelId="{7E85CC7E-C8FF-41C8-BF31-FA0EA8305F8F}" type="pres">
      <dgm:prSet presAssocID="{BF19CF15-E044-444C-B8D0-88041C469894}" presName="arrowDiagram" presStyleCnt="0">
        <dgm:presLayoutVars>
          <dgm:chMax val="5"/>
          <dgm:dir/>
          <dgm:resizeHandles val="exact"/>
        </dgm:presLayoutVars>
      </dgm:prSet>
      <dgm:spPr/>
    </dgm:pt>
    <dgm:pt modelId="{B6B12BB4-344D-45F2-9E08-06A1F88A1C57}" type="pres">
      <dgm:prSet presAssocID="{BF19CF15-E044-444C-B8D0-88041C469894}" presName="arrow" presStyleLbl="bgShp" presStyleIdx="0" presStyleCnt="1" custLinFactNeighborY="-3739"/>
      <dgm:spPr>
        <a:solidFill>
          <a:srgbClr val="A5003E"/>
        </a:solidFill>
        <a:ln>
          <a:solidFill>
            <a:schemeClr val="bg1"/>
          </a:solidFill>
        </a:ln>
      </dgm:spPr>
    </dgm:pt>
    <dgm:pt modelId="{E0DA7AAE-4E5A-4F01-B346-37D2817D12FA}" type="pres">
      <dgm:prSet presAssocID="{BF19CF15-E044-444C-B8D0-88041C469894}" presName="arrowDiagram3" presStyleCnt="0"/>
      <dgm:spPr/>
    </dgm:pt>
    <dgm:pt modelId="{2C2C06CA-7636-468F-806C-2A6F2994F22C}" type="pres">
      <dgm:prSet presAssocID="{AC81BAA9-7A2C-4A4C-849B-6F35A8A9F74D}" presName="bullet3a" presStyleLbl="node1" presStyleIdx="0" presStyleCnt="3" custScaleX="158562" custScaleY="155352" custLinFactY="-36296" custLinFactNeighborX="43307" custLinFactNeighborY="-100000"/>
      <dgm:spPr>
        <a:solidFill>
          <a:srgbClr val="A5003E"/>
        </a:solidFill>
        <a:ln>
          <a:solidFill>
            <a:schemeClr val="bg1"/>
          </a:solidFill>
        </a:ln>
      </dgm:spPr>
    </dgm:pt>
    <dgm:pt modelId="{FA4B98AD-F1CD-4012-BD57-32D7909BC9F3}" type="pres">
      <dgm:prSet presAssocID="{AC81BAA9-7A2C-4A4C-849B-6F35A8A9F74D}" presName="textBox3a" presStyleLbl="revTx" presStyleIdx="0" presStyleCnt="3" custAng="19722632" custScaleY="48883" custLinFactY="-2325" custLinFactNeighborX="6970" custLinFactNeighborY="-100000">
        <dgm:presLayoutVars>
          <dgm:bulletEnabled val="1"/>
        </dgm:presLayoutVars>
      </dgm:prSet>
      <dgm:spPr/>
      <dgm:t>
        <a:bodyPr/>
        <a:lstStyle/>
        <a:p>
          <a:endParaRPr lang="fr-FR"/>
        </a:p>
      </dgm:t>
    </dgm:pt>
    <dgm:pt modelId="{78F94FF0-52FE-4CF5-9C8E-2C8DEF49A908}" type="pres">
      <dgm:prSet presAssocID="{0B276A6E-DF1A-41E0-A2A3-02D946667674}" presName="bullet3b" presStyleLbl="node1" presStyleIdx="1" presStyleCnt="3" custLinFactNeighborX="4258" custLinFactNeighborY="-42285"/>
      <dgm:spPr>
        <a:solidFill>
          <a:srgbClr val="A5003E"/>
        </a:solidFill>
        <a:ln>
          <a:solidFill>
            <a:schemeClr val="bg1"/>
          </a:solidFill>
        </a:ln>
      </dgm:spPr>
    </dgm:pt>
    <dgm:pt modelId="{41B616CF-64EC-4EDA-9367-EF5247C0CF43}" type="pres">
      <dgm:prSet presAssocID="{0B276A6E-DF1A-41E0-A2A3-02D946667674}" presName="textBox3b" presStyleLbl="revTx" presStyleIdx="1" presStyleCnt="3" custAng="20591408" custScaleY="20403" custLinFactNeighborX="8061" custLinFactNeighborY="-71232">
        <dgm:presLayoutVars>
          <dgm:bulletEnabled val="1"/>
        </dgm:presLayoutVars>
      </dgm:prSet>
      <dgm:spPr/>
      <dgm:t>
        <a:bodyPr/>
        <a:lstStyle/>
        <a:p>
          <a:endParaRPr lang="fr-FR"/>
        </a:p>
      </dgm:t>
    </dgm:pt>
    <dgm:pt modelId="{C4A0E314-778C-4612-8CDE-1545E90B1727}" type="pres">
      <dgm:prSet presAssocID="{CE90A695-BEEC-44A6-9CAD-F4B0477F3E09}" presName="bullet3c" presStyleLbl="node1" presStyleIdx="2" presStyleCnt="3" custLinFactNeighborX="5092" custLinFactNeighborY="-35092"/>
      <dgm:spPr>
        <a:solidFill>
          <a:srgbClr val="A5003E"/>
        </a:solidFill>
        <a:ln>
          <a:solidFill>
            <a:schemeClr val="bg1"/>
          </a:solidFill>
        </a:ln>
      </dgm:spPr>
    </dgm:pt>
    <dgm:pt modelId="{D0A6536D-6C4A-49EB-9F36-FB70356BCAFC}" type="pres">
      <dgm:prSet presAssocID="{CE90A695-BEEC-44A6-9CAD-F4B0477F3E09}" presName="textBox3c" presStyleLbl="revTx" presStyleIdx="2" presStyleCnt="3" custAng="21029872" custScaleY="26819" custLinFactNeighborX="14921" custLinFactNeighborY="-61263">
        <dgm:presLayoutVars>
          <dgm:bulletEnabled val="1"/>
        </dgm:presLayoutVars>
      </dgm:prSet>
      <dgm:spPr/>
      <dgm:t>
        <a:bodyPr/>
        <a:lstStyle/>
        <a:p>
          <a:endParaRPr lang="fr-FR"/>
        </a:p>
      </dgm:t>
    </dgm:pt>
  </dgm:ptLst>
  <dgm:cxnLst>
    <dgm:cxn modelId="{8F97904E-B18E-4CE0-B62A-2DDACCCEBB9A}" type="presOf" srcId="{0B276A6E-DF1A-41E0-A2A3-02D946667674}" destId="{41B616CF-64EC-4EDA-9367-EF5247C0CF43}" srcOrd="0" destOrd="0" presId="urn:microsoft.com/office/officeart/2005/8/layout/arrow2"/>
    <dgm:cxn modelId="{F08757EC-91D2-4C9C-A78C-034EBAC5331A}" type="presOf" srcId="{AC81BAA9-7A2C-4A4C-849B-6F35A8A9F74D}" destId="{FA4B98AD-F1CD-4012-BD57-32D7909BC9F3}" srcOrd="0" destOrd="0" presId="urn:microsoft.com/office/officeart/2005/8/layout/arrow2"/>
    <dgm:cxn modelId="{D4D874E4-FF0A-43FB-99C1-E122A2918D0C}" type="presOf" srcId="{BF19CF15-E044-444C-B8D0-88041C469894}" destId="{7E85CC7E-C8FF-41C8-BF31-FA0EA8305F8F}" srcOrd="0" destOrd="0" presId="urn:microsoft.com/office/officeart/2005/8/layout/arrow2"/>
    <dgm:cxn modelId="{C4EED692-7DBE-46A1-92E2-A3259D7C941F}" srcId="{BF19CF15-E044-444C-B8D0-88041C469894}" destId="{0B276A6E-DF1A-41E0-A2A3-02D946667674}" srcOrd="1" destOrd="0" parTransId="{2193E401-04F5-4282-8109-AF8E745F2885}" sibTransId="{017A9FDD-210A-4886-AFCA-298B969182CE}"/>
    <dgm:cxn modelId="{3485D894-6878-4401-9E34-F10F01C50313}" srcId="{BF19CF15-E044-444C-B8D0-88041C469894}" destId="{CE90A695-BEEC-44A6-9CAD-F4B0477F3E09}" srcOrd="2" destOrd="0" parTransId="{B6EE4209-F108-4086-8A2C-7807C2B610F7}" sibTransId="{C114F7AE-0B17-426A-8781-D8E49268C46A}"/>
    <dgm:cxn modelId="{7D73FA4D-5BE5-4C45-81A2-01677E33B806}" srcId="{BF19CF15-E044-444C-B8D0-88041C469894}" destId="{AC81BAA9-7A2C-4A4C-849B-6F35A8A9F74D}" srcOrd="0" destOrd="0" parTransId="{42BF4626-523A-4DBF-BCEE-8D0BC20669C9}" sibTransId="{F11658E8-0FDC-42C1-91D2-BF08FE13A88E}"/>
    <dgm:cxn modelId="{86B3A91E-E28C-4E71-A069-A300FCB15AD0}" type="presOf" srcId="{CE90A695-BEEC-44A6-9CAD-F4B0477F3E09}" destId="{D0A6536D-6C4A-49EB-9F36-FB70356BCAFC}" srcOrd="0" destOrd="0" presId="urn:microsoft.com/office/officeart/2005/8/layout/arrow2"/>
    <dgm:cxn modelId="{40B40835-0E90-4811-9CBF-3936EB8A3500}" type="presParOf" srcId="{7E85CC7E-C8FF-41C8-BF31-FA0EA8305F8F}" destId="{B6B12BB4-344D-45F2-9E08-06A1F88A1C57}" srcOrd="0" destOrd="0" presId="urn:microsoft.com/office/officeart/2005/8/layout/arrow2"/>
    <dgm:cxn modelId="{437F76A7-84B1-472D-80FB-75FBB80A894F}" type="presParOf" srcId="{7E85CC7E-C8FF-41C8-BF31-FA0EA8305F8F}" destId="{E0DA7AAE-4E5A-4F01-B346-37D2817D12FA}" srcOrd="1" destOrd="0" presId="urn:microsoft.com/office/officeart/2005/8/layout/arrow2"/>
    <dgm:cxn modelId="{8CE5F7DC-CA3D-4571-9965-83DD99D90D78}" type="presParOf" srcId="{E0DA7AAE-4E5A-4F01-B346-37D2817D12FA}" destId="{2C2C06CA-7636-468F-806C-2A6F2994F22C}" srcOrd="0" destOrd="0" presId="urn:microsoft.com/office/officeart/2005/8/layout/arrow2"/>
    <dgm:cxn modelId="{BE30B117-C60C-4861-A7AD-FE1139ADE072}" type="presParOf" srcId="{E0DA7AAE-4E5A-4F01-B346-37D2817D12FA}" destId="{FA4B98AD-F1CD-4012-BD57-32D7909BC9F3}" srcOrd="1" destOrd="0" presId="urn:microsoft.com/office/officeart/2005/8/layout/arrow2"/>
    <dgm:cxn modelId="{12B025BD-8C9D-4FB0-97DC-B66CCAC84463}" type="presParOf" srcId="{E0DA7AAE-4E5A-4F01-B346-37D2817D12FA}" destId="{78F94FF0-52FE-4CF5-9C8E-2C8DEF49A908}" srcOrd="2" destOrd="0" presId="urn:microsoft.com/office/officeart/2005/8/layout/arrow2"/>
    <dgm:cxn modelId="{9BF5F378-BA00-49BF-8F28-0C329E90DA72}" type="presParOf" srcId="{E0DA7AAE-4E5A-4F01-B346-37D2817D12FA}" destId="{41B616CF-64EC-4EDA-9367-EF5247C0CF43}" srcOrd="3" destOrd="0" presId="urn:microsoft.com/office/officeart/2005/8/layout/arrow2"/>
    <dgm:cxn modelId="{385849A4-6AE7-410E-8CA6-5E62195F73C0}" type="presParOf" srcId="{E0DA7AAE-4E5A-4F01-B346-37D2817D12FA}" destId="{C4A0E314-778C-4612-8CDE-1545E90B1727}" srcOrd="4" destOrd="0" presId="urn:microsoft.com/office/officeart/2005/8/layout/arrow2"/>
    <dgm:cxn modelId="{21DA1579-DF49-49CA-9D90-3C8828DBB8C5}" type="presParOf" srcId="{E0DA7AAE-4E5A-4F01-B346-37D2817D12FA}" destId="{D0A6536D-6C4A-49EB-9F36-FB70356BCAFC}" srcOrd="5" destOrd="0" presId="urn:microsoft.com/office/officeart/2005/8/layout/arrow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image" Target="../media/image10.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EF43C6BD-7600-48FB-9336-A6D060C13CD6}" type="datetimeFigureOut">
              <a:rPr lang="fr-FR" smtClean="0"/>
              <a:pPr/>
              <a:t>01/08/2011</a:t>
            </a:fld>
            <a:endParaRPr lang="fr-FR"/>
          </a:p>
        </p:txBody>
      </p:sp>
      <p:sp>
        <p:nvSpPr>
          <p:cNvPr id="4" name="Espace réservé de l'image des diapositives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73577" y="4686499"/>
            <a:ext cx="5388610" cy="4439841"/>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0DCC25EF-8BEF-4FE5-860F-1A009821B1FB}"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8704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7270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1059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endParaRPr lang="fr-FR" dirty="0" smtClean="0"/>
          </a:p>
        </p:txBody>
      </p:sp>
      <p:sp>
        <p:nvSpPr>
          <p:cNvPr id="4" name="Espace réservé du numéro de diapositive 3"/>
          <p:cNvSpPr>
            <a:spLocks noGrp="1"/>
          </p:cNvSpPr>
          <p:nvPr>
            <p:ph type="sldNum" sz="quarter" idx="5"/>
          </p:nvPr>
        </p:nvSpPr>
        <p:spPr/>
        <p:txBody>
          <a:bodyPr/>
          <a:lstStyle/>
          <a:p>
            <a:pPr>
              <a:defRPr/>
            </a:pPr>
            <a:endParaRPr lang="fr-FR"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endParaRPr lang="fr-FR"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9728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81924"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9728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81924"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endParaRPr lang="fr-FR"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endParaRPr lang="fr-F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9728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81924"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9830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8294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993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83972"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0137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84996"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0240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86020"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0342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73732"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0445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86020"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0547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87044"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8806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73732"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Espace réservé de l'image des diapositives 1"/>
          <p:cNvSpPr>
            <a:spLocks noGrp="1" noRot="1" noChangeAspect="1" noTextEdit="1"/>
          </p:cNvSpPr>
          <p:nvPr>
            <p:ph type="sldImg"/>
          </p:nvPr>
        </p:nvSpPr>
        <p:spPr bwMode="auto">
          <a:xfrm>
            <a:off x="1122627" y="739974"/>
            <a:ext cx="4490509" cy="3699867"/>
          </a:xfrm>
          <a:noFill/>
          <a:ln>
            <a:solidFill>
              <a:srgbClr val="000000"/>
            </a:solidFill>
            <a:miter lim="800000"/>
            <a:headEnd/>
            <a:tailEnd/>
          </a:ln>
        </p:spPr>
      </p:sp>
      <p:sp>
        <p:nvSpPr>
          <p:cNvPr id="10649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8806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0752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89092"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0854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90116"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0957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endParaRPr lang="fr-FR" dirty="0" smtClean="0"/>
          </a:p>
        </p:txBody>
      </p:sp>
      <p:sp>
        <p:nvSpPr>
          <p:cNvPr id="4" name="Espace réservé du numéro de diapositive 3"/>
          <p:cNvSpPr>
            <a:spLocks noGrp="1"/>
          </p:cNvSpPr>
          <p:nvPr>
            <p:ph type="sldNum" sz="quarter" idx="5"/>
          </p:nvPr>
        </p:nvSpPr>
        <p:spPr/>
        <p:txBody>
          <a:bodyPr/>
          <a:lstStyle/>
          <a:p>
            <a:pPr>
              <a:defRPr/>
            </a:pPr>
            <a:endParaRPr lang="fr-F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3"/>
          <p:cNvSpPr>
            <a:spLocks noGrp="1" noChangeArrowheads="1"/>
          </p:cNvSpPr>
          <p:nvPr>
            <p:ph type="dt" sz="quarter" idx="1"/>
          </p:nvPr>
        </p:nvSpPr>
        <p:spPr bwMode="auto">
          <a:ln>
            <a:miter lim="800000"/>
            <a:headEnd/>
            <a:tailEnd/>
          </a:ln>
        </p:spPr>
        <p:txBody>
          <a:bodyPr wrap="square" lIns="86734" tIns="43368" rIns="86734" bIns="43368" numCol="1" anchor="t" anchorCtr="0" compatLnSpc="1">
            <a:prstTxWarp prst="textNoShape">
              <a:avLst/>
            </a:prstTxWarp>
          </a:bodyPr>
          <a:lstStyle/>
          <a:p>
            <a:pPr defTabSz="908050" fontAlgn="base">
              <a:spcBef>
                <a:spcPct val="0"/>
              </a:spcBef>
              <a:spcAft>
                <a:spcPct val="0"/>
              </a:spcAft>
              <a:defRPr/>
            </a:pPr>
            <a:endParaRPr lang="fr-FR" dirty="0" smtClean="0"/>
          </a:p>
        </p:txBody>
      </p:sp>
      <p:sp>
        <p:nvSpPr>
          <p:cNvPr id="91139" name="Rectangle 7"/>
          <p:cNvSpPr>
            <a:spLocks noGrp="1" noChangeArrowheads="1"/>
          </p:cNvSpPr>
          <p:nvPr>
            <p:ph type="sldNum" sz="quarter" idx="5"/>
          </p:nvPr>
        </p:nvSpPr>
        <p:spPr bwMode="auto">
          <a:ln>
            <a:miter lim="800000"/>
            <a:headEnd/>
            <a:tailEnd/>
          </a:ln>
        </p:spPr>
        <p:txBody>
          <a:bodyPr wrap="square" lIns="86734" tIns="43368" rIns="86734" bIns="43368" numCol="1" anchorCtr="0" compatLnSpc="1">
            <a:prstTxWarp prst="textNoShape">
              <a:avLst/>
            </a:prstTxWarp>
          </a:bodyPr>
          <a:lstStyle/>
          <a:p>
            <a:pPr defTabSz="908050" fontAlgn="base">
              <a:spcBef>
                <a:spcPct val="0"/>
              </a:spcBef>
              <a:spcAft>
                <a:spcPct val="0"/>
              </a:spcAft>
              <a:defRPr/>
            </a:pPr>
            <a:endParaRPr lang="fr-FR" dirty="0" smtClean="0"/>
          </a:p>
        </p:txBody>
      </p:sp>
      <p:sp>
        <p:nvSpPr>
          <p:cNvPr id="111620" name="Rectangle 2"/>
          <p:cNvSpPr>
            <a:spLocks noGrp="1" noRot="1" noChangeAspect="1" noChangeArrowheads="1" noTextEdit="1"/>
          </p:cNvSpPr>
          <p:nvPr>
            <p:ph type="sldImg"/>
          </p:nvPr>
        </p:nvSpPr>
        <p:spPr bwMode="auto">
          <a:xfrm>
            <a:off x="901700" y="739775"/>
            <a:ext cx="4932363" cy="3700463"/>
          </a:xfrm>
          <a:noFill/>
          <a:ln>
            <a:solidFill>
              <a:srgbClr val="000000"/>
            </a:solidFill>
            <a:miter lim="800000"/>
            <a:headEnd/>
            <a:tailEnd/>
          </a:ln>
        </p:spPr>
      </p:sp>
      <p:sp>
        <p:nvSpPr>
          <p:cNvPr id="111621" name="Espace réservé des commentaires 4"/>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1264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endParaRPr lang="fr-FR" dirty="0" smtClean="0"/>
          </a:p>
        </p:txBody>
      </p:sp>
      <p:sp>
        <p:nvSpPr>
          <p:cNvPr id="4" name="Espace réservé du numéro de diapositive 3"/>
          <p:cNvSpPr>
            <a:spLocks noGrp="1"/>
          </p:cNvSpPr>
          <p:nvPr>
            <p:ph type="sldNum" sz="quarter" idx="5"/>
          </p:nvPr>
        </p:nvSpPr>
        <p:spPr/>
        <p:txBody>
          <a:bodyPr/>
          <a:lstStyle/>
          <a:p>
            <a:pPr>
              <a:defRPr/>
            </a:pPr>
            <a:endParaRPr lang="fr-F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92164"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
        <p:nvSpPr>
          <p:cNvPr id="5" name="Espace réservé des commentaires 4"/>
          <p:cNvSpPr>
            <a:spLocks noGrp="1"/>
          </p:cNvSpPr>
          <p:nvPr>
            <p:ph type="body" sz="quarter" idx="10"/>
          </p:nvPr>
        </p:nvSpPr>
        <p:spPr/>
        <p:txBody>
          <a:bodyPr>
            <a:normAutofit/>
          </a:bodyPr>
          <a:lstStyle/>
          <a:p>
            <a:endParaRPr lang="fr-F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1469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92164"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1571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92164"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1673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92164"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8909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74756"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11878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endParaRPr lang="fr-FR" dirty="0" smtClean="0"/>
          </a:p>
        </p:txBody>
      </p:sp>
      <p:sp>
        <p:nvSpPr>
          <p:cNvPr id="4" name="Espace réservé du numéro de diapositive 3"/>
          <p:cNvSpPr>
            <a:spLocks noGrp="1"/>
          </p:cNvSpPr>
          <p:nvPr>
            <p:ph type="sldNum" sz="quarter" idx="5"/>
          </p:nvPr>
        </p:nvSpPr>
        <p:spPr/>
        <p:txBody>
          <a:bodyPr/>
          <a:lstStyle/>
          <a:p>
            <a:pPr>
              <a:defRPr/>
            </a:pPr>
            <a:endParaRPr lang="fr-F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endParaRPr lang="fr-FR"/>
          </a:p>
        </p:txBody>
      </p:sp>
      <p:sp>
        <p:nvSpPr>
          <p:cNvPr id="51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endParaRPr lang="fr-FR"/>
          </a:p>
        </p:txBody>
      </p:sp>
      <p:sp>
        <p:nvSpPr>
          <p:cNvPr id="61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1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endParaRPr lang="fr-FR"/>
          </a:p>
        </p:txBody>
      </p:sp>
      <p:sp>
        <p:nvSpPr>
          <p:cNvPr id="61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1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096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40964"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3993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39940"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403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44036"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505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45060"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9011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75780"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505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45060"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4710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5837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5734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6758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fr-FR" smtClean="0"/>
          </a:p>
        </p:txBody>
      </p:sp>
      <p:sp>
        <p:nvSpPr>
          <p:cNvPr id="4" name="Espace réservé du numéro de diapositive 3"/>
          <p:cNvSpPr>
            <a:spLocks noGrp="1"/>
          </p:cNvSpPr>
          <p:nvPr>
            <p:ph type="sldNum" sz="quarter" idx="5"/>
          </p:nvPr>
        </p:nvSpPr>
        <p:spPr/>
        <p:txBody>
          <a:bodyPr/>
          <a:lstStyle/>
          <a:p>
            <a:pPr>
              <a:defRPr/>
            </a:pPr>
            <a:endParaRPr lang="fr-F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3" name="Espace réservé des commentaires 2"/>
          <p:cNvSpPr>
            <a:spLocks noGrp="1"/>
          </p:cNvSpPr>
          <p:nvPr>
            <p:ph type="body" idx="1"/>
          </p:nvPr>
        </p:nvSpPr>
        <p:spPr/>
        <p:txBody>
          <a:bodyPr>
            <a:normAutofit lnSpcReduction="10000"/>
          </a:bodyPr>
          <a:lstStyle/>
          <a:p>
            <a:pPr eaLnBrk="1" fontAlgn="auto" hangingPunct="1">
              <a:spcBef>
                <a:spcPts val="0"/>
              </a:spcBef>
              <a:spcAft>
                <a:spcPts val="0"/>
              </a:spcAft>
              <a:defRPr/>
            </a:pPr>
            <a:endParaRPr lang="fr-FR" dirty="0"/>
          </a:p>
        </p:txBody>
      </p:sp>
      <p:sp>
        <p:nvSpPr>
          <p:cNvPr id="48132"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3" name="Espace réservé des commentaires 2"/>
          <p:cNvSpPr>
            <a:spLocks noGrp="1"/>
          </p:cNvSpPr>
          <p:nvPr>
            <p:ph type="body" idx="1"/>
          </p:nvPr>
        </p:nvSpPr>
        <p:spPr/>
        <p:txBody>
          <a:bodyPr>
            <a:normAutofit lnSpcReduction="10000"/>
          </a:bodyPr>
          <a:lstStyle/>
          <a:p>
            <a:pPr eaLnBrk="1" fontAlgn="auto" hangingPunct="1">
              <a:spcBef>
                <a:spcPts val="0"/>
              </a:spcBef>
              <a:spcAft>
                <a:spcPts val="0"/>
              </a:spcAft>
              <a:defRPr/>
            </a:pPr>
            <a:endParaRPr lang="fr-FR" dirty="0"/>
          </a:p>
        </p:txBody>
      </p:sp>
      <p:sp>
        <p:nvSpPr>
          <p:cNvPr id="48132"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505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45060"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6246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61444"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9216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endParaRPr lang="fr-FR"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endParaRPr lang="fr-FR"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xfrm>
            <a:off x="901700" y="739775"/>
            <a:ext cx="4932363" cy="3700463"/>
          </a:xfrm>
          <a:ln/>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xfrm>
            <a:off x="901700" y="739775"/>
            <a:ext cx="4932363" cy="3700463"/>
          </a:xfrm>
          <a:ln/>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xfrm>
            <a:off x="901700" y="739775"/>
            <a:ext cx="4932363" cy="3700463"/>
          </a:xfrm>
          <a:ln/>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ChangeArrowheads="1"/>
          </p:cNvSpPr>
          <p:nvPr>
            <p:ph type="dt" sz="quarter" idx="1"/>
          </p:nvPr>
        </p:nvSpPr>
        <p:spPr>
          <a:noFill/>
        </p:spPr>
        <p:txBody>
          <a:bodyPr lIns="86734" tIns="43368" rIns="86734" bIns="43368"/>
          <a:lstStyle/>
          <a:p>
            <a:pPr defTabSz="908050"/>
            <a:endParaRPr lang="fr-FR" dirty="0"/>
          </a:p>
        </p:txBody>
      </p:sp>
      <p:sp>
        <p:nvSpPr>
          <p:cNvPr id="63491" name="Rectangle 7"/>
          <p:cNvSpPr>
            <a:spLocks noGrp="1" noChangeArrowheads="1"/>
          </p:cNvSpPr>
          <p:nvPr>
            <p:ph type="sldNum" sz="quarter" idx="5"/>
          </p:nvPr>
        </p:nvSpPr>
        <p:spPr>
          <a:noFill/>
        </p:spPr>
        <p:txBody>
          <a:bodyPr lIns="86734" tIns="43368" rIns="86734" bIns="43368"/>
          <a:lstStyle/>
          <a:p>
            <a:pPr defTabSz="908050"/>
            <a:endParaRPr lang="fr-FR" dirty="0"/>
          </a:p>
        </p:txBody>
      </p:sp>
      <p:sp>
        <p:nvSpPr>
          <p:cNvPr id="63492" name="Rectangle 2"/>
          <p:cNvSpPr>
            <a:spLocks noGrp="1" noRot="1" noChangeAspect="1" noChangeArrowheads="1" noTextEdit="1"/>
          </p:cNvSpPr>
          <p:nvPr>
            <p:ph type="sldImg"/>
          </p:nvPr>
        </p:nvSpPr>
        <p:spPr>
          <a:xfrm>
            <a:off x="901700" y="739775"/>
            <a:ext cx="4932363" cy="3700463"/>
          </a:xfrm>
          <a:ln/>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3"/>
          <p:cNvSpPr>
            <a:spLocks noGrp="1" noChangeArrowheads="1"/>
          </p:cNvSpPr>
          <p:nvPr>
            <p:ph type="dt" sz="quarter" idx="1"/>
          </p:nvPr>
        </p:nvSpPr>
        <p:spPr>
          <a:noFill/>
        </p:spPr>
        <p:txBody>
          <a:bodyPr lIns="86734" tIns="43368" rIns="86734" bIns="43368"/>
          <a:lstStyle/>
          <a:p>
            <a:pPr defTabSz="908050"/>
            <a:endParaRPr lang="fr-FR" dirty="0"/>
          </a:p>
        </p:txBody>
      </p:sp>
      <p:sp>
        <p:nvSpPr>
          <p:cNvPr id="64515" name="Rectangle 7"/>
          <p:cNvSpPr>
            <a:spLocks noGrp="1" noChangeArrowheads="1"/>
          </p:cNvSpPr>
          <p:nvPr>
            <p:ph type="sldNum" sz="quarter" idx="5"/>
          </p:nvPr>
        </p:nvSpPr>
        <p:spPr>
          <a:noFill/>
        </p:spPr>
        <p:txBody>
          <a:bodyPr lIns="86734" tIns="43368" rIns="86734" bIns="43368"/>
          <a:lstStyle/>
          <a:p>
            <a:pPr defTabSz="908050"/>
            <a:endParaRPr lang="fr-FR" dirty="0"/>
          </a:p>
        </p:txBody>
      </p:sp>
      <p:sp>
        <p:nvSpPr>
          <p:cNvPr id="64516" name="Rectangle 2"/>
          <p:cNvSpPr>
            <a:spLocks noGrp="1" noRot="1" noChangeAspect="1" noChangeArrowheads="1" noTextEdit="1"/>
          </p:cNvSpPr>
          <p:nvPr>
            <p:ph type="sldImg"/>
          </p:nvPr>
        </p:nvSpPr>
        <p:spPr>
          <a:xfrm>
            <a:off x="901700" y="739775"/>
            <a:ext cx="4932363" cy="3700463"/>
          </a:xfrm>
          <a:ln/>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3"/>
          <p:cNvSpPr>
            <a:spLocks noGrp="1" noChangeArrowheads="1"/>
          </p:cNvSpPr>
          <p:nvPr>
            <p:ph type="dt" sz="quarter" idx="1"/>
          </p:nvPr>
        </p:nvSpPr>
        <p:spPr>
          <a:noFill/>
        </p:spPr>
        <p:txBody>
          <a:bodyPr lIns="86734" tIns="43368" rIns="86734" bIns="43368"/>
          <a:lstStyle/>
          <a:p>
            <a:pPr defTabSz="908050"/>
            <a:endParaRPr lang="fr-FR" dirty="0"/>
          </a:p>
        </p:txBody>
      </p:sp>
      <p:sp>
        <p:nvSpPr>
          <p:cNvPr id="71683" name="Rectangle 7"/>
          <p:cNvSpPr>
            <a:spLocks noGrp="1" noChangeArrowheads="1"/>
          </p:cNvSpPr>
          <p:nvPr>
            <p:ph type="sldNum" sz="quarter" idx="5"/>
          </p:nvPr>
        </p:nvSpPr>
        <p:spPr>
          <a:noFill/>
        </p:spPr>
        <p:txBody>
          <a:bodyPr lIns="86734" tIns="43368" rIns="86734" bIns="43368"/>
          <a:lstStyle/>
          <a:p>
            <a:pPr defTabSz="908050"/>
            <a:endParaRPr lang="fr-FR" dirty="0"/>
          </a:p>
        </p:txBody>
      </p:sp>
      <p:sp>
        <p:nvSpPr>
          <p:cNvPr id="71684" name="Rectangle 7"/>
          <p:cNvSpPr txBox="1">
            <a:spLocks noGrp="1" noChangeArrowheads="1"/>
          </p:cNvSpPr>
          <p:nvPr/>
        </p:nvSpPr>
        <p:spPr bwMode="auto">
          <a:xfrm>
            <a:off x="3813175" y="9372600"/>
            <a:ext cx="2922588" cy="493713"/>
          </a:xfrm>
          <a:prstGeom prst="rect">
            <a:avLst/>
          </a:prstGeom>
          <a:noFill/>
          <a:ln w="9525">
            <a:noFill/>
            <a:miter lim="800000"/>
            <a:headEnd/>
            <a:tailEnd/>
          </a:ln>
        </p:spPr>
        <p:txBody>
          <a:bodyPr lIns="82256" tIns="41129" rIns="82256" bIns="41129" anchor="b"/>
          <a:lstStyle/>
          <a:p>
            <a:endParaRPr lang="fr-FR" dirty="0"/>
          </a:p>
        </p:txBody>
      </p:sp>
      <p:sp>
        <p:nvSpPr>
          <p:cNvPr id="71685" name="Rectangle 2"/>
          <p:cNvSpPr>
            <a:spLocks noGrp="1" noRot="1" noChangeAspect="1" noChangeArrowheads="1" noTextEdit="1"/>
          </p:cNvSpPr>
          <p:nvPr>
            <p:ph type="sldImg"/>
          </p:nvPr>
        </p:nvSpPr>
        <p:spPr>
          <a:xfrm>
            <a:off x="900113" y="735013"/>
            <a:ext cx="4938712" cy="3705225"/>
          </a:xfrm>
          <a:ln/>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3"/>
          <p:cNvSpPr>
            <a:spLocks noGrp="1" noChangeArrowheads="1"/>
          </p:cNvSpPr>
          <p:nvPr>
            <p:ph type="dt" sz="quarter" idx="1"/>
          </p:nvPr>
        </p:nvSpPr>
        <p:spPr>
          <a:noFill/>
        </p:spPr>
        <p:txBody>
          <a:bodyPr lIns="86734" tIns="43368" rIns="86734" bIns="43368"/>
          <a:lstStyle/>
          <a:p>
            <a:pPr defTabSz="908050"/>
            <a:endParaRPr lang="fr-FR" dirty="0"/>
          </a:p>
        </p:txBody>
      </p:sp>
      <p:sp>
        <p:nvSpPr>
          <p:cNvPr id="66563" name="Rectangle 7"/>
          <p:cNvSpPr>
            <a:spLocks noGrp="1" noChangeArrowheads="1"/>
          </p:cNvSpPr>
          <p:nvPr>
            <p:ph type="sldNum" sz="quarter" idx="5"/>
          </p:nvPr>
        </p:nvSpPr>
        <p:spPr>
          <a:noFill/>
        </p:spPr>
        <p:txBody>
          <a:bodyPr lIns="86734" tIns="43368" rIns="86734" bIns="43368"/>
          <a:lstStyle/>
          <a:p>
            <a:pPr defTabSz="908050"/>
            <a:endParaRPr lang="fr-FR" dirty="0"/>
          </a:p>
        </p:txBody>
      </p:sp>
      <p:sp>
        <p:nvSpPr>
          <p:cNvPr id="66564" name="Rectangle 2"/>
          <p:cNvSpPr>
            <a:spLocks noGrp="1" noRot="1" noChangeAspect="1" noChangeArrowheads="1" noTextEdit="1"/>
          </p:cNvSpPr>
          <p:nvPr>
            <p:ph type="sldImg"/>
          </p:nvPr>
        </p:nvSpPr>
        <p:spPr>
          <a:xfrm>
            <a:off x="901700" y="739775"/>
            <a:ext cx="4932363" cy="3700463"/>
          </a:xfrm>
          <a:ln/>
        </p:spPr>
      </p:sp>
      <p:sp>
        <p:nvSpPr>
          <p:cNvPr id="5" name="Espace réservé des commentaires 4"/>
          <p:cNvSpPr>
            <a:spLocks noGrp="1"/>
          </p:cNvSpPr>
          <p:nvPr>
            <p:ph type="body" idx="1"/>
          </p:nvPr>
        </p:nvSpPr>
        <p:spPr/>
        <p:txBody>
          <a:bodyPr>
            <a:normAutofit/>
          </a:bodyPr>
          <a:lstStyle/>
          <a:p>
            <a:endParaRPr lang="fr-FR"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3"/>
          <p:cNvSpPr>
            <a:spLocks noGrp="1" noChangeArrowheads="1"/>
          </p:cNvSpPr>
          <p:nvPr>
            <p:ph type="dt" sz="quarter" idx="1"/>
          </p:nvPr>
        </p:nvSpPr>
        <p:spPr>
          <a:noFill/>
        </p:spPr>
        <p:txBody>
          <a:bodyPr lIns="86734" tIns="43368" rIns="86734" bIns="43368"/>
          <a:lstStyle/>
          <a:p>
            <a:pPr defTabSz="908050"/>
            <a:endParaRPr lang="fr-FR" dirty="0"/>
          </a:p>
        </p:txBody>
      </p:sp>
      <p:sp>
        <p:nvSpPr>
          <p:cNvPr id="75779" name="Rectangle 7"/>
          <p:cNvSpPr>
            <a:spLocks noGrp="1" noChangeArrowheads="1"/>
          </p:cNvSpPr>
          <p:nvPr>
            <p:ph type="sldNum" sz="quarter" idx="5"/>
          </p:nvPr>
        </p:nvSpPr>
        <p:spPr>
          <a:noFill/>
        </p:spPr>
        <p:txBody>
          <a:bodyPr lIns="86734" tIns="43368" rIns="86734" bIns="43368"/>
          <a:lstStyle/>
          <a:p>
            <a:pPr defTabSz="908050"/>
            <a:endParaRPr lang="fr-FR" dirty="0"/>
          </a:p>
        </p:txBody>
      </p:sp>
      <p:sp>
        <p:nvSpPr>
          <p:cNvPr id="75780" name="Rectangle 7"/>
          <p:cNvSpPr txBox="1">
            <a:spLocks noGrp="1" noChangeArrowheads="1"/>
          </p:cNvSpPr>
          <p:nvPr/>
        </p:nvSpPr>
        <p:spPr bwMode="auto">
          <a:xfrm>
            <a:off x="3813175" y="9372600"/>
            <a:ext cx="2922588" cy="493713"/>
          </a:xfrm>
          <a:prstGeom prst="rect">
            <a:avLst/>
          </a:prstGeom>
          <a:noFill/>
          <a:ln w="9525">
            <a:noFill/>
            <a:miter lim="800000"/>
            <a:headEnd/>
            <a:tailEnd/>
          </a:ln>
        </p:spPr>
        <p:txBody>
          <a:bodyPr lIns="82256" tIns="41129" rIns="82256" bIns="41129" anchor="b"/>
          <a:lstStyle/>
          <a:p>
            <a:endParaRPr lang="fr-FR" dirty="0"/>
          </a:p>
        </p:txBody>
      </p:sp>
      <p:sp>
        <p:nvSpPr>
          <p:cNvPr id="75781" name="Rectangle 2"/>
          <p:cNvSpPr>
            <a:spLocks noGrp="1" noRot="1" noChangeAspect="1" noChangeArrowheads="1" noTextEdit="1"/>
          </p:cNvSpPr>
          <p:nvPr>
            <p:ph type="sldImg"/>
          </p:nvPr>
        </p:nvSpPr>
        <p:spPr>
          <a:xfrm>
            <a:off x="900113" y="735013"/>
            <a:ext cx="4938712" cy="3705225"/>
          </a:xfrm>
          <a:ln/>
        </p:spPr>
      </p:sp>
      <p:sp>
        <p:nvSpPr>
          <p:cNvPr id="6" name="Espace réservé des commentaires 5"/>
          <p:cNvSpPr>
            <a:spLocks noGrp="1"/>
          </p:cNvSpPr>
          <p:nvPr>
            <p:ph type="body" idx="1"/>
          </p:nvPr>
        </p:nvSpPr>
        <p:spPr/>
        <p:txBody>
          <a:bodyPr>
            <a:normAutofit/>
          </a:bodyPr>
          <a:lstStyle/>
          <a:p>
            <a:endParaRPr lang="fr-F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9216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endParaRPr lang="fr-FR"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endParaRPr lang="fr-FR"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type="dt" sz="quarter" idx="1"/>
          </p:nvPr>
        </p:nvSpPr>
        <p:spPr>
          <a:noFill/>
        </p:spPr>
        <p:txBody>
          <a:bodyPr lIns="86734" tIns="43368" rIns="86734" bIns="43368"/>
          <a:lstStyle/>
          <a:p>
            <a:pPr defTabSz="908050"/>
            <a:endParaRPr lang="fr-FR" dirty="0"/>
          </a:p>
        </p:txBody>
      </p:sp>
      <p:sp>
        <p:nvSpPr>
          <p:cNvPr id="74755" name="Rectangle 7"/>
          <p:cNvSpPr>
            <a:spLocks noGrp="1" noChangeArrowheads="1"/>
          </p:cNvSpPr>
          <p:nvPr>
            <p:ph type="sldNum" sz="quarter" idx="5"/>
          </p:nvPr>
        </p:nvSpPr>
        <p:spPr>
          <a:noFill/>
        </p:spPr>
        <p:txBody>
          <a:bodyPr lIns="86734" tIns="43368" rIns="86734" bIns="43368"/>
          <a:lstStyle/>
          <a:p>
            <a:pPr defTabSz="908050"/>
            <a:endParaRPr lang="fr-FR" dirty="0"/>
          </a:p>
        </p:txBody>
      </p:sp>
      <p:sp>
        <p:nvSpPr>
          <p:cNvPr id="74756" name="Rectangle 7"/>
          <p:cNvSpPr txBox="1">
            <a:spLocks noGrp="1" noChangeArrowheads="1"/>
          </p:cNvSpPr>
          <p:nvPr/>
        </p:nvSpPr>
        <p:spPr bwMode="auto">
          <a:xfrm>
            <a:off x="3813175" y="9372600"/>
            <a:ext cx="2922588" cy="493713"/>
          </a:xfrm>
          <a:prstGeom prst="rect">
            <a:avLst/>
          </a:prstGeom>
          <a:noFill/>
          <a:ln w="9525">
            <a:noFill/>
            <a:miter lim="800000"/>
            <a:headEnd/>
            <a:tailEnd/>
          </a:ln>
        </p:spPr>
        <p:txBody>
          <a:bodyPr lIns="82256" tIns="41129" rIns="82256" bIns="41129" anchor="b"/>
          <a:lstStyle/>
          <a:p>
            <a:endParaRPr lang="fr-FR" dirty="0"/>
          </a:p>
        </p:txBody>
      </p:sp>
      <p:sp>
        <p:nvSpPr>
          <p:cNvPr id="74757" name="Rectangle 2"/>
          <p:cNvSpPr>
            <a:spLocks noGrp="1" noRot="1" noChangeAspect="1" noChangeArrowheads="1" noTextEdit="1"/>
          </p:cNvSpPr>
          <p:nvPr>
            <p:ph type="sldImg"/>
          </p:nvPr>
        </p:nvSpPr>
        <p:spPr>
          <a:xfrm>
            <a:off x="900113" y="735013"/>
            <a:ext cx="4938712" cy="3705225"/>
          </a:xfrm>
          <a:ln/>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type="dt" sz="quarter" idx="1"/>
          </p:nvPr>
        </p:nvSpPr>
        <p:spPr>
          <a:noFill/>
        </p:spPr>
        <p:txBody>
          <a:bodyPr lIns="86734" tIns="43368" rIns="86734" bIns="43368"/>
          <a:lstStyle/>
          <a:p>
            <a:pPr defTabSz="908050"/>
            <a:endParaRPr lang="fr-FR"/>
          </a:p>
        </p:txBody>
      </p:sp>
      <p:sp>
        <p:nvSpPr>
          <p:cNvPr id="74755" name="Rectangle 7"/>
          <p:cNvSpPr>
            <a:spLocks noGrp="1" noChangeArrowheads="1"/>
          </p:cNvSpPr>
          <p:nvPr>
            <p:ph type="sldNum" sz="quarter" idx="5"/>
          </p:nvPr>
        </p:nvSpPr>
        <p:spPr>
          <a:noFill/>
        </p:spPr>
        <p:txBody>
          <a:bodyPr lIns="86734" tIns="43368" rIns="86734" bIns="43368"/>
          <a:lstStyle/>
          <a:p>
            <a:pPr defTabSz="908050"/>
            <a:endParaRPr lang="fr-FR"/>
          </a:p>
        </p:txBody>
      </p:sp>
      <p:sp>
        <p:nvSpPr>
          <p:cNvPr id="74756" name="Rectangle 7"/>
          <p:cNvSpPr txBox="1">
            <a:spLocks noGrp="1" noChangeArrowheads="1"/>
          </p:cNvSpPr>
          <p:nvPr/>
        </p:nvSpPr>
        <p:spPr bwMode="auto">
          <a:xfrm>
            <a:off x="3813175" y="9372600"/>
            <a:ext cx="2922588" cy="493713"/>
          </a:xfrm>
          <a:prstGeom prst="rect">
            <a:avLst/>
          </a:prstGeom>
          <a:noFill/>
          <a:ln w="9525">
            <a:noFill/>
            <a:miter lim="800000"/>
            <a:headEnd/>
            <a:tailEnd/>
          </a:ln>
        </p:spPr>
        <p:txBody>
          <a:bodyPr lIns="82256" tIns="41129" rIns="82256" bIns="41129" anchor="b"/>
          <a:lstStyle/>
          <a:p>
            <a:endParaRPr lang="fr-FR"/>
          </a:p>
        </p:txBody>
      </p:sp>
      <p:sp>
        <p:nvSpPr>
          <p:cNvPr id="74757" name="Rectangle 2"/>
          <p:cNvSpPr>
            <a:spLocks noGrp="1" noRot="1" noChangeAspect="1" noChangeArrowheads="1" noTextEdit="1"/>
          </p:cNvSpPr>
          <p:nvPr>
            <p:ph type="sldImg"/>
          </p:nvPr>
        </p:nvSpPr>
        <p:spPr>
          <a:xfrm>
            <a:off x="900113" y="735013"/>
            <a:ext cx="4938712" cy="3705225"/>
          </a:xfrm>
          <a:ln/>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8499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endParaRPr lang="fr-FR" dirty="0" smtClean="0"/>
          </a:p>
        </p:txBody>
      </p:sp>
      <p:sp>
        <p:nvSpPr>
          <p:cNvPr id="4" name="Espace réservé du numéro de diapositive 3"/>
          <p:cNvSpPr>
            <a:spLocks noGrp="1"/>
          </p:cNvSpPr>
          <p:nvPr>
            <p:ph type="sldNum" sz="quarter" idx="5"/>
          </p:nvPr>
        </p:nvSpPr>
        <p:spPr/>
        <p:txBody>
          <a:bodyPr/>
          <a:lstStyle/>
          <a:p>
            <a:pPr>
              <a:defRPr/>
            </a:pPr>
            <a:endParaRPr lang="fr-FR"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9318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78852" name="Espace réservé du numéro de diapositive 3"/>
          <p:cNvSpPr>
            <a:spLocks noGrp="1"/>
          </p:cNvSpPr>
          <p:nvPr>
            <p:ph type="sldNum" sz="quarter" idx="5"/>
          </p:nvPr>
        </p:nvSpPr>
        <p:spPr bwMode="auto">
          <a:xfrm>
            <a:off x="3814629" y="9373001"/>
            <a:ext cx="2921137" cy="493315"/>
          </a:xfrm>
          <a:prstGeom prst="rect">
            <a:avLst/>
          </a:prstGeom>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endParaRPr lang="fr-FR"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endParaRPr lang="fr-FR"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pPr>
              <a:defRPr/>
            </a:pPr>
            <a:endParaRPr lang="fr-FR"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pPr>
              <a:defRPr/>
            </a:pPr>
            <a:endParaRPr lang="fr-FR"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pPr>
              <a:defRPr/>
            </a:pPr>
            <a:endParaRPr lang="fr-FR"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pPr>
              <a:defRPr/>
            </a:pPr>
            <a:endParaRPr lang="fr-FR"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endParaRPr lang="fr-FR"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ChangeArrowheads="1"/>
          </p:cNvSpPr>
          <p:nvPr>
            <p:ph type="dt" sz="quarter" idx="1"/>
          </p:nvPr>
        </p:nvSpPr>
        <p:spPr/>
        <p:txBody>
          <a:bodyPr lIns="86734" tIns="43368" rIns="86734" bIns="43368"/>
          <a:lstStyle/>
          <a:p>
            <a:pPr>
              <a:defRPr/>
            </a:pPr>
            <a:endParaRPr lang="fr-FR" dirty="0"/>
          </a:p>
        </p:txBody>
      </p:sp>
      <p:sp>
        <p:nvSpPr>
          <p:cNvPr id="63491" name="Rectangle 7"/>
          <p:cNvSpPr>
            <a:spLocks noGrp="1" noChangeArrowheads="1"/>
          </p:cNvSpPr>
          <p:nvPr>
            <p:ph type="sldNum" sz="quarter" idx="5"/>
          </p:nvPr>
        </p:nvSpPr>
        <p:spPr/>
        <p:txBody>
          <a:bodyPr lIns="86734" tIns="43368" rIns="86734" bIns="43368"/>
          <a:lstStyle/>
          <a:p>
            <a:pPr>
              <a:defRPr/>
            </a:pPr>
            <a:endParaRPr lang="fr-FR" dirty="0"/>
          </a:p>
        </p:txBody>
      </p:sp>
      <p:sp>
        <p:nvSpPr>
          <p:cNvPr id="9220" name="Rectangle 7"/>
          <p:cNvSpPr txBox="1">
            <a:spLocks noGrp="1" noChangeArrowheads="1"/>
          </p:cNvSpPr>
          <p:nvPr/>
        </p:nvSpPr>
        <p:spPr bwMode="auto">
          <a:xfrm>
            <a:off x="3813816" y="9371288"/>
            <a:ext cx="2921949" cy="495028"/>
          </a:xfrm>
          <a:prstGeom prst="rect">
            <a:avLst/>
          </a:prstGeom>
          <a:noFill/>
          <a:ln w="9525">
            <a:noFill/>
            <a:miter lim="800000"/>
            <a:headEnd/>
            <a:tailEnd/>
          </a:ln>
        </p:spPr>
        <p:txBody>
          <a:bodyPr lIns="82254" tIns="41128" rIns="82254" bIns="41128" anchor="b"/>
          <a:lstStyle/>
          <a:p>
            <a:endParaRPr lang="fr-FR" dirty="0"/>
          </a:p>
        </p:txBody>
      </p:sp>
      <p:sp>
        <p:nvSpPr>
          <p:cNvPr id="9221" name="Rectangle 2"/>
          <p:cNvSpPr>
            <a:spLocks noGrp="1" noRot="1" noChangeAspect="1" noChangeArrowheads="1" noTextEdit="1"/>
          </p:cNvSpPr>
          <p:nvPr>
            <p:ph type="sldImg"/>
          </p:nvPr>
        </p:nvSpPr>
        <p:spPr bwMode="auto">
          <a:xfrm>
            <a:off x="901700" y="738188"/>
            <a:ext cx="4933950" cy="3702050"/>
          </a:xfrm>
          <a:noFill/>
          <a:ln>
            <a:solidFill>
              <a:srgbClr val="000000"/>
            </a:solidFill>
            <a:miter lim="800000"/>
            <a:headEnd/>
            <a:tailEnd/>
          </a:ln>
        </p:spPr>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endParaRPr lang="fr-FR"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9523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79876"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endParaRPr lang="fr-FR"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3011" name="Rectangle 3"/>
          <p:cNvSpPr>
            <a:spLocks noGrp="1"/>
          </p:cNvSpPr>
          <p:nvPr>
            <p:ph type="body" idx="1"/>
          </p:nvPr>
        </p:nvSpPr>
        <p:spPr bwMode="auto">
          <a:noFill/>
        </p:spPr>
        <p:txBody>
          <a:bodyPr wrap="square" numCol="1" anchor="t" anchorCtr="0" compatLnSpc="1">
            <a:prstTxWarp prst="textNoShape">
              <a:avLst/>
            </a:prstTxWarp>
          </a:bodyPr>
          <a:lstStyle/>
          <a:p>
            <a:endParaRPr lang="fr-FR" dirty="0"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endParaRPr lang="fr-FR"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endParaRPr lang="fr-FR"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Espace réservé de l'image des diapositives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9728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81924"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endParaRPr lang="fr-FR" dirty="0"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endParaRPr lang="fr-F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1700" y="739775"/>
            <a:ext cx="4932363" cy="3700463"/>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endParaRPr 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42A35316-E264-4E41-A36A-19889F22083E}" type="datetimeFigureOut">
              <a:rPr lang="fr-FR" smtClean="0"/>
              <a:pPr/>
              <a:t>01/08/2011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E5AC457-B3B3-4467-AFAB-5E6A1F24FD10}"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42A35316-E264-4E41-A36A-19889F22083E}" type="datetimeFigureOut">
              <a:rPr lang="fr-FR" smtClean="0"/>
              <a:pPr/>
              <a:t>01/08/2011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E5AC457-B3B3-4467-AFAB-5E6A1F24FD10}"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42A35316-E264-4E41-A36A-19889F22083E}" type="datetimeFigureOut">
              <a:rPr lang="fr-FR" smtClean="0"/>
              <a:pPr/>
              <a:t>01/08/2011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E5AC457-B3B3-4467-AFAB-5E6A1F24FD10}"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42A35316-E264-4E41-A36A-19889F22083E}" type="datetimeFigureOut">
              <a:rPr lang="fr-FR" smtClean="0"/>
              <a:pPr/>
              <a:t>01/08/2011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E5AC457-B3B3-4467-AFAB-5E6A1F24FD10}"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42A35316-E264-4E41-A36A-19889F22083E}" type="datetimeFigureOut">
              <a:rPr lang="fr-FR" smtClean="0"/>
              <a:pPr/>
              <a:t>01/08/2011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E5AC457-B3B3-4467-AFAB-5E6A1F24FD10}"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42A35316-E264-4E41-A36A-19889F22083E}" type="datetimeFigureOut">
              <a:rPr lang="fr-FR" smtClean="0"/>
              <a:pPr/>
              <a:t>01/08/2011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E5AC457-B3B3-4467-AFAB-5E6A1F24FD10}"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42A35316-E264-4E41-A36A-19889F22083E}" type="datetimeFigureOut">
              <a:rPr lang="fr-FR" smtClean="0"/>
              <a:pPr/>
              <a:t>01/08/2011</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E5AC457-B3B3-4467-AFAB-5E6A1F24FD10}"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42A35316-E264-4E41-A36A-19889F22083E}" type="datetimeFigureOut">
              <a:rPr lang="fr-FR" smtClean="0"/>
              <a:pPr/>
              <a:t>01/08/2011</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8E5AC457-B3B3-4467-AFAB-5E6A1F24FD10}"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2A35316-E264-4E41-A36A-19889F22083E}" type="datetimeFigureOut">
              <a:rPr lang="fr-FR" smtClean="0"/>
              <a:pPr/>
              <a:t>01/08/2011</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8E5AC457-B3B3-4467-AFAB-5E6A1F24FD10}"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42A35316-E264-4E41-A36A-19889F22083E}" type="datetimeFigureOut">
              <a:rPr lang="fr-FR" smtClean="0"/>
              <a:pPr/>
              <a:t>01/08/2011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E5AC457-B3B3-4467-AFAB-5E6A1F24FD10}"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42A35316-E264-4E41-A36A-19889F22083E}" type="datetimeFigureOut">
              <a:rPr lang="fr-FR" smtClean="0"/>
              <a:pPr/>
              <a:t>01/08/2011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E5AC457-B3B3-4467-AFAB-5E6A1F24FD10}"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A35316-E264-4E41-A36A-19889F22083E}" type="datetimeFigureOut">
              <a:rPr lang="fr-FR" smtClean="0"/>
              <a:pPr/>
              <a:t>01/08/2011</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5AC457-B3B3-4467-AFAB-5E6A1F24FD10}"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04.xml"/><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3.png"/><Relationship Id="rId2" Type="http://schemas.openxmlformats.org/officeDocument/2006/relationships/notesSlide" Target="../notesSlides/notesSlide105.xml"/><Relationship Id="rId1" Type="http://schemas.openxmlformats.org/officeDocument/2006/relationships/slideLayout" Target="../slideLayouts/slideLayout6.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36.png"/></Relationships>
</file>

<file path=ppt/slides/_rels/slide10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06.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56.png"/><Relationship Id="rId4" Type="http://schemas.openxmlformats.org/officeDocument/2006/relationships/image" Target="../media/image55.jpeg"/></Relationships>
</file>

<file path=ppt/slides/_rels/slide10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0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Feuille_Microsoft_Office_Excel_97-20032.xls"/><Relationship Id="rId4" Type="http://schemas.openxmlformats.org/officeDocument/2006/relationships/oleObject" Target="../embeddings/Feuille_Microsoft_Office_Excel_97-20031.xls"/></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Feuille_Microsoft_Office_Excel_97-20033.xls"/></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Feuille_Microsoft_Office_Excel_97-20034.xls"/></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oleObject" Target="../embeddings/Feuille_Microsoft_Office_Excel_97-20036.xls"/><Relationship Id="rId4" Type="http://schemas.openxmlformats.org/officeDocument/2006/relationships/oleObject" Target="../embeddings/Feuille_Microsoft_Office_Excel_97-20035.xls"/></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jpe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gi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vmlDrawing" Target="../drawings/vmlDrawing5.vml"/><Relationship Id="rId4" Type="http://schemas.openxmlformats.org/officeDocument/2006/relationships/oleObject" Target="../embeddings/Feuille_Microsoft_Office_Excel_97-20037.xls"/></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chart" Target="../charts/chart2.xml"/><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Feuille_Microsoft_Office_Excel_97-20038.xls"/></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gif"/></Relationships>
</file>

<file path=ppt/slides/_rels/slide8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1.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png"/><Relationship Id="rId7" Type="http://schemas.openxmlformats.org/officeDocument/2006/relationships/image" Target="../media/image44.jpeg"/><Relationship Id="rId2" Type="http://schemas.openxmlformats.org/officeDocument/2006/relationships/notesSlide" Target="../notesSlides/notesSlide94.xml"/><Relationship Id="rId1" Type="http://schemas.openxmlformats.org/officeDocument/2006/relationships/slideLayout" Target="../slideLayouts/slideLayout1.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 Id="rId9" Type="http://schemas.openxmlformats.org/officeDocument/2006/relationships/image" Target="../media/image46.jpe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6.xml"/><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8.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ZoneTexte 20"/>
          <p:cNvSpPr txBox="1">
            <a:spLocks noChangeArrowheads="1"/>
          </p:cNvSpPr>
          <p:nvPr/>
        </p:nvSpPr>
        <p:spPr bwMode="auto">
          <a:xfrm>
            <a:off x="3730308" y="2136779"/>
            <a:ext cx="1295400" cy="461963"/>
          </a:xfrm>
          <a:prstGeom prst="rect">
            <a:avLst/>
          </a:prstGeom>
          <a:noFill/>
          <a:ln w="9525">
            <a:noFill/>
            <a:miter lim="800000"/>
            <a:headEnd/>
            <a:tailEnd/>
          </a:ln>
        </p:spPr>
        <p:txBody>
          <a:bodyPr>
            <a:spAutoFit/>
          </a:bodyPr>
          <a:lstStyle/>
          <a:p>
            <a:pPr algn="ctr"/>
            <a:r>
              <a:rPr lang="fr-FR" sz="1200" b="1" dirty="0">
                <a:solidFill>
                  <a:schemeClr val="bg1"/>
                </a:solidFill>
                <a:latin typeface="Trebuchet MS" pitchFamily="34" charset="0"/>
              </a:rPr>
              <a:t>Le Partenariat fraternel</a:t>
            </a:r>
          </a:p>
        </p:txBody>
      </p:sp>
      <p:cxnSp>
        <p:nvCxnSpPr>
          <p:cNvPr id="25" name="Connecteur droit 24"/>
          <p:cNvCxnSpPr/>
          <p:nvPr/>
        </p:nvCxnSpPr>
        <p:spPr>
          <a:xfrm rot="5400000">
            <a:off x="5529741" y="2424907"/>
            <a:ext cx="1008063" cy="0"/>
          </a:xfrm>
          <a:prstGeom prst="line">
            <a:avLst/>
          </a:prstGeom>
          <a:ln w="31750" cmpd="sng">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Connecteur droit 42"/>
          <p:cNvCxnSpPr/>
          <p:nvPr/>
        </p:nvCxnSpPr>
        <p:spPr>
          <a:xfrm rot="5400000">
            <a:off x="2650016" y="2424907"/>
            <a:ext cx="1008063" cy="0"/>
          </a:xfrm>
          <a:prstGeom prst="line">
            <a:avLst/>
          </a:prstGeom>
          <a:ln w="31750" cmpd="sng">
            <a:solidFill>
              <a:schemeClr val="bg1"/>
            </a:solidFill>
          </a:ln>
        </p:spPr>
        <p:style>
          <a:lnRef idx="1">
            <a:schemeClr val="accent1"/>
          </a:lnRef>
          <a:fillRef idx="0">
            <a:schemeClr val="accent1"/>
          </a:fillRef>
          <a:effectRef idx="0">
            <a:schemeClr val="accent1"/>
          </a:effectRef>
          <a:fontRef idx="minor">
            <a:schemeClr val="tx1"/>
          </a:fontRef>
        </p:style>
      </p:cxnSp>
      <p:sp>
        <p:nvSpPr>
          <p:cNvPr id="9223" name="Text Box 3"/>
          <p:cNvSpPr txBox="1">
            <a:spLocks noChangeArrowheads="1"/>
          </p:cNvSpPr>
          <p:nvPr/>
        </p:nvSpPr>
        <p:spPr bwMode="auto">
          <a:xfrm>
            <a:off x="344489" y="412750"/>
            <a:ext cx="9367837" cy="736600"/>
          </a:xfrm>
          <a:prstGeom prst="rect">
            <a:avLst/>
          </a:prstGeom>
          <a:noFill/>
          <a:ln w="9525">
            <a:noFill/>
            <a:miter lim="800000"/>
            <a:headEnd/>
            <a:tailEnd/>
          </a:ln>
        </p:spPr>
        <p:txBody>
          <a:bodyPr lIns="0" tIns="0" rIns="0" bIns="0" anchor="b"/>
          <a:lstStyle/>
          <a:p>
            <a:endParaRPr lang="fr-FR" sz="1600" dirty="0">
              <a:solidFill>
                <a:srgbClr val="7E7E7E"/>
              </a:solidFill>
              <a:latin typeface="Trebuchet MS" pitchFamily="34" charset="0"/>
            </a:endParaRPr>
          </a:p>
        </p:txBody>
      </p:sp>
      <p:sp>
        <p:nvSpPr>
          <p:cNvPr id="14" name="Oval 3"/>
          <p:cNvSpPr/>
          <p:nvPr/>
        </p:nvSpPr>
        <p:spPr>
          <a:xfrm>
            <a:off x="2938148" y="1196975"/>
            <a:ext cx="1582737" cy="1511300"/>
          </a:xfrm>
          <a:prstGeom prst="ellipse">
            <a:avLst/>
          </a:prstGeom>
          <a:solidFill>
            <a:srgbClr val="D7E2BD"/>
          </a:solidFill>
          <a:ln>
            <a:solidFill>
              <a:srgbClr val="517C22"/>
            </a:solidFill>
          </a:ln>
        </p:spPr>
        <p:style>
          <a:lnRef idx="2">
            <a:schemeClr val="accent1"/>
          </a:lnRef>
          <a:fillRef idx="1">
            <a:schemeClr val="lt1"/>
          </a:fillRef>
          <a:effectRef idx="0">
            <a:schemeClr val="accent1"/>
          </a:effectRef>
          <a:fontRef idx="minor">
            <a:schemeClr val="dk1"/>
          </a:fontRef>
        </p:style>
        <p:txBody>
          <a:bodyPr anchor="ctr"/>
          <a:lstStyle/>
          <a:p>
            <a:pPr defTabSz="457200" fontAlgn="auto">
              <a:spcBef>
                <a:spcPts val="0"/>
              </a:spcBef>
              <a:spcAft>
                <a:spcPts val="0"/>
              </a:spcAft>
              <a:defRPr/>
            </a:pPr>
            <a:endParaRPr lang="fr-FR" b="1" dirty="0">
              <a:solidFill>
                <a:schemeClr val="tx1"/>
              </a:solidFill>
              <a:latin typeface="Trebuchet MS" pitchFamily="34" charset="0"/>
              <a:ea typeface="ＭＳ Ｐゴシック" pitchFamily="34" charset="-128"/>
            </a:endParaRPr>
          </a:p>
        </p:txBody>
      </p:sp>
      <p:sp>
        <p:nvSpPr>
          <p:cNvPr id="16" name="Oval 4"/>
          <p:cNvSpPr/>
          <p:nvPr/>
        </p:nvSpPr>
        <p:spPr>
          <a:xfrm>
            <a:off x="4160523" y="1196975"/>
            <a:ext cx="1512887" cy="1511300"/>
          </a:xfrm>
          <a:prstGeom prst="ellipse">
            <a:avLst/>
          </a:prstGeom>
          <a:solidFill>
            <a:srgbClr val="0066CC">
              <a:alpha val="49804"/>
            </a:srgbClr>
          </a:solidFill>
          <a:ln>
            <a:solidFill>
              <a:srgbClr val="0066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200" fontAlgn="auto">
              <a:spcBef>
                <a:spcPts val="0"/>
              </a:spcBef>
              <a:spcAft>
                <a:spcPts val="0"/>
              </a:spcAft>
              <a:defRPr/>
            </a:pPr>
            <a:endParaRPr/>
          </a:p>
        </p:txBody>
      </p:sp>
      <p:sp>
        <p:nvSpPr>
          <p:cNvPr id="18" name="Rectangle 17"/>
          <p:cNvSpPr/>
          <p:nvPr/>
        </p:nvSpPr>
        <p:spPr>
          <a:xfrm>
            <a:off x="2001521" y="2779717"/>
            <a:ext cx="4752975" cy="288925"/>
          </a:xfrm>
          <a:prstGeom prst="rect">
            <a:avLst/>
          </a:prstGeom>
          <a:ln w="12700">
            <a:solidFill>
              <a:schemeClr val="tx1"/>
            </a:solidFill>
          </a:ln>
        </p:spPr>
        <p:style>
          <a:lnRef idx="2">
            <a:schemeClr val="accent1"/>
          </a:lnRef>
          <a:fillRef idx="1">
            <a:schemeClr val="lt1"/>
          </a:fillRef>
          <a:effectRef idx="0">
            <a:schemeClr val="accent1"/>
          </a:effectRef>
          <a:fontRef idx="minor">
            <a:schemeClr val="dk1"/>
          </a:fontRef>
        </p:style>
        <p:txBody>
          <a:bodyPr anchor="ctr"/>
          <a:lstStyle/>
          <a:p>
            <a:pPr algn="ctr" defTabSz="457200" fontAlgn="auto">
              <a:spcBef>
                <a:spcPts val="0"/>
              </a:spcBef>
              <a:spcAft>
                <a:spcPts val="0"/>
              </a:spcAft>
              <a:defRPr/>
            </a:pPr>
            <a:r>
              <a:rPr lang="fr-FR" sz="1600" b="1" dirty="0">
                <a:solidFill>
                  <a:srgbClr val="000000"/>
                </a:solidFill>
                <a:latin typeface="Trebuchet MS" pitchFamily="34" charset="0"/>
                <a:ea typeface="ＭＳ Ｐゴシック" pitchFamily="34" charset="-128"/>
              </a:rPr>
              <a:t>Valeurs</a:t>
            </a:r>
          </a:p>
        </p:txBody>
      </p:sp>
      <p:sp>
        <p:nvSpPr>
          <p:cNvPr id="9227" name="ZoneTexte 8"/>
          <p:cNvSpPr txBox="1">
            <a:spLocks noChangeArrowheads="1"/>
          </p:cNvSpPr>
          <p:nvPr/>
        </p:nvSpPr>
        <p:spPr bwMode="auto">
          <a:xfrm>
            <a:off x="2288858" y="3101975"/>
            <a:ext cx="1219200" cy="338138"/>
          </a:xfrm>
          <a:prstGeom prst="rect">
            <a:avLst/>
          </a:prstGeom>
          <a:noFill/>
          <a:ln w="9525">
            <a:noFill/>
            <a:miter lim="800000"/>
            <a:headEnd/>
            <a:tailEnd/>
          </a:ln>
        </p:spPr>
        <p:txBody>
          <a:bodyPr>
            <a:spAutoFit/>
          </a:bodyPr>
          <a:lstStyle/>
          <a:p>
            <a:pPr defTabSz="457200"/>
            <a:r>
              <a:rPr lang="fr-FR" sz="1600" dirty="0">
                <a:latin typeface="Trebuchet MS" pitchFamily="34" charset="0"/>
                <a:ea typeface="ＭＳ Ｐゴシック"/>
                <a:cs typeface="ＭＳ Ｐゴシック"/>
              </a:rPr>
              <a:t>Famille</a:t>
            </a:r>
          </a:p>
        </p:txBody>
      </p:sp>
      <p:sp>
        <p:nvSpPr>
          <p:cNvPr id="9228" name="ZoneTexte 9"/>
          <p:cNvSpPr txBox="1">
            <a:spLocks noChangeArrowheads="1"/>
          </p:cNvSpPr>
          <p:nvPr/>
        </p:nvSpPr>
        <p:spPr bwMode="auto">
          <a:xfrm>
            <a:off x="5386071" y="3071817"/>
            <a:ext cx="1295400" cy="338137"/>
          </a:xfrm>
          <a:prstGeom prst="rect">
            <a:avLst/>
          </a:prstGeom>
          <a:noFill/>
          <a:ln w="9525">
            <a:noFill/>
            <a:miter lim="800000"/>
            <a:headEnd/>
            <a:tailEnd/>
          </a:ln>
        </p:spPr>
        <p:txBody>
          <a:bodyPr>
            <a:spAutoFit/>
          </a:bodyPr>
          <a:lstStyle/>
          <a:p>
            <a:pPr defTabSz="457200"/>
            <a:r>
              <a:rPr lang="fr-FR" sz="1600" dirty="0">
                <a:latin typeface="Trebuchet MS" pitchFamily="34" charset="0"/>
                <a:ea typeface="ＭＳ Ｐゴシック"/>
                <a:cs typeface="ＭＳ Ｐゴシック"/>
              </a:rPr>
              <a:t>Entreprise</a:t>
            </a:r>
          </a:p>
        </p:txBody>
      </p:sp>
      <p:sp>
        <p:nvSpPr>
          <p:cNvPr id="22" name="Rectangle 21"/>
          <p:cNvSpPr/>
          <p:nvPr/>
        </p:nvSpPr>
        <p:spPr>
          <a:xfrm>
            <a:off x="2001521" y="3409952"/>
            <a:ext cx="1455737" cy="1082675"/>
          </a:xfrm>
          <a:prstGeom prst="rect">
            <a:avLst/>
          </a:prstGeom>
          <a:ln>
            <a:solidFill>
              <a:srgbClr val="517C22"/>
            </a:solidFill>
          </a:ln>
        </p:spPr>
        <p:style>
          <a:lnRef idx="2">
            <a:schemeClr val="accent1"/>
          </a:lnRef>
          <a:fillRef idx="1">
            <a:schemeClr val="lt1"/>
          </a:fillRef>
          <a:effectRef idx="0">
            <a:schemeClr val="accent1"/>
          </a:effectRef>
          <a:fontRef idx="minor">
            <a:schemeClr val="dk1"/>
          </a:fontRef>
        </p:style>
        <p:txBody>
          <a:bodyPr anchor="ctr"/>
          <a:lstStyle/>
          <a:p>
            <a:pPr algn="ctr" defTabSz="457200" fontAlgn="auto">
              <a:spcBef>
                <a:spcPts val="0"/>
              </a:spcBef>
              <a:spcAft>
                <a:spcPts val="0"/>
              </a:spcAft>
              <a:defRPr/>
            </a:pPr>
            <a:r>
              <a:rPr lang="fr-FR" sz="1400" dirty="0">
                <a:solidFill>
                  <a:srgbClr val="000000"/>
                </a:solidFill>
                <a:latin typeface="Trebuchet MS" pitchFamily="34" charset="0"/>
                <a:ea typeface="ＭＳ Ｐゴシック" pitchFamily="34" charset="-128"/>
              </a:rPr>
              <a:t>Affectivité</a:t>
            </a:r>
          </a:p>
          <a:p>
            <a:pPr algn="ctr" defTabSz="457200" fontAlgn="auto">
              <a:spcBef>
                <a:spcPts val="0"/>
              </a:spcBef>
              <a:spcAft>
                <a:spcPts val="0"/>
              </a:spcAft>
              <a:defRPr/>
            </a:pPr>
            <a:r>
              <a:rPr lang="fr-FR" sz="1400" dirty="0">
                <a:solidFill>
                  <a:srgbClr val="000000"/>
                </a:solidFill>
                <a:latin typeface="Trebuchet MS" pitchFamily="34" charset="0"/>
                <a:ea typeface="ＭＳ Ｐゴシック" pitchFamily="34" charset="-128"/>
              </a:rPr>
              <a:t>Procréation</a:t>
            </a:r>
          </a:p>
          <a:p>
            <a:pPr algn="ctr" defTabSz="457200" fontAlgn="auto">
              <a:spcBef>
                <a:spcPts val="0"/>
              </a:spcBef>
              <a:spcAft>
                <a:spcPts val="0"/>
              </a:spcAft>
              <a:defRPr/>
            </a:pPr>
            <a:r>
              <a:rPr lang="fr-FR" sz="1400" dirty="0">
                <a:solidFill>
                  <a:srgbClr val="000000"/>
                </a:solidFill>
                <a:latin typeface="Trebuchet MS" pitchFamily="34" charset="0"/>
                <a:ea typeface="ＭＳ Ｐゴシック" pitchFamily="34" charset="-128"/>
              </a:rPr>
              <a:t>Sécurité</a:t>
            </a:r>
          </a:p>
          <a:p>
            <a:pPr algn="ctr" defTabSz="457200" fontAlgn="auto">
              <a:spcBef>
                <a:spcPts val="0"/>
              </a:spcBef>
              <a:spcAft>
                <a:spcPts val="0"/>
              </a:spcAft>
              <a:defRPr/>
            </a:pPr>
            <a:r>
              <a:rPr lang="fr-FR" sz="1400" dirty="0">
                <a:solidFill>
                  <a:srgbClr val="000000"/>
                </a:solidFill>
                <a:latin typeface="Trebuchet MS" pitchFamily="34" charset="0"/>
                <a:ea typeface="ＭＳ Ｐゴシック" pitchFamily="34" charset="-128"/>
              </a:rPr>
              <a:t>Tradition</a:t>
            </a:r>
          </a:p>
        </p:txBody>
      </p:sp>
      <p:sp>
        <p:nvSpPr>
          <p:cNvPr id="23" name="Rectangle 22"/>
          <p:cNvSpPr/>
          <p:nvPr/>
        </p:nvSpPr>
        <p:spPr>
          <a:xfrm>
            <a:off x="5313048" y="3409950"/>
            <a:ext cx="1457325" cy="1081088"/>
          </a:xfrm>
          <a:prstGeom prst="rect">
            <a:avLst/>
          </a:prstGeom>
          <a:ln>
            <a:solidFill>
              <a:srgbClr val="0066CC"/>
            </a:solidFill>
          </a:ln>
        </p:spPr>
        <p:style>
          <a:lnRef idx="2">
            <a:schemeClr val="accent1"/>
          </a:lnRef>
          <a:fillRef idx="1">
            <a:schemeClr val="lt1"/>
          </a:fillRef>
          <a:effectRef idx="0">
            <a:schemeClr val="accent1"/>
          </a:effectRef>
          <a:fontRef idx="minor">
            <a:schemeClr val="dk1"/>
          </a:fontRef>
        </p:style>
        <p:txBody>
          <a:bodyPr anchor="ctr"/>
          <a:lstStyle/>
          <a:p>
            <a:pPr algn="ctr" defTabSz="457200" fontAlgn="auto">
              <a:spcBef>
                <a:spcPts val="0"/>
              </a:spcBef>
              <a:spcAft>
                <a:spcPts val="0"/>
              </a:spcAft>
              <a:defRPr/>
            </a:pPr>
            <a:r>
              <a:rPr lang="fr-FR" sz="1400" dirty="0">
                <a:solidFill>
                  <a:srgbClr val="000000"/>
                </a:solidFill>
                <a:latin typeface="Trebuchet MS" pitchFamily="34" charset="0"/>
                <a:ea typeface="ＭＳ Ｐゴシック" pitchFamily="34" charset="-128"/>
              </a:rPr>
              <a:t>Profit</a:t>
            </a:r>
          </a:p>
          <a:p>
            <a:pPr algn="ctr" defTabSz="457200" fontAlgn="auto">
              <a:spcBef>
                <a:spcPts val="0"/>
              </a:spcBef>
              <a:spcAft>
                <a:spcPts val="0"/>
              </a:spcAft>
              <a:defRPr/>
            </a:pPr>
            <a:r>
              <a:rPr lang="fr-FR" sz="1400" dirty="0">
                <a:solidFill>
                  <a:srgbClr val="000000"/>
                </a:solidFill>
                <a:latin typeface="Trebuchet MS" pitchFamily="34" charset="0"/>
                <a:ea typeface="ＭＳ Ｐゴシック" pitchFamily="34" charset="-128"/>
              </a:rPr>
              <a:t>Croissance</a:t>
            </a:r>
          </a:p>
          <a:p>
            <a:pPr algn="ctr" defTabSz="457200" fontAlgn="auto">
              <a:spcBef>
                <a:spcPts val="0"/>
              </a:spcBef>
              <a:spcAft>
                <a:spcPts val="0"/>
              </a:spcAft>
              <a:defRPr/>
            </a:pPr>
            <a:r>
              <a:rPr lang="fr-FR" sz="1400" dirty="0">
                <a:solidFill>
                  <a:srgbClr val="000000"/>
                </a:solidFill>
                <a:latin typeface="Trebuchet MS" pitchFamily="34" charset="0"/>
                <a:ea typeface="ＭＳ Ｐゴシック" pitchFamily="34" charset="-128"/>
              </a:rPr>
              <a:t>Compétitivité</a:t>
            </a:r>
          </a:p>
          <a:p>
            <a:pPr algn="ctr" defTabSz="457200" fontAlgn="auto">
              <a:spcBef>
                <a:spcPts val="0"/>
              </a:spcBef>
              <a:spcAft>
                <a:spcPts val="0"/>
              </a:spcAft>
              <a:defRPr/>
            </a:pPr>
            <a:r>
              <a:rPr lang="fr-FR" sz="1400" dirty="0">
                <a:solidFill>
                  <a:srgbClr val="000000"/>
                </a:solidFill>
                <a:latin typeface="Trebuchet MS" pitchFamily="34" charset="0"/>
                <a:ea typeface="ＭＳ Ｐゴシック" pitchFamily="34" charset="-128"/>
              </a:rPr>
              <a:t>Changement</a:t>
            </a:r>
          </a:p>
        </p:txBody>
      </p:sp>
      <p:cxnSp>
        <p:nvCxnSpPr>
          <p:cNvPr id="24" name="Connecteur droit avec flèche 23"/>
          <p:cNvCxnSpPr>
            <a:cxnSpLocks noChangeShapeType="1"/>
          </p:cNvCxnSpPr>
          <p:nvPr/>
        </p:nvCxnSpPr>
        <p:spPr bwMode="auto">
          <a:xfrm rot="5400000">
            <a:off x="2553177" y="4641056"/>
            <a:ext cx="304800" cy="1588"/>
          </a:xfrm>
          <a:prstGeom prst="straightConnector1">
            <a:avLst/>
          </a:prstGeom>
          <a:noFill/>
          <a:ln w="19050">
            <a:solidFill>
              <a:srgbClr val="517C22"/>
            </a:solidFill>
            <a:round/>
            <a:headEnd/>
            <a:tailEnd type="arrow" w="med" len="med"/>
          </a:ln>
          <a:effectLst>
            <a:outerShdw dist="20000" dir="5400000" rotWithShape="0">
              <a:srgbClr val="808080">
                <a:alpha val="37999"/>
              </a:srgbClr>
            </a:outerShdw>
          </a:effectLst>
        </p:spPr>
      </p:cxnSp>
      <p:cxnSp>
        <p:nvCxnSpPr>
          <p:cNvPr id="26" name="Connecteur droit avec flèche 25"/>
          <p:cNvCxnSpPr>
            <a:cxnSpLocks noChangeShapeType="1"/>
          </p:cNvCxnSpPr>
          <p:nvPr/>
        </p:nvCxnSpPr>
        <p:spPr bwMode="auto">
          <a:xfrm rot="5400000">
            <a:off x="5882165" y="4641060"/>
            <a:ext cx="304800" cy="1587"/>
          </a:xfrm>
          <a:prstGeom prst="straightConnector1">
            <a:avLst/>
          </a:prstGeom>
          <a:noFill/>
          <a:ln w="19050">
            <a:solidFill>
              <a:srgbClr val="0066CC"/>
            </a:solidFill>
            <a:round/>
            <a:headEnd/>
            <a:tailEnd type="arrow" w="med" len="med"/>
          </a:ln>
          <a:effectLst>
            <a:outerShdw dist="20000" dir="5400000" rotWithShape="0">
              <a:srgbClr val="808080">
                <a:alpha val="37999"/>
              </a:srgbClr>
            </a:outerShdw>
          </a:effectLst>
        </p:spPr>
      </p:cxnSp>
      <p:sp>
        <p:nvSpPr>
          <p:cNvPr id="9233" name="ZoneTexte 16"/>
          <p:cNvSpPr txBox="1">
            <a:spLocks noChangeArrowheads="1"/>
          </p:cNvSpPr>
          <p:nvPr/>
        </p:nvSpPr>
        <p:spPr bwMode="auto">
          <a:xfrm>
            <a:off x="1912621" y="4776792"/>
            <a:ext cx="1600200" cy="307975"/>
          </a:xfrm>
          <a:prstGeom prst="rect">
            <a:avLst/>
          </a:prstGeom>
          <a:noFill/>
          <a:ln w="9525">
            <a:noFill/>
            <a:miter lim="800000"/>
            <a:headEnd/>
            <a:tailEnd/>
          </a:ln>
        </p:spPr>
        <p:txBody>
          <a:bodyPr>
            <a:spAutoFit/>
          </a:bodyPr>
          <a:lstStyle/>
          <a:p>
            <a:pPr algn="ctr" defTabSz="457200"/>
            <a:r>
              <a:rPr lang="fr-FR" sz="1400" dirty="0">
                <a:latin typeface="Trebuchet MS" pitchFamily="34" charset="0"/>
                <a:ea typeface="ＭＳ Ｐゴシック"/>
                <a:cs typeface="ＭＳ Ｐゴシック"/>
              </a:rPr>
              <a:t>Emotivité</a:t>
            </a:r>
          </a:p>
        </p:txBody>
      </p:sp>
      <p:sp>
        <p:nvSpPr>
          <p:cNvPr id="9234" name="ZoneTexte 17"/>
          <p:cNvSpPr txBox="1">
            <a:spLocks noChangeArrowheads="1"/>
          </p:cNvSpPr>
          <p:nvPr/>
        </p:nvSpPr>
        <p:spPr bwMode="auto">
          <a:xfrm>
            <a:off x="5225733" y="4776792"/>
            <a:ext cx="1600200" cy="307975"/>
          </a:xfrm>
          <a:prstGeom prst="rect">
            <a:avLst/>
          </a:prstGeom>
          <a:noFill/>
          <a:ln w="9525">
            <a:noFill/>
            <a:miter lim="800000"/>
            <a:headEnd/>
            <a:tailEnd/>
          </a:ln>
        </p:spPr>
        <p:txBody>
          <a:bodyPr>
            <a:spAutoFit/>
          </a:bodyPr>
          <a:lstStyle/>
          <a:p>
            <a:pPr algn="ctr" defTabSz="457200"/>
            <a:r>
              <a:rPr lang="fr-FR" sz="1400" dirty="0">
                <a:latin typeface="Trebuchet MS" pitchFamily="34" charset="0"/>
                <a:ea typeface="ＭＳ Ｐゴシック"/>
                <a:cs typeface="ＭＳ Ｐゴシック"/>
              </a:rPr>
              <a:t>Rationalité</a:t>
            </a:r>
          </a:p>
        </p:txBody>
      </p:sp>
      <p:sp>
        <p:nvSpPr>
          <p:cNvPr id="29" name="Rectangle 28"/>
          <p:cNvSpPr/>
          <p:nvPr/>
        </p:nvSpPr>
        <p:spPr>
          <a:xfrm>
            <a:off x="2001521" y="5137150"/>
            <a:ext cx="4752975" cy="287338"/>
          </a:xfrm>
          <a:prstGeom prst="rect">
            <a:avLst/>
          </a:prstGeom>
          <a:ln w="12700">
            <a:solidFill>
              <a:schemeClr val="tx1"/>
            </a:solidFill>
          </a:ln>
        </p:spPr>
        <p:style>
          <a:lnRef idx="2">
            <a:schemeClr val="accent1"/>
          </a:lnRef>
          <a:fillRef idx="1">
            <a:schemeClr val="lt1"/>
          </a:fillRef>
          <a:effectRef idx="0">
            <a:schemeClr val="accent1"/>
          </a:effectRef>
          <a:fontRef idx="minor">
            <a:schemeClr val="dk1"/>
          </a:fontRef>
        </p:style>
        <p:txBody>
          <a:bodyPr anchor="ctr"/>
          <a:lstStyle/>
          <a:p>
            <a:pPr algn="ctr" defTabSz="457200" fontAlgn="auto">
              <a:spcBef>
                <a:spcPts val="0"/>
              </a:spcBef>
              <a:spcAft>
                <a:spcPts val="0"/>
              </a:spcAft>
              <a:defRPr/>
            </a:pPr>
            <a:r>
              <a:rPr lang="fr-FR" sz="1600" b="1" dirty="0">
                <a:solidFill>
                  <a:srgbClr val="000000"/>
                </a:solidFill>
                <a:latin typeface="Trebuchet MS" pitchFamily="34" charset="0"/>
                <a:ea typeface="ＭＳ Ｐゴシック" pitchFamily="34" charset="-128"/>
              </a:rPr>
              <a:t>Les membres sont évalués</a:t>
            </a:r>
          </a:p>
        </p:txBody>
      </p:sp>
      <p:cxnSp>
        <p:nvCxnSpPr>
          <p:cNvPr id="30" name="Connecteur droit avec flèche 29"/>
          <p:cNvCxnSpPr>
            <a:cxnSpLocks noChangeShapeType="1"/>
          </p:cNvCxnSpPr>
          <p:nvPr/>
        </p:nvCxnSpPr>
        <p:spPr bwMode="auto">
          <a:xfrm rot="5400000">
            <a:off x="2566671" y="5575302"/>
            <a:ext cx="304800" cy="3175"/>
          </a:xfrm>
          <a:prstGeom prst="straightConnector1">
            <a:avLst/>
          </a:prstGeom>
          <a:noFill/>
          <a:ln w="19050">
            <a:solidFill>
              <a:srgbClr val="517C22"/>
            </a:solidFill>
            <a:round/>
            <a:headEnd/>
            <a:tailEnd type="arrow" w="med" len="med"/>
          </a:ln>
          <a:effectLst>
            <a:outerShdw dist="20000" dir="5400000" rotWithShape="0">
              <a:srgbClr val="808080">
                <a:alpha val="37999"/>
              </a:srgbClr>
            </a:outerShdw>
          </a:effectLst>
        </p:spPr>
      </p:cxnSp>
      <p:cxnSp>
        <p:nvCxnSpPr>
          <p:cNvPr id="31" name="Connecteur droit avec flèche 30"/>
          <p:cNvCxnSpPr>
            <a:cxnSpLocks noChangeShapeType="1"/>
          </p:cNvCxnSpPr>
          <p:nvPr/>
        </p:nvCxnSpPr>
        <p:spPr bwMode="auto">
          <a:xfrm rot="5400000">
            <a:off x="5882165" y="5576098"/>
            <a:ext cx="304800" cy="1587"/>
          </a:xfrm>
          <a:prstGeom prst="straightConnector1">
            <a:avLst/>
          </a:prstGeom>
          <a:noFill/>
          <a:ln w="19050">
            <a:solidFill>
              <a:srgbClr val="0066CC"/>
            </a:solidFill>
            <a:round/>
            <a:headEnd/>
            <a:tailEnd type="arrow" w="med" len="med"/>
          </a:ln>
          <a:effectLst>
            <a:outerShdw dist="20000" dir="5400000" rotWithShape="0">
              <a:srgbClr val="808080">
                <a:alpha val="37999"/>
              </a:srgbClr>
            </a:outerShdw>
          </a:effectLst>
        </p:spPr>
      </p:cxnSp>
      <p:sp>
        <p:nvSpPr>
          <p:cNvPr id="9238" name="ZoneTexte 22"/>
          <p:cNvSpPr txBox="1">
            <a:spLocks noChangeArrowheads="1"/>
          </p:cNvSpPr>
          <p:nvPr/>
        </p:nvSpPr>
        <p:spPr bwMode="auto">
          <a:xfrm>
            <a:off x="1569721" y="5713417"/>
            <a:ext cx="2400300" cy="307975"/>
          </a:xfrm>
          <a:prstGeom prst="rect">
            <a:avLst/>
          </a:prstGeom>
          <a:noFill/>
          <a:ln w="9525">
            <a:noFill/>
            <a:miter lim="800000"/>
            <a:headEnd/>
            <a:tailEnd/>
          </a:ln>
        </p:spPr>
        <p:txBody>
          <a:bodyPr>
            <a:spAutoFit/>
          </a:bodyPr>
          <a:lstStyle/>
          <a:p>
            <a:pPr algn="ctr" defTabSz="457200"/>
            <a:r>
              <a:rPr lang="fr-FR" sz="1400" dirty="0">
                <a:latin typeface="Trebuchet MS" pitchFamily="34" charset="0"/>
                <a:ea typeface="ＭＳ Ｐゴシック"/>
                <a:cs typeface="ＭＳ Ｐゴシック"/>
              </a:rPr>
              <a:t>Pour ce qu’ils sont</a:t>
            </a:r>
          </a:p>
        </p:txBody>
      </p:sp>
      <p:sp>
        <p:nvSpPr>
          <p:cNvPr id="9239" name="ZoneTexte 23"/>
          <p:cNvSpPr txBox="1">
            <a:spLocks noChangeArrowheads="1"/>
          </p:cNvSpPr>
          <p:nvPr/>
        </p:nvSpPr>
        <p:spPr bwMode="auto">
          <a:xfrm>
            <a:off x="4954271" y="5713417"/>
            <a:ext cx="2209800" cy="307975"/>
          </a:xfrm>
          <a:prstGeom prst="rect">
            <a:avLst/>
          </a:prstGeom>
          <a:noFill/>
          <a:ln w="9525">
            <a:noFill/>
            <a:miter lim="800000"/>
            <a:headEnd/>
            <a:tailEnd/>
          </a:ln>
        </p:spPr>
        <p:txBody>
          <a:bodyPr>
            <a:spAutoFit/>
          </a:bodyPr>
          <a:lstStyle/>
          <a:p>
            <a:pPr algn="ctr" defTabSz="457200"/>
            <a:r>
              <a:rPr lang="fr-FR" sz="1400" dirty="0">
                <a:latin typeface="Trebuchet MS" pitchFamily="34" charset="0"/>
                <a:ea typeface="ＭＳ Ｐゴシック"/>
                <a:cs typeface="ＭＳ Ｐゴシック"/>
              </a:rPr>
              <a:t>Pour ce qu’ils font</a:t>
            </a:r>
          </a:p>
        </p:txBody>
      </p:sp>
      <p:sp>
        <p:nvSpPr>
          <p:cNvPr id="9240" name="Rectangle 20"/>
          <p:cNvSpPr>
            <a:spLocks noChangeArrowheads="1"/>
          </p:cNvSpPr>
          <p:nvPr/>
        </p:nvSpPr>
        <p:spPr bwMode="auto">
          <a:xfrm>
            <a:off x="3009583" y="1773240"/>
            <a:ext cx="935038" cy="287337"/>
          </a:xfrm>
          <a:prstGeom prst="rect">
            <a:avLst/>
          </a:prstGeom>
          <a:noFill/>
          <a:ln w="9525">
            <a:noFill/>
            <a:miter lim="800000"/>
            <a:headEnd/>
            <a:tailEnd/>
          </a:ln>
        </p:spPr>
        <p:txBody>
          <a:bodyPr wrap="none" anchor="ctr"/>
          <a:lstStyle/>
          <a:p>
            <a:pPr algn="ctr"/>
            <a:r>
              <a:rPr lang="fr-FR" sz="1400" b="1" dirty="0">
                <a:latin typeface="Trebuchet MS" pitchFamily="34" charset="0"/>
              </a:rPr>
              <a:t>Famille</a:t>
            </a:r>
          </a:p>
        </p:txBody>
      </p:sp>
      <p:sp>
        <p:nvSpPr>
          <p:cNvPr id="9241" name="Rectangle 21"/>
          <p:cNvSpPr>
            <a:spLocks noChangeArrowheads="1"/>
          </p:cNvSpPr>
          <p:nvPr/>
        </p:nvSpPr>
        <p:spPr bwMode="auto">
          <a:xfrm>
            <a:off x="4666933" y="1773240"/>
            <a:ext cx="935038" cy="287337"/>
          </a:xfrm>
          <a:prstGeom prst="rect">
            <a:avLst/>
          </a:prstGeom>
          <a:noFill/>
          <a:ln w="9525">
            <a:noFill/>
            <a:miter lim="800000"/>
            <a:headEnd/>
            <a:tailEnd/>
          </a:ln>
        </p:spPr>
        <p:txBody>
          <a:bodyPr wrap="none" anchor="ctr"/>
          <a:lstStyle/>
          <a:p>
            <a:pPr algn="ctr"/>
            <a:r>
              <a:rPr lang="fr-FR" sz="1400" b="1" dirty="0">
                <a:latin typeface="Trebuchet MS" pitchFamily="34" charset="0"/>
              </a:rPr>
              <a:t>Entreprise</a:t>
            </a:r>
          </a:p>
        </p:txBody>
      </p:sp>
      <p:sp>
        <p:nvSpPr>
          <p:cNvPr id="9242" name="Rectangle 22"/>
          <p:cNvSpPr>
            <a:spLocks noChangeArrowheads="1"/>
          </p:cNvSpPr>
          <p:nvPr/>
        </p:nvSpPr>
        <p:spPr bwMode="auto">
          <a:xfrm>
            <a:off x="4160521" y="1774827"/>
            <a:ext cx="360362" cy="358775"/>
          </a:xfrm>
          <a:prstGeom prst="rect">
            <a:avLst/>
          </a:prstGeom>
          <a:noFill/>
          <a:ln w="9525">
            <a:noFill/>
            <a:miter lim="800000"/>
            <a:headEnd/>
            <a:tailEnd/>
          </a:ln>
        </p:spPr>
        <p:txBody>
          <a:bodyPr wrap="none" anchor="ctr"/>
          <a:lstStyle/>
          <a:p>
            <a:pPr algn="ctr"/>
            <a:r>
              <a:rPr lang="fr-FR" sz="1400" b="1" dirty="0">
                <a:latin typeface="Trebuchet MS" pitchFamily="34" charset="0"/>
              </a:rPr>
              <a:t>EF</a:t>
            </a:r>
          </a:p>
        </p:txBody>
      </p:sp>
      <p:sp>
        <p:nvSpPr>
          <p:cNvPr id="9243" name="Text Box 23"/>
          <p:cNvSpPr txBox="1">
            <a:spLocks noChangeArrowheads="1"/>
          </p:cNvSpPr>
          <p:nvPr/>
        </p:nvSpPr>
        <p:spPr bwMode="auto">
          <a:xfrm>
            <a:off x="5811526" y="2143116"/>
            <a:ext cx="1928826" cy="276999"/>
          </a:xfrm>
          <a:prstGeom prst="rect">
            <a:avLst/>
          </a:prstGeom>
          <a:noFill/>
          <a:ln w="9525">
            <a:noFill/>
            <a:miter lim="800000"/>
            <a:headEnd/>
            <a:tailEnd/>
          </a:ln>
        </p:spPr>
        <p:txBody>
          <a:bodyPr wrap="square">
            <a:spAutoFit/>
          </a:bodyPr>
          <a:lstStyle/>
          <a:p>
            <a:pPr algn="ctr">
              <a:spcBef>
                <a:spcPct val="50000"/>
              </a:spcBef>
            </a:pPr>
            <a:r>
              <a:rPr lang="fr-FR" sz="1200" dirty="0" smtClean="0">
                <a:latin typeface="Trebuchet MS" pitchFamily="34" charset="0"/>
              </a:rPr>
              <a:t>EF = Entreprise familiale</a:t>
            </a:r>
            <a:endParaRPr lang="fr-FR" sz="1200" dirty="0">
              <a:latin typeface="Trebuchet MS" pitchFamily="34" charset="0"/>
            </a:endParaRPr>
          </a:p>
        </p:txBody>
      </p:sp>
      <p:sp>
        <p:nvSpPr>
          <p:cNvPr id="39" name="Rectangle 44"/>
          <p:cNvSpPr>
            <a:spLocks noChangeArrowheads="1"/>
          </p:cNvSpPr>
          <p:nvPr/>
        </p:nvSpPr>
        <p:spPr bwMode="auto">
          <a:xfrm>
            <a:off x="230190" y="332656"/>
            <a:ext cx="8446266" cy="504056"/>
          </a:xfrm>
          <a:prstGeom prst="rect">
            <a:avLst/>
          </a:prstGeom>
          <a:solidFill>
            <a:schemeClr val="bg1">
              <a:lumMod val="85000"/>
            </a:schemeClr>
          </a:solidFill>
          <a:ln w="12700" algn="ctr">
            <a:noFill/>
            <a:miter lim="800000"/>
            <a:headEnd/>
            <a:tailEnd/>
          </a:ln>
        </p:spPr>
        <p:txBody>
          <a:bodyPr wrap="none" lIns="54000" anchor="ctr"/>
          <a:lstStyle/>
          <a:p>
            <a:pPr algn="ctr" defTabSz="457200" fontAlgn="auto">
              <a:spcBef>
                <a:spcPts val="0"/>
              </a:spcBef>
              <a:spcAft>
                <a:spcPts val="0"/>
              </a:spcAft>
              <a:defRPr/>
            </a:pPr>
            <a:r>
              <a:rPr lang="fr-FR" sz="1400" b="1" dirty="0" smtClean="0">
                <a:latin typeface="Trebuchet MS" pitchFamily="34" charset="0"/>
                <a:ea typeface="ＭＳ Ｐゴシック" pitchFamily="34" charset="-128"/>
              </a:rPr>
              <a:t>Illustration n° 1 : </a:t>
            </a:r>
            <a:r>
              <a:rPr lang="fr-FR" sz="1400" b="1" dirty="0" smtClean="0">
                <a:latin typeface="Trebuchet MS" pitchFamily="34" charset="0"/>
                <a:ea typeface="ＭＳ Ｐゴシック" pitchFamily="34" charset="-128"/>
                <a:cs typeface="+mn-cs"/>
              </a:rPr>
              <a:t>L’entreprise </a:t>
            </a:r>
            <a:r>
              <a:rPr lang="fr-FR" sz="1400" b="1" dirty="0">
                <a:latin typeface="Trebuchet MS" pitchFamily="34" charset="0"/>
                <a:ea typeface="ＭＳ Ｐゴシック" pitchFamily="34" charset="-128"/>
                <a:cs typeface="+mn-cs"/>
              </a:rPr>
              <a:t>familiale à l’interface de deux systèmes au fonctionnement différent</a:t>
            </a:r>
          </a:p>
        </p:txBody>
      </p:sp>
      <p:sp>
        <p:nvSpPr>
          <p:cNvPr id="28" name="Rectangle 27"/>
          <p:cNvSpPr/>
          <p:nvPr/>
        </p:nvSpPr>
        <p:spPr>
          <a:xfrm>
            <a:off x="467544" y="6237312"/>
            <a:ext cx="8064896" cy="461665"/>
          </a:xfrm>
          <a:prstGeom prst="rect">
            <a:avLst/>
          </a:prstGeom>
        </p:spPr>
        <p:txBody>
          <a:bodyPr wrap="square">
            <a:spAutoFit/>
          </a:bodyPr>
          <a:lstStyle/>
          <a:p>
            <a:pPr algn="ctr"/>
            <a:r>
              <a:rPr lang="fr-FR" sz="1200" dirty="0" smtClean="0">
                <a:solidFill>
                  <a:srgbClr val="7E7E7E"/>
                </a:solidFill>
                <a:latin typeface="Trebuchet MS" pitchFamily="34" charset="0"/>
              </a:rPr>
              <a:t>Source : Pierre </a:t>
            </a:r>
            <a:r>
              <a:rPr lang="fr-FR" sz="1200" dirty="0" err="1" smtClean="0">
                <a:solidFill>
                  <a:srgbClr val="7E7E7E"/>
                </a:solidFill>
                <a:latin typeface="Trebuchet MS" pitchFamily="34" charset="0"/>
              </a:rPr>
              <a:t>Goetschin</a:t>
            </a:r>
            <a:r>
              <a:rPr lang="fr-FR" sz="1200" dirty="0" smtClean="0">
                <a:solidFill>
                  <a:srgbClr val="7E7E7E"/>
                </a:solidFill>
                <a:latin typeface="Trebuchet MS" pitchFamily="34" charset="0"/>
              </a:rPr>
              <a:t> « La gestion de la succession dans les PME », </a:t>
            </a:r>
            <a:r>
              <a:rPr lang="fr-FR" sz="1200" i="1" dirty="0" smtClean="0">
                <a:solidFill>
                  <a:srgbClr val="7E7E7E"/>
                </a:solidFill>
                <a:latin typeface="Trebuchet MS" pitchFamily="34" charset="0"/>
              </a:rPr>
              <a:t>Revue économique</a:t>
            </a:r>
          </a:p>
          <a:p>
            <a:pPr algn="ctr"/>
            <a:r>
              <a:rPr lang="fr-FR" sz="1200" i="1" dirty="0" smtClean="0">
                <a:solidFill>
                  <a:srgbClr val="7E7E7E"/>
                </a:solidFill>
                <a:latin typeface="Trebuchet MS" pitchFamily="34" charset="0"/>
              </a:rPr>
              <a:t> et sociale</a:t>
            </a:r>
            <a:r>
              <a:rPr lang="fr-FR" sz="1200" dirty="0" smtClean="0">
                <a:solidFill>
                  <a:srgbClr val="7E7E7E"/>
                </a:solidFill>
                <a:latin typeface="Trebuchet MS" pitchFamily="34" charset="0"/>
              </a:rPr>
              <a:t>, Lausanne, juin 1987 </a:t>
            </a:r>
            <a:endParaRPr lang="fr-FR" sz="1200" dirty="0">
              <a:solidFill>
                <a:srgbClr val="7E7E7E"/>
              </a:solidFill>
              <a:latin typeface="Trebuchet MS"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142877" y="428626"/>
            <a:ext cx="8787433" cy="5000623"/>
            <a:chOff x="110" y="779"/>
            <a:chExt cx="6045" cy="3150"/>
          </a:xfrm>
        </p:grpSpPr>
        <p:sp>
          <p:nvSpPr>
            <p:cNvPr id="27656"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6" name="Rectangle 44"/>
            <p:cNvSpPr>
              <a:spLocks noChangeArrowheads="1"/>
            </p:cNvSpPr>
            <p:nvPr/>
          </p:nvSpPr>
          <p:spPr bwMode="auto">
            <a:xfrm>
              <a:off x="110" y="779"/>
              <a:ext cx="6045" cy="270"/>
            </a:xfrm>
            <a:prstGeom prst="rect">
              <a:avLst/>
            </a:prstGeom>
            <a:solidFill>
              <a:schemeClr val="bg1">
                <a:lumMod val="85000"/>
              </a:schemeClr>
            </a:solidFill>
            <a:ln w="12700" algn="ctr">
              <a:noFill/>
              <a:miter lim="800000"/>
              <a:headEnd/>
              <a:tailEnd/>
            </a:ln>
          </p:spPr>
          <p:txBody>
            <a:bodyPr wrap="none" lIns="54000" anchor="ctr">
              <a:noAutofit/>
            </a:bodyPr>
            <a:lstStyle/>
            <a:p>
              <a:pPr fontAlgn="auto">
                <a:spcBef>
                  <a:spcPts val="0"/>
                </a:spcBef>
                <a:spcAft>
                  <a:spcPts val="0"/>
                </a:spcAft>
                <a:defRPr/>
              </a:pPr>
              <a:r>
                <a:rPr lang="fr-FR" sz="1300" b="1" dirty="0" smtClean="0">
                  <a:latin typeface="Trebuchet MS" pitchFamily="34" charset="0"/>
                </a:rPr>
                <a:t>Illustration n°10 : Les </a:t>
              </a:r>
              <a:r>
                <a:rPr lang="fr-FR" sz="1300" b="1" dirty="0">
                  <a:latin typeface="Trebuchet MS" pitchFamily="34" charset="0"/>
                </a:rPr>
                <a:t>valeurs des entreprises familiales </a:t>
              </a:r>
              <a:r>
                <a:rPr lang="fr-FR" sz="1300" b="1" dirty="0" smtClean="0">
                  <a:latin typeface="Trebuchet MS" pitchFamily="34" charset="0"/>
                </a:rPr>
                <a:t>centenaires selon l’étude réalisée par l’EFC </a:t>
              </a:r>
            </a:p>
            <a:p>
              <a:pPr algn="ctr" fontAlgn="auto">
                <a:spcBef>
                  <a:spcPts val="0"/>
                </a:spcBef>
                <a:spcAft>
                  <a:spcPts val="0"/>
                </a:spcAft>
                <a:defRPr/>
              </a:pPr>
              <a:r>
                <a:rPr lang="fr-FR" sz="1300" b="1" dirty="0" smtClean="0">
                  <a:latin typeface="Trebuchet MS" pitchFamily="34" charset="0"/>
                </a:rPr>
                <a:t>« Entreprise Familiale Centenaire » </a:t>
              </a:r>
              <a:endParaRPr lang="fr-FR" sz="1300" b="1" dirty="0">
                <a:latin typeface="Trebuchet MS" pitchFamily="34" charset="0"/>
              </a:endParaRPr>
            </a:p>
          </p:txBody>
        </p:sp>
      </p:grpSp>
      <p:pic>
        <p:nvPicPr>
          <p:cNvPr id="27653" name="Picture 3"/>
          <p:cNvPicPr>
            <a:picLocks noChangeAspect="1" noChangeArrowheads="1"/>
          </p:cNvPicPr>
          <p:nvPr/>
        </p:nvPicPr>
        <p:blipFill>
          <a:blip r:embed="rId3" cstate="print"/>
          <a:srcRect l="33765" t="36931" r="10399" b="12776"/>
          <a:stretch>
            <a:fillRect/>
          </a:stretch>
        </p:blipFill>
        <p:spPr bwMode="auto">
          <a:xfrm>
            <a:off x="2728913" y="2571752"/>
            <a:ext cx="5986462" cy="3014663"/>
          </a:xfrm>
          <a:prstGeom prst="rect">
            <a:avLst/>
          </a:prstGeom>
          <a:noFill/>
          <a:ln w="9525">
            <a:noFill/>
            <a:miter lim="800000"/>
            <a:headEnd/>
            <a:tailEnd/>
          </a:ln>
        </p:spPr>
      </p:pic>
      <p:sp>
        <p:nvSpPr>
          <p:cNvPr id="12" name="ZoneTexte 11"/>
          <p:cNvSpPr txBox="1"/>
          <p:nvPr/>
        </p:nvSpPr>
        <p:spPr>
          <a:xfrm>
            <a:off x="142875" y="1000125"/>
            <a:ext cx="7429500" cy="1277938"/>
          </a:xfrm>
          <a:prstGeom prst="rect">
            <a:avLst/>
          </a:prstGeom>
          <a:noFill/>
        </p:spPr>
        <p:txBody>
          <a:bodyPr>
            <a:spAutoFit/>
          </a:bodyPr>
          <a:lstStyle/>
          <a:p>
            <a:pPr>
              <a:defRPr/>
            </a:pPr>
            <a:r>
              <a:rPr lang="fr-FR" sz="1200" dirty="0">
                <a:latin typeface="Trebuchet MS" pitchFamily="34" charset="0"/>
                <a:cs typeface="+mn-cs"/>
              </a:rPr>
              <a:t>Etre familial et centenaire signifie pour ces entreprises la maîtrise des valeurs suivantes :</a:t>
            </a:r>
          </a:p>
          <a:p>
            <a:pPr marL="447675" indent="-266700">
              <a:spcBef>
                <a:spcPts val="600"/>
              </a:spcBef>
              <a:buFontTx/>
              <a:buChar char="-"/>
              <a:defRPr/>
            </a:pPr>
            <a:r>
              <a:rPr lang="fr-FR" sz="1200" dirty="0">
                <a:latin typeface="Trebuchet MS" pitchFamily="34" charset="0"/>
                <a:cs typeface="+mn-cs"/>
              </a:rPr>
              <a:t> Passion pour leur métier</a:t>
            </a:r>
          </a:p>
          <a:p>
            <a:pPr marL="447675" indent="-266700">
              <a:buFontTx/>
              <a:buChar char="-"/>
              <a:defRPr/>
            </a:pPr>
            <a:r>
              <a:rPr lang="fr-FR" sz="1200" dirty="0">
                <a:latin typeface="Trebuchet MS" pitchFamily="34" charset="0"/>
                <a:cs typeface="+mn-cs"/>
              </a:rPr>
              <a:t> Respect du client</a:t>
            </a:r>
          </a:p>
          <a:p>
            <a:pPr marL="447675" indent="-266700">
              <a:buFontTx/>
              <a:buChar char="-"/>
              <a:defRPr/>
            </a:pPr>
            <a:r>
              <a:rPr lang="fr-FR" sz="1200" dirty="0">
                <a:latin typeface="Trebuchet MS" pitchFamily="34" charset="0"/>
                <a:cs typeface="+mn-cs"/>
              </a:rPr>
              <a:t> Recherche permanente de qualité</a:t>
            </a:r>
          </a:p>
          <a:p>
            <a:pPr marL="447675" indent="-266700">
              <a:buFontTx/>
              <a:buChar char="-"/>
              <a:defRPr/>
            </a:pPr>
            <a:r>
              <a:rPr lang="fr-FR" sz="1200" dirty="0">
                <a:latin typeface="Trebuchet MS" pitchFamily="34" charset="0"/>
                <a:cs typeface="+mn-cs"/>
              </a:rPr>
              <a:t> Transmission d’un savoir-faire</a:t>
            </a:r>
          </a:p>
          <a:p>
            <a:pPr marL="447675" indent="-266700">
              <a:buFontTx/>
              <a:buChar char="-"/>
              <a:defRPr/>
            </a:pPr>
            <a:r>
              <a:rPr lang="fr-FR" sz="1200" dirty="0">
                <a:latin typeface="Trebuchet MS" pitchFamily="34" charset="0"/>
                <a:cs typeface="+mn-cs"/>
              </a:rPr>
              <a:t> Capacité d’adaptation</a:t>
            </a:r>
          </a:p>
        </p:txBody>
      </p:sp>
      <p:sp>
        <p:nvSpPr>
          <p:cNvPr id="10" name="ZoneTexte 9"/>
          <p:cNvSpPr txBox="1"/>
          <p:nvPr/>
        </p:nvSpPr>
        <p:spPr>
          <a:xfrm>
            <a:off x="142844" y="3000372"/>
            <a:ext cx="2571768" cy="1646605"/>
          </a:xfrm>
          <a:prstGeom prst="rect">
            <a:avLst/>
          </a:prstGeom>
          <a:noFill/>
        </p:spPr>
        <p:txBody>
          <a:bodyPr wrap="square" rtlCol="0">
            <a:spAutoFit/>
          </a:bodyPr>
          <a:lstStyle/>
          <a:p>
            <a:pPr algn="just">
              <a:spcAft>
                <a:spcPts val="600"/>
              </a:spcAft>
            </a:pPr>
            <a:r>
              <a:rPr lang="fr-FR" sz="1200" b="1" dirty="0" smtClean="0">
                <a:latin typeface="Trebuchet MS" pitchFamily="34" charset="0"/>
                <a:cs typeface="Times New Roman" pitchFamily="18" charset="0"/>
              </a:rPr>
              <a:t>Rang</a:t>
            </a:r>
          </a:p>
          <a:p>
            <a:pPr algn="just"/>
            <a:r>
              <a:rPr lang="fr-FR" sz="1200" dirty="0" smtClean="0">
                <a:latin typeface="Trebuchet MS" pitchFamily="34" charset="0"/>
                <a:cs typeface="Times New Roman" pitchFamily="18" charset="0"/>
              </a:rPr>
              <a:t>Afin de prendre en compte l’importance des valeurs, celles-ci ont été positionnées en rang 1 (citation les mettant en premier), rang 2 (premier et second), rang 3 (premier, second et troisième), il n’y a pas de variation</a:t>
            </a:r>
            <a:endParaRPr lang="fr-FR" sz="1200" dirty="0">
              <a:latin typeface="Trebuchet MS" pitchFamily="34" charset="0"/>
              <a:cs typeface="Times New Roman" pitchFamily="18" charset="0"/>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Flèche vers le bas 51"/>
          <p:cNvSpPr/>
          <p:nvPr/>
        </p:nvSpPr>
        <p:spPr>
          <a:xfrm>
            <a:off x="1403648" y="3284984"/>
            <a:ext cx="792088" cy="1224136"/>
          </a:xfrm>
          <a:prstGeom prst="downArrow">
            <a:avLst>
              <a:gd name="adj1" fmla="val 50000"/>
              <a:gd name="adj2" fmla="val 37452"/>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50" name="Rectangle 49"/>
          <p:cNvSpPr/>
          <p:nvPr/>
        </p:nvSpPr>
        <p:spPr>
          <a:xfrm>
            <a:off x="35496" y="1705938"/>
            <a:ext cx="1008112" cy="1224136"/>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r>
              <a:rPr lang="fr-FR" sz="1200" b="1" dirty="0" smtClean="0">
                <a:solidFill>
                  <a:schemeClr val="tx1"/>
                </a:solidFill>
                <a:latin typeface="Trebuchet MS" pitchFamily="34" charset="0"/>
              </a:rPr>
              <a:t>Branche 1</a:t>
            </a:r>
          </a:p>
          <a:p>
            <a:pPr algn="ctr" fontAlgn="auto">
              <a:spcBef>
                <a:spcPts val="0"/>
              </a:spcBef>
              <a:spcAft>
                <a:spcPts val="0"/>
              </a:spcAft>
              <a:defRPr/>
            </a:pPr>
            <a:endParaRPr lang="fr-FR" sz="1200" b="1" dirty="0" smtClean="0">
              <a:solidFill>
                <a:schemeClr val="tx1"/>
              </a:solidFill>
              <a:latin typeface="Trebuchet MS" pitchFamily="34" charset="0"/>
            </a:endParaRPr>
          </a:p>
          <a:p>
            <a:pPr algn="ctr" fontAlgn="auto">
              <a:spcBef>
                <a:spcPts val="0"/>
              </a:spcBef>
              <a:spcAft>
                <a:spcPts val="0"/>
              </a:spcAft>
              <a:defRPr/>
            </a:pPr>
            <a:endParaRPr lang="fr-FR" sz="1200" b="1" dirty="0" smtClean="0">
              <a:solidFill>
                <a:schemeClr val="tx1"/>
              </a:solidFill>
              <a:latin typeface="Trebuchet MS" pitchFamily="34" charset="0"/>
            </a:endParaRPr>
          </a:p>
          <a:p>
            <a:pPr algn="ctr" fontAlgn="auto">
              <a:spcBef>
                <a:spcPts val="0"/>
              </a:spcBef>
              <a:spcAft>
                <a:spcPts val="0"/>
              </a:spcAft>
              <a:defRPr/>
            </a:pPr>
            <a:endParaRPr lang="fr-FR" sz="1200" b="1" dirty="0" smtClean="0">
              <a:solidFill>
                <a:schemeClr val="tx1"/>
              </a:solidFill>
              <a:latin typeface="Trebuchet MS" pitchFamily="34" charset="0"/>
            </a:endParaRPr>
          </a:p>
          <a:p>
            <a:pPr algn="ctr" fontAlgn="auto">
              <a:spcBef>
                <a:spcPts val="0"/>
              </a:spcBef>
              <a:spcAft>
                <a:spcPts val="0"/>
              </a:spcAft>
              <a:defRPr/>
            </a:pPr>
            <a:endParaRPr lang="fr-FR" sz="1200" b="1" dirty="0">
              <a:solidFill>
                <a:schemeClr val="tx1"/>
              </a:solidFill>
              <a:latin typeface="Trebuchet MS" pitchFamily="34" charset="0"/>
            </a:endParaRPr>
          </a:p>
        </p:txBody>
      </p:sp>
      <p:grpSp>
        <p:nvGrpSpPr>
          <p:cNvPr id="2" name="Group 42"/>
          <p:cNvGrpSpPr>
            <a:grpSpLocks/>
          </p:cNvGrpSpPr>
          <p:nvPr/>
        </p:nvGrpSpPr>
        <p:grpSpPr bwMode="auto">
          <a:xfrm>
            <a:off x="107952" y="332357"/>
            <a:ext cx="8928346" cy="4994273"/>
            <a:chOff x="110" y="783"/>
            <a:chExt cx="7825" cy="3146"/>
          </a:xfrm>
        </p:grpSpPr>
        <p:sp>
          <p:nvSpPr>
            <p:cNvPr id="20507"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cs typeface="Arial" charset="0"/>
              </a:endParaRPr>
            </a:p>
          </p:txBody>
        </p:sp>
        <p:sp>
          <p:nvSpPr>
            <p:cNvPr id="12" name="Rectangle 44"/>
            <p:cNvSpPr>
              <a:spLocks noChangeArrowheads="1"/>
            </p:cNvSpPr>
            <p:nvPr/>
          </p:nvSpPr>
          <p:spPr bwMode="auto">
            <a:xfrm>
              <a:off x="110" y="783"/>
              <a:ext cx="7825" cy="136"/>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cs typeface="Arial" pitchFamily="34" charset="0"/>
                </a:rPr>
                <a:t>Illustration n° 88 : La fiducie comme outil de gestion des actionnaires familiaux</a:t>
              </a:r>
              <a:endParaRPr lang="fr-FR" sz="1300" b="1" dirty="0">
                <a:latin typeface="Trebuchet MS" pitchFamily="34" charset="0"/>
                <a:cs typeface="Arial" pitchFamily="34" charset="0"/>
              </a:endParaRPr>
            </a:p>
          </p:txBody>
        </p:sp>
      </p:grpSp>
      <p:pic>
        <p:nvPicPr>
          <p:cNvPr id="20" name="Picture 4" descr="C:\Documents and Settings\jrapon-lonete\Mes documents\Mes images\Famille.bmp"/>
          <p:cNvPicPr>
            <a:picLocks noChangeAspect="1" noChangeArrowheads="1"/>
          </p:cNvPicPr>
          <p:nvPr/>
        </p:nvPicPr>
        <p:blipFill>
          <a:blip r:embed="rId3" cstate="print"/>
          <a:srcRect t="16194" r="7692"/>
          <a:stretch>
            <a:fillRect/>
          </a:stretch>
        </p:blipFill>
        <p:spPr bwMode="auto">
          <a:xfrm>
            <a:off x="107504" y="2112789"/>
            <a:ext cx="864096" cy="745277"/>
          </a:xfrm>
          <a:prstGeom prst="rect">
            <a:avLst/>
          </a:prstGeom>
          <a:noFill/>
        </p:spPr>
      </p:pic>
      <p:sp>
        <p:nvSpPr>
          <p:cNvPr id="27" name="Rectangle 26"/>
          <p:cNvSpPr/>
          <p:nvPr/>
        </p:nvSpPr>
        <p:spPr>
          <a:xfrm>
            <a:off x="911880" y="4586258"/>
            <a:ext cx="1499880"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400" b="1" dirty="0">
                <a:latin typeface="Trebuchet MS" pitchFamily="34" charset="0"/>
              </a:rPr>
              <a:t>Société </a:t>
            </a:r>
            <a:r>
              <a:rPr lang="fr-FR" sz="1400" b="1" dirty="0" smtClean="0">
                <a:latin typeface="Trebuchet MS" pitchFamily="34" charset="0"/>
              </a:rPr>
              <a:t>opérationnelle</a:t>
            </a:r>
            <a:endParaRPr lang="fr-FR" sz="1400" b="1" dirty="0">
              <a:latin typeface="Trebuchet MS" pitchFamily="34" charset="0"/>
            </a:endParaRPr>
          </a:p>
        </p:txBody>
      </p:sp>
      <p:sp>
        <p:nvSpPr>
          <p:cNvPr id="44" name="ZoneTexte 43"/>
          <p:cNvSpPr txBox="1"/>
          <p:nvPr/>
        </p:nvSpPr>
        <p:spPr>
          <a:xfrm>
            <a:off x="2339752" y="4082202"/>
            <a:ext cx="642942" cy="400110"/>
          </a:xfrm>
          <a:prstGeom prst="rect">
            <a:avLst/>
          </a:prstGeom>
          <a:noFill/>
          <a:ln w="25400">
            <a:noFill/>
          </a:ln>
        </p:spPr>
        <p:txBody>
          <a:bodyPr wrap="square" rtlCol="0">
            <a:spAutoFit/>
          </a:bodyPr>
          <a:lstStyle/>
          <a:p>
            <a:r>
              <a:rPr lang="fr-FR" sz="1000" b="1" dirty="0" smtClean="0">
                <a:solidFill>
                  <a:srgbClr val="A5003E"/>
                </a:solidFill>
                <a:latin typeface="Trebuchet MS" pitchFamily="34" charset="0"/>
              </a:rPr>
              <a:t>US</a:t>
            </a:r>
          </a:p>
          <a:p>
            <a:r>
              <a:rPr lang="fr-FR" sz="1000" b="1" dirty="0" smtClean="0">
                <a:solidFill>
                  <a:srgbClr val="A5003E"/>
                </a:solidFill>
                <a:latin typeface="Trebuchet MS" pitchFamily="34" charset="0"/>
              </a:rPr>
              <a:t>33,3%</a:t>
            </a:r>
            <a:endParaRPr lang="fr-FR" sz="1000" b="1" dirty="0">
              <a:solidFill>
                <a:srgbClr val="A5003E"/>
              </a:solidFill>
              <a:latin typeface="Trebuchet MS" pitchFamily="34" charset="0"/>
            </a:endParaRPr>
          </a:p>
        </p:txBody>
      </p:sp>
      <p:sp>
        <p:nvSpPr>
          <p:cNvPr id="45" name="ZoneTexte 44"/>
          <p:cNvSpPr txBox="1"/>
          <p:nvPr/>
        </p:nvSpPr>
        <p:spPr>
          <a:xfrm>
            <a:off x="755576" y="4082202"/>
            <a:ext cx="642942" cy="400110"/>
          </a:xfrm>
          <a:prstGeom prst="rect">
            <a:avLst/>
          </a:prstGeom>
          <a:noFill/>
          <a:ln w="25400">
            <a:noFill/>
          </a:ln>
        </p:spPr>
        <p:txBody>
          <a:bodyPr wrap="square" rtlCol="0">
            <a:spAutoFit/>
          </a:bodyPr>
          <a:lstStyle/>
          <a:p>
            <a:r>
              <a:rPr lang="fr-FR" sz="1000" b="1" dirty="0" smtClean="0">
                <a:solidFill>
                  <a:srgbClr val="A5003E"/>
                </a:solidFill>
                <a:latin typeface="Trebuchet MS" pitchFamily="34" charset="0"/>
              </a:rPr>
              <a:t>US</a:t>
            </a:r>
          </a:p>
          <a:p>
            <a:r>
              <a:rPr lang="fr-FR" sz="1000" b="1" dirty="0" smtClean="0">
                <a:solidFill>
                  <a:srgbClr val="A5003E"/>
                </a:solidFill>
                <a:latin typeface="Trebuchet MS" pitchFamily="34" charset="0"/>
              </a:rPr>
              <a:t>33,3%</a:t>
            </a:r>
            <a:endParaRPr lang="fr-FR" sz="1000" b="1" dirty="0">
              <a:solidFill>
                <a:srgbClr val="A5003E"/>
              </a:solidFill>
              <a:latin typeface="Trebuchet MS" pitchFamily="34" charset="0"/>
            </a:endParaRPr>
          </a:p>
        </p:txBody>
      </p:sp>
      <p:sp>
        <p:nvSpPr>
          <p:cNvPr id="46" name="ZoneTexte 45"/>
          <p:cNvSpPr txBox="1"/>
          <p:nvPr/>
        </p:nvSpPr>
        <p:spPr>
          <a:xfrm>
            <a:off x="45756" y="4082202"/>
            <a:ext cx="642942" cy="400110"/>
          </a:xfrm>
          <a:prstGeom prst="rect">
            <a:avLst/>
          </a:prstGeom>
          <a:noFill/>
          <a:ln w="25400">
            <a:noFill/>
          </a:ln>
        </p:spPr>
        <p:txBody>
          <a:bodyPr wrap="square" rtlCol="0">
            <a:spAutoFit/>
          </a:bodyPr>
          <a:lstStyle/>
          <a:p>
            <a:r>
              <a:rPr lang="fr-FR" sz="1000" b="1" dirty="0" smtClean="0">
                <a:solidFill>
                  <a:srgbClr val="A5003E"/>
                </a:solidFill>
                <a:latin typeface="Trebuchet MS" pitchFamily="34" charset="0"/>
              </a:rPr>
              <a:t>US</a:t>
            </a:r>
          </a:p>
          <a:p>
            <a:r>
              <a:rPr lang="fr-FR" sz="1000" b="1" dirty="0" smtClean="0">
                <a:solidFill>
                  <a:srgbClr val="A5003E"/>
                </a:solidFill>
                <a:latin typeface="Trebuchet MS" pitchFamily="34" charset="0"/>
              </a:rPr>
              <a:t>33,3%</a:t>
            </a:r>
            <a:endParaRPr lang="fr-FR" sz="1000" b="1" dirty="0">
              <a:solidFill>
                <a:srgbClr val="A5003E"/>
              </a:solidFill>
              <a:latin typeface="Trebuchet MS" pitchFamily="34" charset="0"/>
            </a:endParaRPr>
          </a:p>
        </p:txBody>
      </p:sp>
      <p:sp>
        <p:nvSpPr>
          <p:cNvPr id="56" name="Rectangle 55"/>
          <p:cNvSpPr/>
          <p:nvPr/>
        </p:nvSpPr>
        <p:spPr>
          <a:xfrm>
            <a:off x="1187624" y="1705938"/>
            <a:ext cx="1008112" cy="1224136"/>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r>
              <a:rPr lang="fr-FR" sz="1200" b="1" dirty="0" smtClean="0">
                <a:solidFill>
                  <a:schemeClr val="tx1"/>
                </a:solidFill>
                <a:latin typeface="Trebuchet MS" pitchFamily="34" charset="0"/>
              </a:rPr>
              <a:t>Branche 2</a:t>
            </a:r>
          </a:p>
          <a:p>
            <a:pPr algn="ctr" fontAlgn="auto">
              <a:spcBef>
                <a:spcPts val="0"/>
              </a:spcBef>
              <a:spcAft>
                <a:spcPts val="0"/>
              </a:spcAft>
              <a:defRPr/>
            </a:pPr>
            <a:endParaRPr lang="fr-FR" sz="1200" b="1" dirty="0" smtClean="0">
              <a:solidFill>
                <a:schemeClr val="tx1"/>
              </a:solidFill>
              <a:latin typeface="Trebuchet MS" pitchFamily="34" charset="0"/>
            </a:endParaRPr>
          </a:p>
          <a:p>
            <a:pPr algn="ctr" fontAlgn="auto">
              <a:spcBef>
                <a:spcPts val="0"/>
              </a:spcBef>
              <a:spcAft>
                <a:spcPts val="0"/>
              </a:spcAft>
              <a:defRPr/>
            </a:pPr>
            <a:endParaRPr lang="fr-FR" sz="1200" b="1" dirty="0" smtClean="0">
              <a:solidFill>
                <a:schemeClr val="tx1"/>
              </a:solidFill>
              <a:latin typeface="Trebuchet MS" pitchFamily="34" charset="0"/>
            </a:endParaRPr>
          </a:p>
          <a:p>
            <a:pPr algn="ctr" fontAlgn="auto">
              <a:spcBef>
                <a:spcPts val="0"/>
              </a:spcBef>
              <a:spcAft>
                <a:spcPts val="0"/>
              </a:spcAft>
              <a:defRPr/>
            </a:pPr>
            <a:endParaRPr lang="fr-FR" sz="1200" b="1" dirty="0" smtClean="0">
              <a:solidFill>
                <a:schemeClr val="tx1"/>
              </a:solidFill>
              <a:latin typeface="Trebuchet MS" pitchFamily="34" charset="0"/>
            </a:endParaRPr>
          </a:p>
          <a:p>
            <a:pPr algn="ctr" fontAlgn="auto">
              <a:spcBef>
                <a:spcPts val="0"/>
              </a:spcBef>
              <a:spcAft>
                <a:spcPts val="0"/>
              </a:spcAft>
              <a:defRPr/>
            </a:pPr>
            <a:endParaRPr lang="fr-FR" sz="1200" b="1" dirty="0">
              <a:solidFill>
                <a:schemeClr val="tx1"/>
              </a:solidFill>
              <a:latin typeface="Trebuchet MS" pitchFamily="34" charset="0"/>
            </a:endParaRPr>
          </a:p>
        </p:txBody>
      </p:sp>
      <p:pic>
        <p:nvPicPr>
          <p:cNvPr id="57" name="Picture 4" descr="C:\Documents and Settings\jrapon-lonete\Mes documents\Mes images\Famille.bmp"/>
          <p:cNvPicPr>
            <a:picLocks noChangeAspect="1" noChangeArrowheads="1"/>
          </p:cNvPicPr>
          <p:nvPr/>
        </p:nvPicPr>
        <p:blipFill>
          <a:blip r:embed="rId3" cstate="print"/>
          <a:srcRect t="16194" r="7692"/>
          <a:stretch>
            <a:fillRect/>
          </a:stretch>
        </p:blipFill>
        <p:spPr bwMode="auto">
          <a:xfrm>
            <a:off x="1259632" y="2112789"/>
            <a:ext cx="864096" cy="745277"/>
          </a:xfrm>
          <a:prstGeom prst="rect">
            <a:avLst/>
          </a:prstGeom>
          <a:noFill/>
        </p:spPr>
      </p:pic>
      <p:sp>
        <p:nvSpPr>
          <p:cNvPr id="60" name="Rectangle 59"/>
          <p:cNvSpPr/>
          <p:nvPr/>
        </p:nvSpPr>
        <p:spPr>
          <a:xfrm>
            <a:off x="2339752" y="1705938"/>
            <a:ext cx="1008112" cy="1224136"/>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r>
              <a:rPr lang="fr-FR" sz="1200" b="1" dirty="0" smtClean="0">
                <a:solidFill>
                  <a:schemeClr val="tx1"/>
                </a:solidFill>
                <a:latin typeface="Trebuchet MS" pitchFamily="34" charset="0"/>
              </a:rPr>
              <a:t>Branche 3</a:t>
            </a:r>
          </a:p>
          <a:p>
            <a:pPr algn="ctr" fontAlgn="auto">
              <a:spcBef>
                <a:spcPts val="0"/>
              </a:spcBef>
              <a:spcAft>
                <a:spcPts val="0"/>
              </a:spcAft>
              <a:defRPr/>
            </a:pPr>
            <a:endParaRPr lang="fr-FR" sz="1200" b="1" dirty="0" smtClean="0">
              <a:solidFill>
                <a:schemeClr val="tx1"/>
              </a:solidFill>
              <a:latin typeface="Trebuchet MS" pitchFamily="34" charset="0"/>
            </a:endParaRPr>
          </a:p>
          <a:p>
            <a:pPr algn="ctr" fontAlgn="auto">
              <a:spcBef>
                <a:spcPts val="0"/>
              </a:spcBef>
              <a:spcAft>
                <a:spcPts val="0"/>
              </a:spcAft>
              <a:defRPr/>
            </a:pPr>
            <a:endParaRPr lang="fr-FR" sz="1200" b="1" dirty="0" smtClean="0">
              <a:solidFill>
                <a:schemeClr val="tx1"/>
              </a:solidFill>
              <a:latin typeface="Trebuchet MS" pitchFamily="34" charset="0"/>
            </a:endParaRPr>
          </a:p>
          <a:p>
            <a:pPr algn="ctr" fontAlgn="auto">
              <a:spcBef>
                <a:spcPts val="0"/>
              </a:spcBef>
              <a:spcAft>
                <a:spcPts val="0"/>
              </a:spcAft>
              <a:defRPr/>
            </a:pPr>
            <a:endParaRPr lang="fr-FR" sz="1200" b="1" dirty="0" smtClean="0">
              <a:solidFill>
                <a:schemeClr val="tx1"/>
              </a:solidFill>
              <a:latin typeface="Trebuchet MS" pitchFamily="34" charset="0"/>
            </a:endParaRPr>
          </a:p>
          <a:p>
            <a:pPr algn="ctr" fontAlgn="auto">
              <a:spcBef>
                <a:spcPts val="0"/>
              </a:spcBef>
              <a:spcAft>
                <a:spcPts val="0"/>
              </a:spcAft>
              <a:defRPr/>
            </a:pPr>
            <a:endParaRPr lang="fr-FR" sz="1200" b="1" dirty="0">
              <a:solidFill>
                <a:schemeClr val="tx1"/>
              </a:solidFill>
              <a:latin typeface="Trebuchet MS" pitchFamily="34" charset="0"/>
            </a:endParaRPr>
          </a:p>
        </p:txBody>
      </p:sp>
      <p:pic>
        <p:nvPicPr>
          <p:cNvPr id="61" name="Picture 4" descr="C:\Documents and Settings\jrapon-lonete\Mes documents\Mes images\Famille.bmp"/>
          <p:cNvPicPr>
            <a:picLocks noChangeAspect="1" noChangeArrowheads="1"/>
          </p:cNvPicPr>
          <p:nvPr/>
        </p:nvPicPr>
        <p:blipFill>
          <a:blip r:embed="rId3" cstate="print"/>
          <a:srcRect t="16194" r="7692"/>
          <a:stretch>
            <a:fillRect/>
          </a:stretch>
        </p:blipFill>
        <p:spPr bwMode="auto">
          <a:xfrm>
            <a:off x="2411760" y="2112789"/>
            <a:ext cx="864096" cy="745277"/>
          </a:xfrm>
          <a:prstGeom prst="rect">
            <a:avLst/>
          </a:prstGeom>
          <a:noFill/>
        </p:spPr>
      </p:pic>
      <p:sp>
        <p:nvSpPr>
          <p:cNvPr id="66" name="Rectangle 41"/>
          <p:cNvSpPr>
            <a:spLocks noChangeArrowheads="1"/>
          </p:cNvSpPr>
          <p:nvPr/>
        </p:nvSpPr>
        <p:spPr bwMode="auto">
          <a:xfrm>
            <a:off x="7092280" y="857232"/>
            <a:ext cx="2016224" cy="5715040"/>
          </a:xfrm>
          <a:prstGeom prst="rect">
            <a:avLst/>
          </a:prstGeom>
          <a:solidFill>
            <a:schemeClr val="bg1">
              <a:lumMod val="85000"/>
            </a:schemeClr>
          </a:solidFill>
          <a:ln w="9525">
            <a:noFill/>
            <a:miter lim="800000"/>
            <a:headEnd/>
            <a:tailEnd/>
          </a:ln>
        </p:spPr>
        <p:txBody>
          <a:bodyPr lIns="54000" tIns="54000" rIns="54000" bIns="54000"/>
          <a:lstStyle/>
          <a:p>
            <a:pPr marL="1588" lvl="1" fontAlgn="auto">
              <a:spcBef>
                <a:spcPct val="30000"/>
              </a:spcBef>
              <a:spcAft>
                <a:spcPts val="0"/>
              </a:spcAft>
              <a:defRPr/>
            </a:pPr>
            <a:r>
              <a:rPr lang="fr-FR" sz="1300" b="1" dirty="0" smtClean="0">
                <a:latin typeface="Trebuchet MS" pitchFamily="34" charset="0"/>
                <a:cs typeface="Arial" pitchFamily="34" charset="0"/>
              </a:rPr>
              <a:t>Etape 1</a:t>
            </a:r>
          </a:p>
          <a:p>
            <a:pPr marL="1588" lvl="1" fontAlgn="auto">
              <a:spcBef>
                <a:spcPct val="30000"/>
              </a:spcBef>
              <a:spcAft>
                <a:spcPts val="0"/>
              </a:spcAft>
              <a:defRPr/>
            </a:pPr>
            <a:r>
              <a:rPr lang="fr-FR" sz="1300" dirty="0" smtClean="0">
                <a:latin typeface="Trebuchet MS" pitchFamily="34" charset="0"/>
                <a:cs typeface="Arial" pitchFamily="34" charset="0"/>
              </a:rPr>
              <a:t>Chaque actionnaire de chaque branche transfert la nue-propriété des actions qu’il détient dans la société opérationnelle au fiduciaire, à charge pour lui d’exercer le droit de vote sur des opérations particulières selon les termes du contrat de fiducie. </a:t>
            </a:r>
          </a:p>
          <a:p>
            <a:pPr marL="1588" lvl="1" fontAlgn="auto">
              <a:spcBef>
                <a:spcPct val="30000"/>
              </a:spcBef>
              <a:spcAft>
                <a:spcPts val="0"/>
              </a:spcAft>
              <a:defRPr/>
            </a:pPr>
            <a:r>
              <a:rPr lang="fr-FR" sz="1300" dirty="0" smtClean="0">
                <a:latin typeface="Trebuchet MS" pitchFamily="34" charset="0"/>
                <a:cs typeface="Arial" pitchFamily="34" charset="0"/>
              </a:rPr>
              <a:t>Les actionnaires conservent l’usufruit (droit aux dividendes) et des droits de vote limités aux décisions concernant l’affectation des bénéfices et la gestion courante de la société. </a:t>
            </a:r>
          </a:p>
          <a:p>
            <a:pPr marL="1588" lvl="1" fontAlgn="auto">
              <a:spcBef>
                <a:spcPct val="30000"/>
              </a:spcBef>
              <a:spcAft>
                <a:spcPts val="0"/>
              </a:spcAft>
              <a:defRPr/>
            </a:pPr>
            <a:r>
              <a:rPr lang="fr-FR" sz="1300" b="1" dirty="0" smtClean="0">
                <a:latin typeface="Trebuchet MS" pitchFamily="34" charset="0"/>
                <a:cs typeface="Arial" pitchFamily="34" charset="0"/>
              </a:rPr>
              <a:t>Etape 2</a:t>
            </a:r>
          </a:p>
          <a:p>
            <a:pPr marL="1588" lvl="1" fontAlgn="auto">
              <a:spcBef>
                <a:spcPct val="30000"/>
              </a:spcBef>
              <a:spcAft>
                <a:spcPts val="0"/>
              </a:spcAft>
              <a:defRPr/>
            </a:pPr>
            <a:r>
              <a:rPr lang="fr-FR" sz="1300" dirty="0" smtClean="0">
                <a:latin typeface="Trebuchet MS" pitchFamily="34" charset="0"/>
                <a:cs typeface="Arial" pitchFamily="34" charset="0"/>
              </a:rPr>
              <a:t>Le transfert de la nue-propriété est temporaire, le temps que l’objectif à l’origine de sa mise en place soit réalisé. </a:t>
            </a:r>
          </a:p>
          <a:p>
            <a:pPr marL="1588" lvl="1" fontAlgn="auto">
              <a:spcBef>
                <a:spcPct val="30000"/>
              </a:spcBef>
              <a:spcAft>
                <a:spcPts val="0"/>
              </a:spcAft>
              <a:defRPr/>
            </a:pPr>
            <a:endParaRPr lang="fr-FR" sz="1300" dirty="0">
              <a:latin typeface="Trebuchet MS" pitchFamily="34" charset="0"/>
              <a:cs typeface="Arial" pitchFamily="34" charset="0"/>
            </a:endParaRPr>
          </a:p>
          <a:p>
            <a:pPr marL="1588" lvl="1" fontAlgn="auto">
              <a:spcBef>
                <a:spcPct val="30000"/>
              </a:spcBef>
              <a:spcAft>
                <a:spcPts val="0"/>
              </a:spcAft>
              <a:defRPr/>
            </a:pPr>
            <a:endParaRPr lang="fr-FR" sz="1300" dirty="0">
              <a:latin typeface="Trebuchet MS" pitchFamily="34" charset="0"/>
              <a:cs typeface="Arial" pitchFamily="34" charset="0"/>
            </a:endParaRPr>
          </a:p>
          <a:p>
            <a:pPr marL="1588" lvl="1" fontAlgn="auto">
              <a:spcBef>
                <a:spcPct val="30000"/>
              </a:spcBef>
              <a:spcAft>
                <a:spcPts val="0"/>
              </a:spcAft>
              <a:defRPr/>
            </a:pPr>
            <a:endParaRPr lang="fr-FR" sz="1300" b="1" dirty="0">
              <a:latin typeface="Trebuchet MS" pitchFamily="34" charset="0"/>
              <a:cs typeface="Arial" pitchFamily="34" charset="0"/>
            </a:endParaRPr>
          </a:p>
          <a:p>
            <a:pPr marL="1588" lvl="1" fontAlgn="auto">
              <a:spcBef>
                <a:spcPct val="30000"/>
              </a:spcBef>
              <a:spcAft>
                <a:spcPts val="0"/>
              </a:spcAft>
              <a:defRPr/>
            </a:pPr>
            <a:endParaRPr lang="fr-FR" sz="1300" dirty="0">
              <a:latin typeface="Trebuchet MS" pitchFamily="34" charset="0"/>
              <a:cs typeface="Arial" pitchFamily="34" charset="0"/>
            </a:endParaRPr>
          </a:p>
        </p:txBody>
      </p:sp>
      <p:cxnSp>
        <p:nvCxnSpPr>
          <p:cNvPr id="26" name="Connecteur droit avec flèche 25"/>
          <p:cNvCxnSpPr>
            <a:stCxn id="30" idx="2"/>
          </p:cNvCxnSpPr>
          <p:nvPr/>
        </p:nvCxnSpPr>
        <p:spPr bwMode="auto">
          <a:xfrm rot="5400000">
            <a:off x="3365865" y="1975969"/>
            <a:ext cx="2160242" cy="4068452"/>
          </a:xfrm>
          <a:prstGeom prst="bentConnector2">
            <a:avLst/>
          </a:prstGeom>
          <a:ln w="19050">
            <a:solidFill>
              <a:srgbClr val="A5003E"/>
            </a:solidFill>
            <a:prstDash val="lgDash"/>
            <a:tailEnd type="arrow"/>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5940152" y="1777946"/>
            <a:ext cx="1080120" cy="1152128"/>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r>
              <a:rPr lang="fr-FR" sz="1200" b="1" dirty="0" smtClean="0">
                <a:solidFill>
                  <a:schemeClr val="tx1"/>
                </a:solidFill>
                <a:latin typeface="Trebuchet MS" pitchFamily="34" charset="0"/>
              </a:rPr>
              <a:t>Fiduciaire</a:t>
            </a:r>
            <a:endParaRPr lang="fr-FR" sz="1200" b="1" dirty="0">
              <a:solidFill>
                <a:schemeClr val="tx1"/>
              </a:solidFill>
              <a:latin typeface="Trebuchet MS" pitchFamily="34" charset="0"/>
            </a:endParaRPr>
          </a:p>
          <a:p>
            <a:pPr algn="ctr" fontAlgn="auto">
              <a:spcBef>
                <a:spcPts val="0"/>
              </a:spcBef>
              <a:spcAft>
                <a:spcPts val="0"/>
              </a:spcAft>
              <a:defRPr/>
            </a:pPr>
            <a:endParaRPr lang="fr-FR" sz="1200" b="1" dirty="0">
              <a:solidFill>
                <a:schemeClr val="tx1"/>
              </a:solidFill>
              <a:latin typeface="Trebuchet MS" pitchFamily="34" charset="0"/>
            </a:endParaRPr>
          </a:p>
          <a:p>
            <a:pPr algn="ctr" fontAlgn="auto">
              <a:spcBef>
                <a:spcPts val="0"/>
              </a:spcBef>
              <a:spcAft>
                <a:spcPts val="0"/>
              </a:spcAft>
              <a:defRPr/>
            </a:pPr>
            <a:endParaRPr lang="fr-FR" sz="1200" b="1" dirty="0">
              <a:solidFill>
                <a:schemeClr val="tx1"/>
              </a:solidFill>
              <a:latin typeface="Trebuchet MS" pitchFamily="34" charset="0"/>
            </a:endParaRPr>
          </a:p>
          <a:p>
            <a:pPr algn="ctr" fontAlgn="auto">
              <a:spcBef>
                <a:spcPts val="0"/>
              </a:spcBef>
              <a:spcAft>
                <a:spcPts val="0"/>
              </a:spcAft>
              <a:defRPr/>
            </a:pPr>
            <a:endParaRPr lang="fr-FR" sz="1200" b="1" dirty="0">
              <a:solidFill>
                <a:schemeClr val="tx1"/>
              </a:solidFill>
              <a:latin typeface="Trebuchet MS" pitchFamily="34" charset="0"/>
            </a:endParaRPr>
          </a:p>
        </p:txBody>
      </p:sp>
      <p:sp>
        <p:nvSpPr>
          <p:cNvPr id="35" name="Flèche droite 34"/>
          <p:cNvSpPr/>
          <p:nvPr/>
        </p:nvSpPr>
        <p:spPr>
          <a:xfrm>
            <a:off x="3419872" y="1633930"/>
            <a:ext cx="2448272" cy="855546"/>
          </a:xfrm>
          <a:prstGeom prst="rightArrow">
            <a:avLst/>
          </a:prstGeom>
          <a:solidFill>
            <a:srgbClr val="A5003E"/>
          </a:solidFill>
          <a:ln w="25400" algn="ctr">
            <a:noFill/>
            <a:miter lim="800000"/>
            <a:headEnd/>
            <a:tailEnd/>
          </a:ln>
        </p:spPr>
        <p:txBody>
          <a:bodyPr anchor="ctr"/>
          <a:lstStyle/>
          <a:p>
            <a:pPr algn="ctr">
              <a:defRPr/>
            </a:pPr>
            <a:r>
              <a:rPr lang="fr-FR" sz="1200" b="1" dirty="0" smtClean="0"/>
              <a:t>Nue-propriété</a:t>
            </a:r>
          </a:p>
          <a:p>
            <a:pPr algn="ctr">
              <a:defRPr/>
            </a:pPr>
            <a:r>
              <a:rPr lang="fr-FR" sz="1200" b="1" dirty="0" smtClean="0"/>
              <a:t>Transfert des droits de vote</a:t>
            </a:r>
            <a:endParaRPr lang="fr-FR" sz="1200" b="1" dirty="0"/>
          </a:p>
        </p:txBody>
      </p:sp>
      <p:sp>
        <p:nvSpPr>
          <p:cNvPr id="36" name="Ellipse 35"/>
          <p:cNvSpPr/>
          <p:nvPr/>
        </p:nvSpPr>
        <p:spPr>
          <a:xfrm>
            <a:off x="5580236" y="1951102"/>
            <a:ext cx="215900" cy="18688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smtClean="0">
                <a:solidFill>
                  <a:schemeClr val="tx1"/>
                </a:solidFill>
                <a:latin typeface="Trebuchet MS" pitchFamily="34" charset="0"/>
              </a:rPr>
              <a:t>1</a:t>
            </a:r>
            <a:endParaRPr lang="fr-FR" sz="1200" b="1" dirty="0">
              <a:solidFill>
                <a:schemeClr val="tx1"/>
              </a:solidFill>
              <a:latin typeface="Trebuchet MS" pitchFamily="34" charset="0"/>
            </a:endParaRPr>
          </a:p>
        </p:txBody>
      </p:sp>
      <p:sp>
        <p:nvSpPr>
          <p:cNvPr id="37" name="Flèche gauche 36"/>
          <p:cNvSpPr/>
          <p:nvPr/>
        </p:nvSpPr>
        <p:spPr>
          <a:xfrm>
            <a:off x="3420591" y="2354010"/>
            <a:ext cx="2375545" cy="720080"/>
          </a:xfrm>
          <a:prstGeom prst="leftArrow">
            <a:avLst>
              <a:gd name="adj1" fmla="val 50000"/>
              <a:gd name="adj2" fmla="val 61821"/>
            </a:avLst>
          </a:prstGeom>
          <a:solidFill>
            <a:srgbClr val="A5003E"/>
          </a:solidFill>
          <a:ln w="25400" algn="ctr">
            <a:noFill/>
            <a:miter lim="800000"/>
            <a:headEnd/>
            <a:tailEnd/>
          </a:ln>
        </p:spPr>
        <p:txBody>
          <a:bodyPr anchor="ctr"/>
          <a:lstStyle/>
          <a:p>
            <a:pPr algn="ctr" fontAlgn="auto">
              <a:spcBef>
                <a:spcPts val="0"/>
              </a:spcBef>
              <a:spcAft>
                <a:spcPts val="0"/>
              </a:spcAft>
              <a:defRPr/>
            </a:pPr>
            <a:r>
              <a:rPr lang="fr-FR" sz="1200" b="1" dirty="0" smtClean="0"/>
              <a:t>Consolidation de la propriété</a:t>
            </a:r>
          </a:p>
        </p:txBody>
      </p:sp>
      <p:sp>
        <p:nvSpPr>
          <p:cNvPr id="38" name="Ellipse 37"/>
          <p:cNvSpPr/>
          <p:nvPr/>
        </p:nvSpPr>
        <p:spPr>
          <a:xfrm>
            <a:off x="3564012" y="2570034"/>
            <a:ext cx="215900" cy="21590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smtClean="0">
                <a:solidFill>
                  <a:schemeClr val="tx1"/>
                </a:solidFill>
                <a:latin typeface="Trebuchet MS" pitchFamily="34" charset="0"/>
              </a:rPr>
              <a:t>2</a:t>
            </a:r>
            <a:endParaRPr lang="fr-FR" sz="1200" b="1" dirty="0">
              <a:solidFill>
                <a:schemeClr val="tx1"/>
              </a:solidFill>
              <a:latin typeface="Trebuchet MS" pitchFamily="34" charset="0"/>
            </a:endParaRPr>
          </a:p>
        </p:txBody>
      </p:sp>
      <p:sp>
        <p:nvSpPr>
          <p:cNvPr id="41" name="ZoneTexte 40"/>
          <p:cNvSpPr txBox="1"/>
          <p:nvPr/>
        </p:nvSpPr>
        <p:spPr>
          <a:xfrm>
            <a:off x="5868144" y="4658266"/>
            <a:ext cx="642942" cy="400110"/>
          </a:xfrm>
          <a:prstGeom prst="rect">
            <a:avLst/>
          </a:prstGeom>
          <a:noFill/>
          <a:ln w="25400">
            <a:noFill/>
          </a:ln>
        </p:spPr>
        <p:txBody>
          <a:bodyPr wrap="square" rtlCol="0">
            <a:spAutoFit/>
          </a:bodyPr>
          <a:lstStyle/>
          <a:p>
            <a:r>
              <a:rPr lang="fr-FR" sz="1000" b="1" dirty="0" smtClean="0">
                <a:solidFill>
                  <a:srgbClr val="A5003E"/>
                </a:solidFill>
                <a:latin typeface="Trebuchet MS" pitchFamily="34" charset="0"/>
              </a:rPr>
              <a:t>NP</a:t>
            </a:r>
          </a:p>
          <a:p>
            <a:r>
              <a:rPr lang="fr-FR" sz="1000" b="1" dirty="0" smtClean="0">
                <a:solidFill>
                  <a:srgbClr val="A5003E"/>
                </a:solidFill>
                <a:latin typeface="Trebuchet MS" pitchFamily="34" charset="0"/>
              </a:rPr>
              <a:t>100%</a:t>
            </a:r>
            <a:endParaRPr lang="fr-FR" sz="1000" b="1" dirty="0">
              <a:solidFill>
                <a:srgbClr val="A5003E"/>
              </a:solidFill>
              <a:latin typeface="Trebuchet MS" pitchFamily="34" charset="0"/>
            </a:endParaRPr>
          </a:p>
        </p:txBody>
      </p:sp>
      <p:cxnSp>
        <p:nvCxnSpPr>
          <p:cNvPr id="28" name="Connecteur en angle 96"/>
          <p:cNvCxnSpPr>
            <a:stCxn id="50" idx="2"/>
            <a:endCxn id="27" idx="1"/>
          </p:cNvCxnSpPr>
          <p:nvPr/>
        </p:nvCxnSpPr>
        <p:spPr>
          <a:xfrm rot="16200000" flipH="1">
            <a:off x="-263111" y="3732737"/>
            <a:ext cx="1977655" cy="372328"/>
          </a:xfrm>
          <a:prstGeom prst="bentConnector2">
            <a:avLst/>
          </a:prstGeom>
          <a:ln w="25400">
            <a:solidFill>
              <a:srgbClr val="A5003E"/>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2" name="Connecteur en angle 96"/>
          <p:cNvCxnSpPr/>
          <p:nvPr/>
        </p:nvCxnSpPr>
        <p:spPr>
          <a:xfrm rot="5400000">
            <a:off x="426410" y="3758166"/>
            <a:ext cx="1656184" cy="1588"/>
          </a:xfrm>
          <a:prstGeom prst="straightConnector1">
            <a:avLst/>
          </a:prstGeom>
          <a:ln w="25400">
            <a:solidFill>
              <a:srgbClr val="A5003E"/>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3" name="Connecteur en angle 96"/>
          <p:cNvCxnSpPr>
            <a:stCxn id="60" idx="2"/>
            <a:endCxn id="27" idx="3"/>
          </p:cNvCxnSpPr>
          <p:nvPr/>
        </p:nvCxnSpPr>
        <p:spPr>
          <a:xfrm rot="5400000">
            <a:off x="1638957" y="3702877"/>
            <a:ext cx="1977655" cy="432048"/>
          </a:xfrm>
          <a:prstGeom prst="bentConnector2">
            <a:avLst/>
          </a:prstGeom>
          <a:ln w="25400">
            <a:solidFill>
              <a:srgbClr val="A5003E"/>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611560" y="2996952"/>
            <a:ext cx="2448272" cy="4320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smtClean="0">
                <a:latin typeface="Trebuchet MS" pitchFamily="34" charset="0"/>
              </a:rPr>
              <a:t>Droit aux dividendes</a:t>
            </a:r>
            <a:endParaRPr lang="fr-FR" sz="1200" b="1" dirty="0">
              <a:latin typeface="Trebuchet MS" pitchFamily="34" charset="0"/>
            </a:endParaRPr>
          </a:p>
        </p:txBody>
      </p:sp>
      <p:sp>
        <p:nvSpPr>
          <p:cNvPr id="53" name="Ellipse 52"/>
          <p:cNvSpPr/>
          <p:nvPr/>
        </p:nvSpPr>
        <p:spPr>
          <a:xfrm>
            <a:off x="1691680" y="4149080"/>
            <a:ext cx="215900" cy="186884"/>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smtClean="0">
                <a:solidFill>
                  <a:schemeClr val="tx1"/>
                </a:solidFill>
                <a:latin typeface="Trebuchet MS" pitchFamily="34" charset="0"/>
              </a:rPr>
              <a:t>1</a:t>
            </a:r>
            <a:endParaRPr lang="fr-FR" sz="1200" b="1" dirty="0">
              <a:solidFill>
                <a:schemeClr val="tx1"/>
              </a:solidFill>
              <a:latin typeface="Trebuchet MS" pitchFamily="34" charset="0"/>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357158" y="691975"/>
            <a:ext cx="6143668" cy="2160240"/>
          </a:xfrm>
          <a:prstGeom prst="rect">
            <a:avLst/>
          </a:prstGeom>
          <a:solidFill>
            <a:srgbClr val="FF7C80"/>
          </a:solidFill>
          <a:ln w="34925">
            <a:solidFill>
              <a:srgbClr val="0066CC"/>
            </a:solidFill>
            <a:prstDash val="sysDot"/>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t"/>
          <a:lstStyle/>
          <a:p>
            <a:pPr algn="r">
              <a:defRPr/>
            </a:pPr>
            <a:endParaRPr lang="fr-FR" sz="1050" b="1" dirty="0">
              <a:latin typeface="Trebuchet MS" pitchFamily="34" charset="0"/>
            </a:endParaRPr>
          </a:p>
        </p:txBody>
      </p:sp>
      <p:cxnSp>
        <p:nvCxnSpPr>
          <p:cNvPr id="41" name="Connecteur en angle 40"/>
          <p:cNvCxnSpPr>
            <a:endCxn id="38" idx="0"/>
          </p:cNvCxnSpPr>
          <p:nvPr/>
        </p:nvCxnSpPr>
        <p:spPr>
          <a:xfrm rot="5400000">
            <a:off x="-1172" y="3428279"/>
            <a:ext cx="2016224" cy="1588"/>
          </a:xfrm>
          <a:prstGeom prst="straightConnector1">
            <a:avLst/>
          </a:prstGeom>
          <a:ln w="25400">
            <a:solidFill>
              <a:srgbClr val="A5003E"/>
            </a:solidFill>
            <a:tailEnd type="arrow"/>
          </a:ln>
        </p:spPr>
        <p:style>
          <a:lnRef idx="1">
            <a:schemeClr val="accent1"/>
          </a:lnRef>
          <a:fillRef idx="0">
            <a:schemeClr val="accent1"/>
          </a:fillRef>
          <a:effectRef idx="0">
            <a:schemeClr val="accent1"/>
          </a:effectRef>
          <a:fontRef idx="minor">
            <a:schemeClr val="tx1"/>
          </a:fontRef>
        </p:style>
      </p:cxnSp>
      <p:grpSp>
        <p:nvGrpSpPr>
          <p:cNvPr id="2" name="Group 42"/>
          <p:cNvGrpSpPr>
            <a:grpSpLocks/>
          </p:cNvGrpSpPr>
          <p:nvPr/>
        </p:nvGrpSpPr>
        <p:grpSpPr bwMode="auto">
          <a:xfrm>
            <a:off x="100013" y="189086"/>
            <a:ext cx="8936370" cy="4914902"/>
            <a:chOff x="110" y="833"/>
            <a:chExt cx="7991" cy="3096"/>
          </a:xfrm>
        </p:grpSpPr>
        <p:sp>
          <p:nvSpPr>
            <p:cNvPr id="18448"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52" name="Rectangle 44"/>
            <p:cNvSpPr>
              <a:spLocks noChangeArrowheads="1"/>
            </p:cNvSpPr>
            <p:nvPr/>
          </p:nvSpPr>
          <p:spPr bwMode="auto">
            <a:xfrm>
              <a:off x="239" y="833"/>
              <a:ext cx="7862" cy="136"/>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rPr>
                <a:t>Illustration n° 89 : Exemple de schéma de la fiducie - gestion</a:t>
              </a:r>
              <a:endParaRPr lang="fr-FR" sz="1300" b="1" dirty="0">
                <a:latin typeface="Trebuchet MS" pitchFamily="34" charset="0"/>
              </a:endParaRPr>
            </a:p>
          </p:txBody>
        </p:sp>
      </p:grpSp>
      <p:sp>
        <p:nvSpPr>
          <p:cNvPr id="17" name="Rectangle 16"/>
          <p:cNvSpPr/>
          <p:nvPr/>
        </p:nvSpPr>
        <p:spPr>
          <a:xfrm>
            <a:off x="428596" y="1134853"/>
            <a:ext cx="1125338" cy="1291014"/>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a:r>
              <a:rPr lang="fr-FR" sz="1200" b="1" dirty="0" smtClean="0">
                <a:solidFill>
                  <a:schemeClr val="tx1"/>
                </a:solidFill>
                <a:latin typeface="Trebuchet MS" pitchFamily="34" charset="0"/>
              </a:rPr>
              <a:t>Dirigeant actionnaire</a:t>
            </a:r>
          </a:p>
          <a:p>
            <a:pPr algn="ctr"/>
            <a:endParaRPr lang="fr-FR" sz="1200" b="1" dirty="0" smtClean="0">
              <a:solidFill>
                <a:schemeClr val="tx1"/>
              </a:solidFill>
              <a:latin typeface="Trebuchet MS" pitchFamily="34" charset="0"/>
            </a:endParaRPr>
          </a:p>
          <a:p>
            <a:pPr algn="ctr"/>
            <a:r>
              <a:rPr lang="fr-FR" sz="1200" b="1" i="1" dirty="0" smtClean="0">
                <a:solidFill>
                  <a:schemeClr val="tx1"/>
                </a:solidFill>
                <a:latin typeface="Trebuchet MS" pitchFamily="34" charset="0"/>
              </a:rPr>
              <a:t>Constituant</a:t>
            </a:r>
          </a:p>
          <a:p>
            <a:pPr algn="ctr"/>
            <a:r>
              <a:rPr lang="fr-FR" sz="1200" b="1" i="1" dirty="0" smtClean="0">
                <a:solidFill>
                  <a:schemeClr val="tx1"/>
                </a:solidFill>
                <a:latin typeface="Trebuchet MS" pitchFamily="34" charset="0"/>
              </a:rPr>
              <a:t>et</a:t>
            </a:r>
          </a:p>
          <a:p>
            <a:pPr algn="ctr"/>
            <a:r>
              <a:rPr lang="fr-FR" sz="1200" b="1" i="1" dirty="0" smtClean="0">
                <a:solidFill>
                  <a:schemeClr val="tx1"/>
                </a:solidFill>
                <a:latin typeface="Trebuchet MS" pitchFamily="34" charset="0"/>
              </a:rPr>
              <a:t>Bénéficiaire </a:t>
            </a:r>
            <a:endParaRPr lang="fr-FR" sz="1200" b="1" i="1" dirty="0">
              <a:solidFill>
                <a:schemeClr val="tx1"/>
              </a:solidFill>
              <a:latin typeface="Trebuchet MS" pitchFamily="34" charset="0"/>
            </a:endParaRPr>
          </a:p>
        </p:txBody>
      </p:sp>
      <p:sp>
        <p:nvSpPr>
          <p:cNvPr id="25" name="Espace réservé du contenu 6"/>
          <p:cNvSpPr>
            <a:spLocks noGrp="1"/>
          </p:cNvSpPr>
          <p:nvPr>
            <p:ph sz="half" idx="4294967295"/>
          </p:nvPr>
        </p:nvSpPr>
        <p:spPr>
          <a:xfrm>
            <a:off x="6804248" y="711355"/>
            <a:ext cx="2143140" cy="5429288"/>
          </a:xfrm>
          <a:prstGeom prst="rect">
            <a:avLst/>
          </a:prstGeom>
          <a:solidFill>
            <a:schemeClr val="bg1">
              <a:lumMod val="85000"/>
            </a:schemeClr>
          </a:solidFill>
        </p:spPr>
        <p:txBody>
          <a:bodyPr>
            <a:normAutofit/>
          </a:bodyPr>
          <a:lstStyle/>
          <a:p>
            <a:pPr marL="0" indent="0">
              <a:buNone/>
            </a:pPr>
            <a:r>
              <a:rPr lang="fr-FR" sz="1300" b="1" dirty="0" smtClean="0">
                <a:latin typeface="Trebuchet MS" pitchFamily="34" charset="0"/>
              </a:rPr>
              <a:t>Etape 1</a:t>
            </a:r>
          </a:p>
          <a:p>
            <a:pPr marL="0" indent="0">
              <a:buNone/>
            </a:pPr>
            <a:r>
              <a:rPr lang="fr-FR" sz="1300" dirty="0" smtClean="0">
                <a:latin typeface="Trebuchet MS" pitchFamily="34" charset="0"/>
              </a:rPr>
              <a:t>Le dirigeant actionnaire familial constitue une fiducie-gestion, au profit d’un fiduciaire (société de gestion, compagnie d’assurance, avocat), afin de lui confier la gestion de l’entreprise familiale pour une durée déterminée. </a:t>
            </a:r>
          </a:p>
          <a:p>
            <a:pPr marL="0" indent="0">
              <a:buNone/>
            </a:pPr>
            <a:endParaRPr lang="fr-FR" sz="1300" dirty="0" smtClean="0">
              <a:latin typeface="Trebuchet MS" pitchFamily="34" charset="0"/>
            </a:endParaRPr>
          </a:p>
          <a:p>
            <a:pPr marL="0" indent="0">
              <a:buNone/>
            </a:pPr>
            <a:r>
              <a:rPr lang="fr-FR" sz="1300" b="1" dirty="0" smtClean="0">
                <a:latin typeface="Trebuchet MS" pitchFamily="34" charset="0"/>
              </a:rPr>
              <a:t>Etape 2 </a:t>
            </a:r>
          </a:p>
          <a:p>
            <a:pPr marL="0" indent="0">
              <a:buNone/>
            </a:pPr>
            <a:r>
              <a:rPr lang="fr-FR" sz="1300" dirty="0" smtClean="0">
                <a:latin typeface="Trebuchet MS" pitchFamily="34" charset="0"/>
              </a:rPr>
              <a:t>Le mandat du fiduciaire prendra fin si l’une des conditions prévues  dans le contrat de fiducie se réalise (retour du dirigeant 2a, aptitude de  de la génération suivante à gérer la société en cas décès ou départ à la retraite 2b).</a:t>
            </a:r>
            <a:endParaRPr lang="fr-FR" sz="1300" dirty="0" smtClean="0">
              <a:solidFill>
                <a:srgbClr val="FF0000"/>
              </a:solidFill>
              <a:latin typeface="Trebuchet MS" pitchFamily="34" charset="0"/>
            </a:endParaRPr>
          </a:p>
        </p:txBody>
      </p:sp>
      <p:sp>
        <p:nvSpPr>
          <p:cNvPr id="38" name="Rectangle 37"/>
          <p:cNvSpPr/>
          <p:nvPr/>
        </p:nvSpPr>
        <p:spPr>
          <a:xfrm>
            <a:off x="142844" y="4436391"/>
            <a:ext cx="1728192"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solidFill>
                  <a:schemeClr val="bg1"/>
                </a:solidFill>
                <a:latin typeface="Trebuchet MS" pitchFamily="34" charset="0"/>
              </a:rPr>
              <a:t>Société opérationnelle</a:t>
            </a:r>
            <a:endParaRPr lang="fr-FR" sz="1400" b="1" dirty="0">
              <a:solidFill>
                <a:schemeClr val="bg1"/>
              </a:solidFill>
              <a:latin typeface="Trebuchet MS" pitchFamily="34" charset="0"/>
            </a:endParaRPr>
          </a:p>
        </p:txBody>
      </p:sp>
      <p:sp>
        <p:nvSpPr>
          <p:cNvPr id="28" name="Rectangle 27"/>
          <p:cNvSpPr/>
          <p:nvPr/>
        </p:nvSpPr>
        <p:spPr>
          <a:xfrm>
            <a:off x="5143504" y="1041091"/>
            <a:ext cx="1160678" cy="1288827"/>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r>
              <a:rPr lang="fr-FR" sz="1200" b="1" i="1" dirty="0" smtClean="0">
                <a:solidFill>
                  <a:schemeClr val="tx1"/>
                </a:solidFill>
                <a:latin typeface="Trebuchet MS" pitchFamily="34" charset="0"/>
              </a:rPr>
              <a:t>Fiduciaire</a:t>
            </a:r>
            <a:endParaRPr lang="fr-FR" sz="1200" b="1" i="1" dirty="0">
              <a:solidFill>
                <a:schemeClr val="tx1"/>
              </a:solidFill>
              <a:latin typeface="Trebuchet MS" pitchFamily="34" charset="0"/>
            </a:endParaRPr>
          </a:p>
        </p:txBody>
      </p:sp>
      <p:sp>
        <p:nvSpPr>
          <p:cNvPr id="29" name="Flèche droite 28"/>
          <p:cNvSpPr/>
          <p:nvPr/>
        </p:nvSpPr>
        <p:spPr>
          <a:xfrm>
            <a:off x="1767107" y="963477"/>
            <a:ext cx="3092925" cy="808618"/>
          </a:xfrm>
          <a:prstGeom prst="rightArrow">
            <a:avLst>
              <a:gd name="adj1" fmla="val 50000"/>
              <a:gd name="adj2" fmla="val 68779"/>
            </a:avLst>
          </a:prstGeom>
          <a:solidFill>
            <a:srgbClr val="A5003E"/>
          </a:solidFill>
          <a:ln w="152400" algn="ctr">
            <a:solidFill>
              <a:schemeClr val="bg1">
                <a:lumMod val="50000"/>
              </a:schemeClr>
            </a:solidFill>
            <a:miter lim="800000"/>
            <a:headEnd/>
            <a:tailEnd/>
          </a:ln>
        </p:spPr>
        <p:txBody>
          <a:bodyPr anchor="ctr"/>
          <a:lstStyle/>
          <a:p>
            <a:pPr algn="ctr">
              <a:defRPr/>
            </a:pPr>
            <a:r>
              <a:rPr lang="fr-FR" sz="1000" b="1" dirty="0" smtClean="0">
                <a:solidFill>
                  <a:schemeClr val="bg1"/>
                </a:solidFill>
                <a:latin typeface="Trebuchet MS" pitchFamily="34" charset="0"/>
              </a:rPr>
              <a:t>Mandat temporaire de gérer l’entreprise</a:t>
            </a:r>
            <a:endParaRPr lang="fr-FR" sz="1000" b="1" dirty="0">
              <a:solidFill>
                <a:schemeClr val="bg1"/>
              </a:solidFill>
              <a:latin typeface="Trebuchet MS" pitchFamily="34" charset="0"/>
            </a:endParaRPr>
          </a:p>
        </p:txBody>
      </p:sp>
      <p:sp>
        <p:nvSpPr>
          <p:cNvPr id="33" name="Flèche gauche 32"/>
          <p:cNvSpPr/>
          <p:nvPr/>
        </p:nvSpPr>
        <p:spPr>
          <a:xfrm>
            <a:off x="1571604" y="1700087"/>
            <a:ext cx="3500462" cy="1152128"/>
          </a:xfrm>
          <a:prstGeom prst="leftArrow">
            <a:avLst>
              <a:gd name="adj1" fmla="val 50000"/>
              <a:gd name="adj2" fmla="val 5067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anchor="ctr"/>
          <a:lstStyle/>
          <a:p>
            <a:pPr algn="ctr" fontAlgn="auto">
              <a:spcBef>
                <a:spcPts val="0"/>
              </a:spcBef>
              <a:spcAft>
                <a:spcPts val="0"/>
              </a:spcAft>
              <a:defRPr/>
            </a:pPr>
            <a:r>
              <a:rPr lang="fr-FR" sz="1000" b="1" dirty="0" smtClean="0">
                <a:latin typeface="Trebuchet MS" pitchFamily="34" charset="0"/>
              </a:rPr>
              <a:t>Le contrat de fiducie prend fin au retour du dirigeant actionnaire (bénéficiaire)</a:t>
            </a:r>
            <a:endParaRPr lang="fr-FR" sz="1200" b="1" dirty="0" smtClean="0">
              <a:latin typeface="Trebuchet MS" pitchFamily="34" charset="0"/>
            </a:endParaRPr>
          </a:p>
        </p:txBody>
      </p:sp>
      <p:sp>
        <p:nvSpPr>
          <p:cNvPr id="48" name="Ellipse 47"/>
          <p:cNvSpPr/>
          <p:nvPr/>
        </p:nvSpPr>
        <p:spPr>
          <a:xfrm>
            <a:off x="4716016" y="1268163"/>
            <a:ext cx="215900" cy="21590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400" b="1" dirty="0" smtClean="0">
                <a:solidFill>
                  <a:schemeClr val="tx1"/>
                </a:solidFill>
                <a:latin typeface="Trebuchet MS" pitchFamily="34" charset="0"/>
              </a:rPr>
              <a:t>1</a:t>
            </a:r>
            <a:endParaRPr lang="fr-FR" sz="1400" b="1" dirty="0">
              <a:solidFill>
                <a:schemeClr val="tx1"/>
              </a:solidFill>
              <a:latin typeface="Trebuchet MS" pitchFamily="34" charset="0"/>
            </a:endParaRPr>
          </a:p>
        </p:txBody>
      </p:sp>
      <p:sp>
        <p:nvSpPr>
          <p:cNvPr id="27" name="ZoneTexte 26"/>
          <p:cNvSpPr txBox="1"/>
          <p:nvPr/>
        </p:nvSpPr>
        <p:spPr>
          <a:xfrm>
            <a:off x="5143504" y="763983"/>
            <a:ext cx="1357321" cy="246221"/>
          </a:xfrm>
          <a:prstGeom prst="rect">
            <a:avLst/>
          </a:prstGeom>
          <a:noFill/>
        </p:spPr>
        <p:txBody>
          <a:bodyPr wrap="square" rtlCol="0">
            <a:spAutoFit/>
          </a:bodyPr>
          <a:lstStyle/>
          <a:p>
            <a:r>
              <a:rPr lang="fr-FR" sz="1000" b="1" dirty="0" smtClean="0">
                <a:solidFill>
                  <a:schemeClr val="bg1"/>
                </a:solidFill>
                <a:latin typeface="Trebuchet MS" pitchFamily="34" charset="0"/>
              </a:rPr>
              <a:t>Fiducie-gestion</a:t>
            </a:r>
          </a:p>
        </p:txBody>
      </p:sp>
      <p:sp>
        <p:nvSpPr>
          <p:cNvPr id="31" name="Flèche droite 30"/>
          <p:cNvSpPr/>
          <p:nvPr/>
        </p:nvSpPr>
        <p:spPr>
          <a:xfrm rot="5400000">
            <a:off x="4027095" y="3541857"/>
            <a:ext cx="3312368" cy="1214446"/>
          </a:xfrm>
          <a:prstGeom prst="rightArrow">
            <a:avLst>
              <a:gd name="adj1" fmla="val 50000"/>
              <a:gd name="adj2" fmla="val 50188"/>
            </a:avLst>
          </a:prstGeom>
          <a:solidFill>
            <a:srgbClr val="A5003E"/>
          </a:solidFill>
          <a:ln w="152400" algn="ctr">
            <a:solidFill>
              <a:schemeClr val="bg1">
                <a:lumMod val="50000"/>
              </a:schemeClr>
            </a:solidFill>
            <a:miter lim="800000"/>
            <a:headEnd/>
            <a:tailEnd/>
          </a:ln>
        </p:spPr>
        <p:txBody>
          <a:bodyPr lIns="36000" rIns="36000" anchor="ctr"/>
          <a:lstStyle/>
          <a:p>
            <a:pPr algn="ctr">
              <a:defRPr/>
            </a:pPr>
            <a:r>
              <a:rPr lang="fr-FR" sz="1000" b="1" dirty="0" smtClean="0">
                <a:solidFill>
                  <a:schemeClr val="bg1"/>
                </a:solidFill>
                <a:latin typeface="Trebuchet MS" pitchFamily="34" charset="0"/>
              </a:rPr>
              <a:t>En cas de décès ou de départ à la retraite du dirigeant actionnaire transfert de la gestion si déclaré apte</a:t>
            </a:r>
            <a:endParaRPr lang="fr-FR" sz="1000" b="1" dirty="0">
              <a:solidFill>
                <a:schemeClr val="bg1"/>
              </a:solidFill>
              <a:latin typeface="Trebuchet MS" pitchFamily="34" charset="0"/>
            </a:endParaRPr>
          </a:p>
        </p:txBody>
      </p:sp>
      <p:sp>
        <p:nvSpPr>
          <p:cNvPr id="32" name="Ellipse 31"/>
          <p:cNvSpPr/>
          <p:nvPr/>
        </p:nvSpPr>
        <p:spPr>
          <a:xfrm>
            <a:off x="1763688" y="2060848"/>
            <a:ext cx="357190" cy="35719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noAutofit/>
          </a:bodyPr>
          <a:lstStyle/>
          <a:p>
            <a:pPr algn="ctr" fontAlgn="auto">
              <a:spcBef>
                <a:spcPts val="0"/>
              </a:spcBef>
              <a:spcAft>
                <a:spcPts val="0"/>
              </a:spcAft>
              <a:defRPr/>
            </a:pPr>
            <a:r>
              <a:rPr lang="fr-FR" sz="1200" b="1" dirty="0" smtClean="0">
                <a:solidFill>
                  <a:schemeClr val="tx1"/>
                </a:solidFill>
                <a:latin typeface="Trebuchet MS" pitchFamily="34" charset="0"/>
              </a:rPr>
              <a:t>2a</a:t>
            </a:r>
            <a:endParaRPr lang="fr-FR" sz="1200" b="1" dirty="0">
              <a:solidFill>
                <a:schemeClr val="tx1"/>
              </a:solidFill>
              <a:latin typeface="Trebuchet MS" pitchFamily="34" charset="0"/>
            </a:endParaRPr>
          </a:p>
        </p:txBody>
      </p:sp>
      <p:sp>
        <p:nvSpPr>
          <p:cNvPr id="36" name="Ellipse 35"/>
          <p:cNvSpPr/>
          <p:nvPr/>
        </p:nvSpPr>
        <p:spPr>
          <a:xfrm>
            <a:off x="5510954" y="5448074"/>
            <a:ext cx="357190" cy="35719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noAutofit/>
          </a:bodyPr>
          <a:lstStyle/>
          <a:p>
            <a:pPr algn="ctr" fontAlgn="auto">
              <a:spcBef>
                <a:spcPts val="0"/>
              </a:spcBef>
              <a:spcAft>
                <a:spcPts val="0"/>
              </a:spcAft>
              <a:defRPr/>
            </a:pPr>
            <a:r>
              <a:rPr lang="fr-FR" sz="1200" b="1" dirty="0" smtClean="0">
                <a:solidFill>
                  <a:schemeClr val="tx1"/>
                </a:solidFill>
                <a:latin typeface="Trebuchet MS" pitchFamily="34" charset="0"/>
              </a:rPr>
              <a:t>2b</a:t>
            </a:r>
            <a:endParaRPr lang="fr-FR" sz="1200" b="1" dirty="0">
              <a:solidFill>
                <a:schemeClr val="tx1"/>
              </a:solidFill>
              <a:latin typeface="Trebuchet MS" pitchFamily="34" charset="0"/>
            </a:endParaRPr>
          </a:p>
        </p:txBody>
      </p:sp>
      <p:sp>
        <p:nvSpPr>
          <p:cNvPr id="37" name="Ellipse 36"/>
          <p:cNvSpPr/>
          <p:nvPr/>
        </p:nvSpPr>
        <p:spPr>
          <a:xfrm>
            <a:off x="5148064" y="5949280"/>
            <a:ext cx="1084680" cy="792088"/>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0" tIns="36000" rIns="0" bIns="36000" anchor="ctr">
            <a:noAutofit/>
          </a:bodyPr>
          <a:lstStyle/>
          <a:p>
            <a:pPr algn="ctr" fontAlgn="auto">
              <a:spcBef>
                <a:spcPts val="0"/>
              </a:spcBef>
              <a:spcAft>
                <a:spcPts val="0"/>
              </a:spcAft>
              <a:defRPr/>
            </a:pPr>
            <a:r>
              <a:rPr lang="fr-FR" sz="1200" b="1" dirty="0" smtClean="0">
                <a:solidFill>
                  <a:schemeClr val="tx1"/>
                </a:solidFill>
                <a:latin typeface="Trebuchet MS" pitchFamily="34" charset="0"/>
              </a:rPr>
              <a:t>Enfant repreneur</a:t>
            </a:r>
            <a:endParaRPr lang="fr-FR" sz="1200" b="1" dirty="0">
              <a:solidFill>
                <a:schemeClr val="tx1"/>
              </a:solidFill>
              <a:latin typeface="Trebuchet MS" pitchFamily="34"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179740" y="404814"/>
            <a:ext cx="8784680" cy="4913316"/>
            <a:chOff x="191" y="787"/>
            <a:chExt cx="8925" cy="3095"/>
          </a:xfrm>
        </p:grpSpPr>
        <p:sp>
          <p:nvSpPr>
            <p:cNvPr id="18448" name="Rectangle 43"/>
            <p:cNvSpPr>
              <a:spLocks noChangeArrowheads="1"/>
            </p:cNvSpPr>
            <p:nvPr/>
          </p:nvSpPr>
          <p:spPr bwMode="auto">
            <a:xfrm>
              <a:off x="191" y="1059"/>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52" name="Rectangle 44"/>
            <p:cNvSpPr>
              <a:spLocks noChangeArrowheads="1"/>
            </p:cNvSpPr>
            <p:nvPr/>
          </p:nvSpPr>
          <p:spPr bwMode="auto">
            <a:xfrm>
              <a:off x="195" y="787"/>
              <a:ext cx="8921" cy="136"/>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rPr>
                <a:t>Illustration n° 90 : Schéma explicatif du mandat posthume</a:t>
              </a:r>
              <a:endParaRPr lang="fr-FR" sz="1300" b="1" dirty="0">
                <a:latin typeface="Trebuchet MS" pitchFamily="34" charset="0"/>
              </a:endParaRPr>
            </a:p>
          </p:txBody>
        </p:sp>
      </p:grpSp>
      <p:sp>
        <p:nvSpPr>
          <p:cNvPr id="8" name="Rectangle 7"/>
          <p:cNvSpPr/>
          <p:nvPr/>
        </p:nvSpPr>
        <p:spPr>
          <a:xfrm>
            <a:off x="2823288" y="3571876"/>
            <a:ext cx="571504" cy="571504"/>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Enfant 1</a:t>
            </a:r>
            <a:endParaRPr lang="fr-FR" sz="1100" b="1" dirty="0">
              <a:solidFill>
                <a:schemeClr val="tx1"/>
              </a:solidFill>
            </a:endParaRPr>
          </a:p>
        </p:txBody>
      </p:sp>
      <p:cxnSp>
        <p:nvCxnSpPr>
          <p:cNvPr id="10" name="Connecteur droit 9"/>
          <p:cNvCxnSpPr/>
          <p:nvPr/>
        </p:nvCxnSpPr>
        <p:spPr>
          <a:xfrm>
            <a:off x="3056982" y="2643182"/>
            <a:ext cx="1357322" cy="1588"/>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rot="5400000">
            <a:off x="4274846" y="2511829"/>
            <a:ext cx="288032"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2" name="Connecteur droit 11"/>
          <p:cNvCxnSpPr/>
          <p:nvPr/>
        </p:nvCxnSpPr>
        <p:spPr>
          <a:xfrm rot="5400000">
            <a:off x="2928238" y="2529954"/>
            <a:ext cx="251220" cy="575"/>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rot="5400000">
            <a:off x="3120061" y="3250405"/>
            <a:ext cx="1214446" cy="1588"/>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a:stCxn id="8" idx="3"/>
          </p:cNvCxnSpPr>
          <p:nvPr/>
        </p:nvCxnSpPr>
        <p:spPr>
          <a:xfrm>
            <a:off x="3394792" y="3857628"/>
            <a:ext cx="1000132" cy="1588"/>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15" name="Ellipse 14"/>
          <p:cNvSpPr/>
          <p:nvPr/>
        </p:nvSpPr>
        <p:spPr>
          <a:xfrm>
            <a:off x="4054264" y="3500438"/>
            <a:ext cx="730910" cy="642942"/>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normAutofit/>
          </a:bodyPr>
          <a:lstStyle/>
          <a:p>
            <a:pPr algn="ctr"/>
            <a:r>
              <a:rPr lang="fr-FR" sz="1100" b="1" dirty="0" smtClean="0">
                <a:solidFill>
                  <a:schemeClr val="tx1"/>
                </a:solidFill>
              </a:rPr>
              <a:t>Enfant 2</a:t>
            </a:r>
            <a:endParaRPr lang="fr-FR" sz="1100" b="1" dirty="0">
              <a:solidFill>
                <a:schemeClr val="tx1"/>
              </a:solidFill>
            </a:endParaRPr>
          </a:p>
        </p:txBody>
      </p:sp>
      <p:sp>
        <p:nvSpPr>
          <p:cNvPr id="16" name="Ellipse 15"/>
          <p:cNvSpPr/>
          <p:nvPr/>
        </p:nvSpPr>
        <p:spPr>
          <a:xfrm>
            <a:off x="2699792" y="1714488"/>
            <a:ext cx="785818" cy="714380"/>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Mme  Y</a:t>
            </a:r>
            <a:endParaRPr lang="fr-FR" sz="1100" b="1" dirty="0">
              <a:solidFill>
                <a:schemeClr val="tx1"/>
              </a:solidFill>
            </a:endParaRPr>
          </a:p>
        </p:txBody>
      </p:sp>
      <p:sp>
        <p:nvSpPr>
          <p:cNvPr id="17" name="Rectangle 16"/>
          <p:cNvSpPr/>
          <p:nvPr/>
        </p:nvSpPr>
        <p:spPr>
          <a:xfrm>
            <a:off x="4057114" y="1714488"/>
            <a:ext cx="720080" cy="643512"/>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normAutofit/>
          </a:bodyPr>
          <a:lstStyle/>
          <a:p>
            <a:pPr algn="ctr"/>
            <a:r>
              <a:rPr lang="fr-FR" sz="1100" b="1" dirty="0" smtClean="0">
                <a:solidFill>
                  <a:schemeClr val="tx1"/>
                </a:solidFill>
              </a:rPr>
              <a:t>Actionnaire dirigeant</a:t>
            </a:r>
            <a:endParaRPr lang="fr-FR" sz="1100" b="1" dirty="0">
              <a:solidFill>
                <a:schemeClr val="tx1"/>
              </a:solidFill>
            </a:endParaRPr>
          </a:p>
        </p:txBody>
      </p:sp>
      <p:sp>
        <p:nvSpPr>
          <p:cNvPr id="25" name="Espace réservé du contenu 6"/>
          <p:cNvSpPr>
            <a:spLocks noGrp="1"/>
          </p:cNvSpPr>
          <p:nvPr>
            <p:ph sz="half" idx="4294967295"/>
          </p:nvPr>
        </p:nvSpPr>
        <p:spPr>
          <a:xfrm>
            <a:off x="5868144" y="764704"/>
            <a:ext cx="3143208" cy="6000768"/>
          </a:xfrm>
          <a:prstGeom prst="rect">
            <a:avLst/>
          </a:prstGeom>
          <a:solidFill>
            <a:schemeClr val="bg1">
              <a:lumMod val="85000"/>
            </a:schemeClr>
          </a:solidFill>
        </p:spPr>
        <p:txBody>
          <a:bodyPr>
            <a:noAutofit/>
          </a:bodyPr>
          <a:lstStyle/>
          <a:p>
            <a:pPr marL="0" indent="0">
              <a:buNone/>
            </a:pPr>
            <a:r>
              <a:rPr lang="fr-FR" sz="1300" dirty="0" smtClean="0">
                <a:latin typeface="Trebuchet MS" pitchFamily="34" charset="0"/>
              </a:rPr>
              <a:t>Actionnaire dirigeant, marié, est à la tête d’une entreprise familiale. Il est atteint d’une maladie de longue durée qui le rend temporairement incapable. </a:t>
            </a:r>
          </a:p>
          <a:p>
            <a:pPr marL="0" indent="0">
              <a:buNone/>
            </a:pPr>
            <a:r>
              <a:rPr lang="fr-FR" sz="1300" dirty="0" smtClean="0">
                <a:latin typeface="Trebuchet MS" pitchFamily="34" charset="0"/>
              </a:rPr>
              <a:t/>
            </a:r>
            <a:br>
              <a:rPr lang="fr-FR" sz="1300" dirty="0" smtClean="0">
                <a:latin typeface="Trebuchet MS" pitchFamily="34" charset="0"/>
              </a:rPr>
            </a:br>
            <a:r>
              <a:rPr lang="fr-FR" sz="1300" dirty="0" smtClean="0">
                <a:latin typeface="Trebuchet MS" pitchFamily="34" charset="0"/>
              </a:rPr>
              <a:t>Ses deux enfants sont mineurs. </a:t>
            </a:r>
          </a:p>
          <a:p>
            <a:pPr marL="0" indent="0" algn="just">
              <a:buNone/>
            </a:pPr>
            <a:endParaRPr lang="fr-FR" sz="1300" dirty="0" smtClean="0">
              <a:latin typeface="Trebuchet MS" pitchFamily="34" charset="0"/>
            </a:endParaRPr>
          </a:p>
          <a:p>
            <a:pPr marL="0" indent="0">
              <a:buNone/>
            </a:pPr>
            <a:r>
              <a:rPr lang="fr-FR" sz="1300" dirty="0" smtClean="0">
                <a:latin typeface="Trebuchet MS" pitchFamily="34" charset="0"/>
              </a:rPr>
              <a:t>L’actionnaire dirigeant souhaite se prémunir contre les conséquences d’un décès prématuré en confiant à un mandataire le soin de gérer l’entreprise en attendant que les enfants soient en âge d’assumer la succession. </a:t>
            </a:r>
          </a:p>
          <a:p>
            <a:pPr marL="0" indent="0">
              <a:buNone/>
            </a:pPr>
            <a:endParaRPr lang="fr-FR" sz="1300" dirty="0" smtClean="0">
              <a:latin typeface="Trebuchet MS" pitchFamily="34" charset="0"/>
            </a:endParaRPr>
          </a:p>
          <a:p>
            <a:pPr marL="0" indent="0" algn="just">
              <a:buNone/>
            </a:pPr>
            <a:r>
              <a:rPr lang="fr-FR" sz="1300" dirty="0" smtClean="0">
                <a:latin typeface="Trebuchet MS" pitchFamily="34" charset="0"/>
              </a:rPr>
              <a:t>Grâce aux dispositions de l’article 812 du Code civil, l’actionnaire dirigeant va pouvoir désigner un mandataire parmi ses collaborateurs afin de gérer la société opérationnelle jusqu’à un terme convenu en fonction des circonstances.</a:t>
            </a:r>
          </a:p>
          <a:p>
            <a:pPr marL="0" indent="0" algn="just">
              <a:buNone/>
            </a:pPr>
            <a:endParaRPr lang="fr-FR" sz="1300" dirty="0" smtClean="0">
              <a:latin typeface="Trebuchet MS" pitchFamily="34" charset="0"/>
            </a:endParaRPr>
          </a:p>
          <a:p>
            <a:pPr marL="0" indent="0">
              <a:buNone/>
            </a:pPr>
            <a:r>
              <a:rPr lang="fr-FR" sz="1300" dirty="0" smtClean="0">
                <a:latin typeface="Trebuchet MS" pitchFamily="34" charset="0"/>
              </a:rPr>
              <a:t>Si le mandataire accepte, il est tenu de rendre des comptes à la mère des enfants mineurs pour qu’elle s’assure de la bonne gestion des biens. </a:t>
            </a:r>
          </a:p>
        </p:txBody>
      </p:sp>
      <p:sp>
        <p:nvSpPr>
          <p:cNvPr id="38" name="Rectangle 37"/>
          <p:cNvSpPr/>
          <p:nvPr/>
        </p:nvSpPr>
        <p:spPr>
          <a:xfrm>
            <a:off x="3929058" y="5357826"/>
            <a:ext cx="1728192"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Société opérationnelle</a:t>
            </a:r>
            <a:endParaRPr lang="fr-FR" sz="1400" b="1" dirty="0"/>
          </a:p>
        </p:txBody>
      </p:sp>
      <p:cxnSp>
        <p:nvCxnSpPr>
          <p:cNvPr id="41" name="Connecteur en angle 40"/>
          <p:cNvCxnSpPr/>
          <p:nvPr/>
        </p:nvCxnSpPr>
        <p:spPr>
          <a:xfrm rot="16200000" flipH="1">
            <a:off x="3356414" y="3486758"/>
            <a:ext cx="3286148" cy="455988"/>
          </a:xfrm>
          <a:prstGeom prst="bentConnector3">
            <a:avLst>
              <a:gd name="adj1" fmla="val 130"/>
            </a:avLst>
          </a:prstGeom>
          <a:ln w="25400">
            <a:solidFill>
              <a:srgbClr val="A5003E"/>
            </a:solidFill>
            <a:tailEnd type="arrow"/>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214282" y="1785926"/>
            <a:ext cx="791518" cy="643512"/>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Mandataire</a:t>
            </a:r>
            <a:endParaRPr lang="fr-FR" sz="1100" b="1" dirty="0">
              <a:solidFill>
                <a:schemeClr val="tx1"/>
              </a:solidFill>
            </a:endParaRPr>
          </a:p>
        </p:txBody>
      </p:sp>
      <p:sp>
        <p:nvSpPr>
          <p:cNvPr id="56" name="Flèche droite 55"/>
          <p:cNvSpPr/>
          <p:nvPr/>
        </p:nvSpPr>
        <p:spPr>
          <a:xfrm rot="2593847">
            <a:off x="-56432" y="3804943"/>
            <a:ext cx="4446257" cy="554109"/>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t>Gestion des biens  des enfants mineurs à leur profit</a:t>
            </a:r>
            <a:endParaRPr lang="fr-FR" sz="1200" b="1" dirty="0"/>
          </a:p>
        </p:txBody>
      </p:sp>
      <p:sp>
        <p:nvSpPr>
          <p:cNvPr id="66" name="ZoneTexte 65"/>
          <p:cNvSpPr txBox="1"/>
          <p:nvPr/>
        </p:nvSpPr>
        <p:spPr>
          <a:xfrm>
            <a:off x="5220072" y="2500306"/>
            <a:ext cx="642942" cy="246221"/>
          </a:xfrm>
          <a:prstGeom prst="rect">
            <a:avLst/>
          </a:prstGeom>
          <a:noFill/>
          <a:ln w="25400">
            <a:noFill/>
          </a:ln>
        </p:spPr>
        <p:txBody>
          <a:bodyPr wrap="square" rtlCol="0">
            <a:spAutoFit/>
          </a:bodyPr>
          <a:lstStyle/>
          <a:p>
            <a:r>
              <a:rPr lang="fr-FR" sz="1000" b="1" dirty="0" smtClean="0">
                <a:solidFill>
                  <a:srgbClr val="A5003E"/>
                </a:solidFill>
                <a:latin typeface="Trebuchet MS" pitchFamily="34" charset="0"/>
              </a:rPr>
              <a:t>100 %</a:t>
            </a:r>
            <a:endParaRPr lang="fr-FR" sz="1000" b="1" dirty="0">
              <a:solidFill>
                <a:srgbClr val="A5003E"/>
              </a:solidFill>
              <a:latin typeface="Trebuchet MS" pitchFamily="34" charset="0"/>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5" name="Picture 1"/>
          <p:cNvPicPr>
            <a:picLocks noChangeAspect="1" noChangeArrowheads="1"/>
          </p:cNvPicPr>
          <p:nvPr/>
        </p:nvPicPr>
        <p:blipFill>
          <a:blip r:embed="rId3" cstate="print"/>
          <a:srcRect l="17578" t="31250" r="13574" b="34570"/>
          <a:stretch>
            <a:fillRect/>
          </a:stretch>
        </p:blipFill>
        <p:spPr bwMode="auto">
          <a:xfrm>
            <a:off x="857958" y="1493021"/>
            <a:ext cx="7674482" cy="2857520"/>
          </a:xfrm>
          <a:prstGeom prst="rect">
            <a:avLst/>
          </a:prstGeom>
          <a:noFill/>
          <a:ln w="9525">
            <a:noFill/>
            <a:miter lim="800000"/>
            <a:headEnd/>
            <a:tailEnd/>
          </a:ln>
          <a:effectLst/>
        </p:spPr>
      </p:pic>
      <p:sp>
        <p:nvSpPr>
          <p:cNvPr id="4" name="ZoneTexte 3"/>
          <p:cNvSpPr txBox="1"/>
          <p:nvPr/>
        </p:nvSpPr>
        <p:spPr>
          <a:xfrm>
            <a:off x="1072272" y="1135831"/>
            <a:ext cx="7000924" cy="276999"/>
          </a:xfrm>
          <a:prstGeom prst="rect">
            <a:avLst/>
          </a:prstGeom>
          <a:noFill/>
        </p:spPr>
        <p:txBody>
          <a:bodyPr wrap="square" rtlCol="0">
            <a:spAutoFit/>
          </a:bodyPr>
          <a:lstStyle/>
          <a:p>
            <a:r>
              <a:rPr lang="fr-FR" sz="1200" dirty="0" smtClean="0">
                <a:latin typeface="Trebuchet MS" pitchFamily="34" charset="0"/>
              </a:rPr>
              <a:t>En 2009, 1 fonds de dotation a été créé tous les 3 jours. On en dénombre 450 fin 2010.</a:t>
            </a:r>
            <a:endParaRPr lang="fr-FR" sz="1200" dirty="0">
              <a:latin typeface="Trebuchet MS" pitchFamily="34" charset="0"/>
            </a:endParaRPr>
          </a:p>
        </p:txBody>
      </p:sp>
      <p:sp>
        <p:nvSpPr>
          <p:cNvPr id="5" name="ZoneTexte 4"/>
          <p:cNvSpPr txBox="1"/>
          <p:nvPr/>
        </p:nvSpPr>
        <p:spPr>
          <a:xfrm>
            <a:off x="1072272" y="4350541"/>
            <a:ext cx="7429552" cy="1015663"/>
          </a:xfrm>
          <a:prstGeom prst="rect">
            <a:avLst/>
          </a:prstGeom>
          <a:noFill/>
        </p:spPr>
        <p:txBody>
          <a:bodyPr wrap="square" rtlCol="0">
            <a:spAutoFit/>
          </a:bodyPr>
          <a:lstStyle/>
          <a:p>
            <a:pPr marL="177800" indent="-177800" algn="just">
              <a:buFont typeface="Arial" pitchFamily="34" charset="0"/>
              <a:buChar char="•"/>
            </a:pPr>
            <a:r>
              <a:rPr lang="fr-FR" sz="1200" dirty="0" smtClean="0">
                <a:latin typeface="Trebuchet MS" pitchFamily="34" charset="0"/>
              </a:rPr>
              <a:t>78 fonds de dotation ont été créés en moins de 8 mois, entre le 13 février 2009 (date de publication du décret d’application) et le 30 septembre 2009.</a:t>
            </a:r>
          </a:p>
          <a:p>
            <a:pPr marL="177800" indent="-177800" algn="just">
              <a:buFont typeface="Arial" pitchFamily="34" charset="0"/>
              <a:buChar char="•"/>
            </a:pPr>
            <a:r>
              <a:rPr lang="fr-FR" sz="1200" dirty="0" smtClean="0">
                <a:latin typeface="Trebuchet MS" pitchFamily="34" charset="0"/>
              </a:rPr>
              <a:t>Le mouvement est d’ores et déjà sans commune mesure dans le secteur des fondations en France. Ce phénomène dépasse de très loin le « pic » de création des fondations d’entreprise constaté en 2007 et 2008.</a:t>
            </a:r>
          </a:p>
        </p:txBody>
      </p:sp>
      <p:sp>
        <p:nvSpPr>
          <p:cNvPr id="8" name="Rectangle 44"/>
          <p:cNvSpPr>
            <a:spLocks noChangeArrowheads="1"/>
          </p:cNvSpPr>
          <p:nvPr/>
        </p:nvSpPr>
        <p:spPr bwMode="auto">
          <a:xfrm>
            <a:off x="323528" y="332656"/>
            <a:ext cx="8611940" cy="432048"/>
          </a:xfrm>
          <a:prstGeom prst="rect">
            <a:avLst/>
          </a:prstGeom>
          <a:solidFill>
            <a:schemeClr val="bg1">
              <a:lumMod val="85000"/>
            </a:schemeClr>
          </a:solidFill>
          <a:ln w="12700" algn="ctr">
            <a:noFill/>
            <a:miter lim="800000"/>
            <a:headEnd/>
            <a:tailEnd/>
          </a:ln>
        </p:spPr>
        <p:txBody>
          <a:bodyPr wrap="none" lIns="54000" anchor="ctr"/>
          <a:lstStyle/>
          <a:p>
            <a:r>
              <a:rPr lang="fr-FR" sz="1300" b="1" dirty="0" smtClean="0">
                <a:latin typeface="Trebuchet MS" pitchFamily="34" charset="0"/>
              </a:rPr>
              <a:t>Illustration n° 91 : Schéma comparatif des fonds de dotation, fondations d’entreprises </a:t>
            </a:r>
          </a:p>
          <a:p>
            <a:pPr algn="ctr"/>
            <a:r>
              <a:rPr lang="fr-FR" sz="1300" b="1" dirty="0" smtClean="0">
                <a:latin typeface="Trebuchet MS" pitchFamily="34" charset="0"/>
              </a:rPr>
              <a:t>et des fondations reconnues d’utilité publique</a:t>
            </a:r>
            <a:endParaRPr lang="fr-FR" sz="1300" dirty="0">
              <a:latin typeface="Trebuchet MS" pitchFamily="34" charset="0"/>
            </a:endParaRPr>
          </a:p>
        </p:txBody>
      </p:sp>
      <p:sp>
        <p:nvSpPr>
          <p:cNvPr id="9" name="ZoneTexte 8"/>
          <p:cNvSpPr txBox="1"/>
          <p:nvPr/>
        </p:nvSpPr>
        <p:spPr>
          <a:xfrm>
            <a:off x="786552" y="5651956"/>
            <a:ext cx="3929090" cy="369332"/>
          </a:xfrm>
          <a:prstGeom prst="rect">
            <a:avLst/>
          </a:prstGeom>
          <a:noFill/>
        </p:spPr>
        <p:txBody>
          <a:bodyPr wrap="square" rtlCol="0">
            <a:spAutoFit/>
          </a:bodyPr>
          <a:lstStyle/>
          <a:p>
            <a:r>
              <a:rPr lang="fr-FR" sz="800" i="1" dirty="0" smtClean="0">
                <a:latin typeface="Trebuchet MS" pitchFamily="34" charset="0"/>
              </a:rPr>
              <a:t>Source: Etude Aklea Photographie des Fonds de dotation 2009</a:t>
            </a:r>
          </a:p>
          <a:p>
            <a:endParaRPr lang="fr-FR" sz="1000" dirty="0">
              <a:latin typeface="Trebuchet MS" pitchFamily="34" charset="0"/>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p:nvPr/>
        </p:nvPicPr>
        <p:blipFill>
          <a:blip r:embed="rId3" cstate="print"/>
          <a:srcRect/>
          <a:stretch>
            <a:fillRect/>
          </a:stretch>
        </p:blipFill>
        <p:spPr bwMode="auto">
          <a:xfrm>
            <a:off x="500034" y="476672"/>
            <a:ext cx="7572428" cy="5429288"/>
          </a:xfrm>
          <a:prstGeom prst="rect">
            <a:avLst/>
          </a:prstGeom>
          <a:noFill/>
          <a:ln w="6350" cmpd="sng">
            <a:noFill/>
            <a:miter lim="800000"/>
            <a:headEnd/>
            <a:tailEnd/>
          </a:ln>
          <a:effectLst/>
        </p:spPr>
      </p:pic>
      <p:sp>
        <p:nvSpPr>
          <p:cNvPr id="4" name="Rectangle 44"/>
          <p:cNvSpPr>
            <a:spLocks noChangeArrowheads="1"/>
          </p:cNvSpPr>
          <p:nvPr/>
        </p:nvSpPr>
        <p:spPr bwMode="auto">
          <a:xfrm>
            <a:off x="72008" y="476672"/>
            <a:ext cx="9036496" cy="288032"/>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rPr>
              <a:t>Illustration n° 92 : Le fonds de dotation est un outil juridique complémentaire de la fondation et non un concurrent </a:t>
            </a:r>
            <a:endParaRPr lang="fr-FR" sz="1300" b="1" dirty="0">
              <a:latin typeface="Trebuchet MS" pitchFamily="34" charset="0"/>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5868144" y="1484784"/>
            <a:ext cx="1872208" cy="1080120"/>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endParaRPr lang="fr-FR" sz="1400" b="1" i="1" dirty="0">
              <a:solidFill>
                <a:schemeClr val="tx1"/>
              </a:solidFill>
              <a:latin typeface="Trebuchet MS" pitchFamily="34" charset="0"/>
            </a:endParaRPr>
          </a:p>
        </p:txBody>
      </p:sp>
      <p:cxnSp>
        <p:nvCxnSpPr>
          <p:cNvPr id="46" name="Forme 10"/>
          <p:cNvCxnSpPr/>
          <p:nvPr/>
        </p:nvCxnSpPr>
        <p:spPr>
          <a:xfrm rot="5400000">
            <a:off x="5844086" y="3545133"/>
            <a:ext cx="1897932" cy="12947"/>
          </a:xfrm>
          <a:prstGeom prst="bentConnector3">
            <a:avLst>
              <a:gd name="adj1" fmla="val 50000"/>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pic>
        <p:nvPicPr>
          <p:cNvPr id="350211" name="Picture 3"/>
          <p:cNvPicPr>
            <a:picLocks noChangeAspect="1" noChangeArrowheads="1"/>
          </p:cNvPicPr>
          <p:nvPr/>
        </p:nvPicPr>
        <p:blipFill>
          <a:blip r:embed="rId3" cstate="print"/>
          <a:srcRect/>
          <a:stretch>
            <a:fillRect/>
          </a:stretch>
        </p:blipFill>
        <p:spPr bwMode="auto">
          <a:xfrm>
            <a:off x="928662" y="2000240"/>
            <a:ext cx="3262320" cy="3467590"/>
          </a:xfrm>
          <a:prstGeom prst="rect">
            <a:avLst/>
          </a:prstGeom>
          <a:noFill/>
          <a:ln w="9525">
            <a:noFill/>
            <a:miter lim="800000"/>
            <a:headEnd/>
            <a:tailEnd/>
          </a:ln>
          <a:effectLst/>
        </p:spPr>
      </p:pic>
      <p:pic>
        <p:nvPicPr>
          <p:cNvPr id="8" name="Picture 4" descr="C:\Documents and Settings\jrapon-lonete\Mes documents\Mes images\Famille.bmp"/>
          <p:cNvPicPr>
            <a:picLocks noChangeAspect="1" noChangeArrowheads="1"/>
          </p:cNvPicPr>
          <p:nvPr/>
        </p:nvPicPr>
        <p:blipFill>
          <a:blip r:embed="rId4" cstate="print"/>
          <a:srcRect t="16194" r="7692"/>
          <a:stretch>
            <a:fillRect/>
          </a:stretch>
        </p:blipFill>
        <p:spPr bwMode="auto">
          <a:xfrm>
            <a:off x="6444208" y="1884123"/>
            <a:ext cx="705830" cy="608773"/>
          </a:xfrm>
          <a:prstGeom prst="rect">
            <a:avLst/>
          </a:prstGeom>
          <a:noFill/>
        </p:spPr>
      </p:pic>
      <p:cxnSp>
        <p:nvCxnSpPr>
          <p:cNvPr id="10" name="Forme 9"/>
          <p:cNvCxnSpPr/>
          <p:nvPr/>
        </p:nvCxnSpPr>
        <p:spPr>
          <a:xfrm rot="10800000" flipV="1">
            <a:off x="4929190" y="3929066"/>
            <a:ext cx="1071570" cy="500066"/>
          </a:xfrm>
          <a:prstGeom prst="bentConnector3">
            <a:avLst>
              <a:gd name="adj1" fmla="val 100666"/>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cxnSp>
        <p:nvCxnSpPr>
          <p:cNvPr id="11" name="Forme 10"/>
          <p:cNvCxnSpPr/>
          <p:nvPr/>
        </p:nvCxnSpPr>
        <p:spPr>
          <a:xfrm>
            <a:off x="5857884" y="3929066"/>
            <a:ext cx="2786082" cy="500066"/>
          </a:xfrm>
          <a:prstGeom prst="bentConnector3">
            <a:avLst>
              <a:gd name="adj1" fmla="val 99914"/>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4500562" y="4643446"/>
            <a:ext cx="1071570" cy="857256"/>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fr-FR" sz="1050" b="1" dirty="0" smtClean="0">
                <a:latin typeface="Trebuchet MS" pitchFamily="34" charset="0"/>
              </a:rPr>
              <a:t>Château et Parc Zoologique de Loisir Thoiry PZL</a:t>
            </a:r>
            <a:endParaRPr lang="fr-FR" sz="1050" b="1" dirty="0">
              <a:latin typeface="Trebuchet MS" pitchFamily="34" charset="0"/>
            </a:endParaRPr>
          </a:p>
        </p:txBody>
      </p:sp>
      <p:sp>
        <p:nvSpPr>
          <p:cNvPr id="32" name="Rectangle 31"/>
          <p:cNvSpPr/>
          <p:nvPr/>
        </p:nvSpPr>
        <p:spPr>
          <a:xfrm>
            <a:off x="6215074" y="4643446"/>
            <a:ext cx="1143008" cy="857256"/>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fr-FR" sz="1200" b="1" dirty="0" smtClean="0">
                <a:latin typeface="Trebuchet MS" pitchFamily="34" charset="0"/>
              </a:rPr>
              <a:t>Safari Parc du Haut Vivarais Peaugres</a:t>
            </a:r>
            <a:endParaRPr lang="fr-FR" sz="1200" b="1" dirty="0">
              <a:latin typeface="Trebuchet MS" pitchFamily="34" charset="0"/>
            </a:endParaRPr>
          </a:p>
        </p:txBody>
      </p:sp>
      <p:sp>
        <p:nvSpPr>
          <p:cNvPr id="33" name="Rectangle 32"/>
          <p:cNvSpPr/>
          <p:nvPr/>
        </p:nvSpPr>
        <p:spPr>
          <a:xfrm>
            <a:off x="7929586" y="4643446"/>
            <a:ext cx="1071538" cy="857256"/>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fr-FR" sz="1400" b="1" dirty="0" smtClean="0"/>
              <a:t>Le Colombier Thoiry</a:t>
            </a:r>
            <a:endParaRPr lang="fr-FR" sz="1050" b="1" dirty="0"/>
          </a:p>
        </p:txBody>
      </p:sp>
      <p:sp>
        <p:nvSpPr>
          <p:cNvPr id="9" name="Rectangle 8"/>
          <p:cNvSpPr/>
          <p:nvPr/>
        </p:nvSpPr>
        <p:spPr>
          <a:xfrm>
            <a:off x="5786446" y="3143248"/>
            <a:ext cx="2071702"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fr-FR" sz="1400" b="1" dirty="0" smtClean="0"/>
              <a:t>Thoiry</a:t>
            </a:r>
          </a:p>
          <a:p>
            <a:pPr algn="ctr"/>
            <a:r>
              <a:rPr lang="fr-FR" sz="1400" b="1" dirty="0" smtClean="0"/>
              <a:t>Participations</a:t>
            </a:r>
            <a:endParaRPr lang="fr-FR" sz="1050" b="1" dirty="0"/>
          </a:p>
        </p:txBody>
      </p:sp>
      <p:pic>
        <p:nvPicPr>
          <p:cNvPr id="89091" name="Picture 3"/>
          <p:cNvPicPr>
            <a:picLocks noChangeAspect="1" noChangeArrowheads="1"/>
          </p:cNvPicPr>
          <p:nvPr/>
        </p:nvPicPr>
        <p:blipFill>
          <a:blip r:embed="rId5" cstate="print"/>
          <a:srcRect/>
          <a:stretch>
            <a:fillRect/>
          </a:stretch>
        </p:blipFill>
        <p:spPr bwMode="auto">
          <a:xfrm>
            <a:off x="5000629" y="4206878"/>
            <a:ext cx="285752" cy="127001"/>
          </a:xfrm>
          <a:prstGeom prst="rect">
            <a:avLst/>
          </a:prstGeom>
          <a:noFill/>
          <a:ln w="9525">
            <a:noFill/>
            <a:miter lim="800000"/>
            <a:headEnd/>
            <a:tailEnd/>
          </a:ln>
          <a:effectLst/>
        </p:spPr>
      </p:pic>
      <p:pic>
        <p:nvPicPr>
          <p:cNvPr id="65" name="Picture 3"/>
          <p:cNvPicPr>
            <a:picLocks noChangeAspect="1" noChangeArrowheads="1"/>
          </p:cNvPicPr>
          <p:nvPr/>
        </p:nvPicPr>
        <p:blipFill>
          <a:blip r:embed="rId5" cstate="print"/>
          <a:srcRect/>
          <a:stretch>
            <a:fillRect/>
          </a:stretch>
        </p:blipFill>
        <p:spPr bwMode="auto">
          <a:xfrm>
            <a:off x="6858017" y="4206879"/>
            <a:ext cx="285751" cy="127000"/>
          </a:xfrm>
          <a:prstGeom prst="rect">
            <a:avLst/>
          </a:prstGeom>
          <a:noFill/>
          <a:ln w="9525">
            <a:noFill/>
            <a:miter lim="800000"/>
            <a:headEnd/>
            <a:tailEnd/>
          </a:ln>
          <a:effectLst/>
        </p:spPr>
      </p:pic>
      <p:pic>
        <p:nvPicPr>
          <p:cNvPr id="66" name="Picture 3"/>
          <p:cNvPicPr>
            <a:picLocks noChangeAspect="1" noChangeArrowheads="1"/>
          </p:cNvPicPr>
          <p:nvPr/>
        </p:nvPicPr>
        <p:blipFill>
          <a:blip r:embed="rId5" cstate="print"/>
          <a:srcRect/>
          <a:stretch>
            <a:fillRect/>
          </a:stretch>
        </p:blipFill>
        <p:spPr bwMode="auto">
          <a:xfrm>
            <a:off x="8715375" y="4206866"/>
            <a:ext cx="285781" cy="127014"/>
          </a:xfrm>
          <a:prstGeom prst="rect">
            <a:avLst/>
          </a:prstGeom>
          <a:noFill/>
          <a:ln w="9525">
            <a:noFill/>
            <a:miter lim="800000"/>
            <a:headEnd/>
            <a:tailEnd/>
          </a:ln>
          <a:effectLst/>
        </p:spPr>
      </p:pic>
      <p:sp>
        <p:nvSpPr>
          <p:cNvPr id="16" name="Rectangle 44"/>
          <p:cNvSpPr>
            <a:spLocks noChangeArrowheads="1"/>
          </p:cNvSpPr>
          <p:nvPr/>
        </p:nvSpPr>
        <p:spPr bwMode="auto">
          <a:xfrm>
            <a:off x="251520" y="476672"/>
            <a:ext cx="8568952" cy="288032"/>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rPr>
              <a:t>Illustration n° 93 : Aperçu du groupe Thoiry</a:t>
            </a:r>
            <a:endParaRPr lang="fr-FR" sz="1300" b="1" dirty="0">
              <a:latin typeface="Trebuchet MS" pitchFamily="34" charset="0"/>
            </a:endParaRPr>
          </a:p>
        </p:txBody>
      </p:sp>
      <p:pic>
        <p:nvPicPr>
          <p:cNvPr id="89090" name="Picture 2"/>
          <p:cNvPicPr>
            <a:picLocks noChangeAspect="1" noChangeArrowheads="1"/>
          </p:cNvPicPr>
          <p:nvPr/>
        </p:nvPicPr>
        <p:blipFill>
          <a:blip r:embed="rId6" cstate="print"/>
          <a:srcRect/>
          <a:stretch>
            <a:fillRect/>
          </a:stretch>
        </p:blipFill>
        <p:spPr bwMode="auto">
          <a:xfrm>
            <a:off x="5939917" y="1556792"/>
            <a:ext cx="1728427" cy="216024"/>
          </a:xfrm>
          <a:prstGeom prst="rect">
            <a:avLst/>
          </a:prstGeom>
          <a:noFill/>
          <a:ln w="9525">
            <a:noFill/>
            <a:miter lim="800000"/>
            <a:headEnd/>
            <a:tailEnd/>
          </a:ln>
          <a:effectLst/>
        </p:spPr>
      </p:pic>
      <p:sp>
        <p:nvSpPr>
          <p:cNvPr id="17" name="Rectangle 16"/>
          <p:cNvSpPr/>
          <p:nvPr/>
        </p:nvSpPr>
        <p:spPr>
          <a:xfrm>
            <a:off x="5940152" y="1556792"/>
            <a:ext cx="864096"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1138" name="Picture 2"/>
          <p:cNvPicPr>
            <a:picLocks noChangeAspect="1" noChangeArrowheads="1"/>
          </p:cNvPicPr>
          <p:nvPr/>
        </p:nvPicPr>
        <p:blipFill>
          <a:blip r:embed="rId7" cstate="print"/>
          <a:srcRect/>
          <a:stretch>
            <a:fillRect/>
          </a:stretch>
        </p:blipFill>
        <p:spPr bwMode="auto">
          <a:xfrm>
            <a:off x="6069490" y="1556792"/>
            <a:ext cx="662750" cy="216408"/>
          </a:xfrm>
          <a:prstGeom prst="rect">
            <a:avLst/>
          </a:prstGeom>
          <a:noFill/>
          <a:ln w="9525">
            <a:noFill/>
            <a:miter lim="800000"/>
            <a:headEnd/>
            <a:tailEnd/>
          </a:ln>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Ellipse 95"/>
          <p:cNvSpPr/>
          <p:nvPr/>
        </p:nvSpPr>
        <p:spPr>
          <a:xfrm>
            <a:off x="2658075" y="1641886"/>
            <a:ext cx="2714644" cy="2643206"/>
          </a:xfrm>
          <a:prstGeom prst="ellipse">
            <a:avLst/>
          </a:prstGeom>
          <a:solidFill>
            <a:schemeClr val="accent3">
              <a:lumMod val="40000"/>
              <a:lumOff val="60000"/>
            </a:schemeClr>
          </a:solidFill>
          <a:ln>
            <a:solidFill>
              <a:srgbClr val="517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Rectangle 5"/>
          <p:cNvSpPr/>
          <p:nvPr/>
        </p:nvSpPr>
        <p:spPr bwMode="auto">
          <a:xfrm>
            <a:off x="2015133" y="4941714"/>
            <a:ext cx="1843106" cy="1151891"/>
          </a:xfrm>
          <a:prstGeom prst="rect">
            <a:avLst/>
          </a:prstGeom>
          <a:solidFill>
            <a:schemeClr val="tx2">
              <a:lumMod val="40000"/>
              <a:lumOff val="60000"/>
            </a:schemeClr>
          </a:solidFill>
          <a:ln cmpd="sng">
            <a:solidFill>
              <a:srgbClr val="0066CC"/>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fr-FR" sz="1200" b="1" dirty="0" smtClean="0"/>
              <a:t>Fonds de dottion</a:t>
            </a:r>
            <a:endParaRPr lang="fr-FR" sz="1200" b="1" dirty="0"/>
          </a:p>
        </p:txBody>
      </p:sp>
      <p:sp>
        <p:nvSpPr>
          <p:cNvPr id="7" name="Rectangle 6"/>
          <p:cNvSpPr/>
          <p:nvPr/>
        </p:nvSpPr>
        <p:spPr bwMode="auto">
          <a:xfrm>
            <a:off x="5844785" y="4936917"/>
            <a:ext cx="1843106" cy="1151891"/>
          </a:xfrm>
          <a:prstGeom prst="rect">
            <a:avLst/>
          </a:prstGeom>
          <a:solidFill>
            <a:schemeClr val="tx2">
              <a:lumMod val="40000"/>
              <a:lumOff val="60000"/>
            </a:schemeClr>
          </a:solidFill>
          <a:ln cmpd="sng">
            <a:solidFill>
              <a:srgbClr val="0066CC"/>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fr-FR" sz="1200" b="1" dirty="0"/>
          </a:p>
        </p:txBody>
      </p:sp>
      <p:pic>
        <p:nvPicPr>
          <p:cNvPr id="491525" name="Picture 5"/>
          <p:cNvPicPr>
            <a:picLocks noChangeAspect="1" noChangeArrowheads="1"/>
          </p:cNvPicPr>
          <p:nvPr/>
        </p:nvPicPr>
        <p:blipFill>
          <a:blip r:embed="rId3" cstate="print"/>
          <a:srcRect/>
          <a:stretch>
            <a:fillRect/>
          </a:stretch>
        </p:blipFill>
        <p:spPr bwMode="auto">
          <a:xfrm>
            <a:off x="2229447" y="5436983"/>
            <a:ext cx="1335654" cy="476246"/>
          </a:xfrm>
          <a:prstGeom prst="rect">
            <a:avLst/>
          </a:prstGeom>
          <a:noFill/>
          <a:ln w="9525">
            <a:noFill/>
            <a:miter lim="800000"/>
            <a:headEnd/>
            <a:tailEnd/>
          </a:ln>
          <a:effectLst/>
        </p:spPr>
      </p:pic>
      <p:sp>
        <p:nvSpPr>
          <p:cNvPr id="13" name="Rectangle 12"/>
          <p:cNvSpPr/>
          <p:nvPr/>
        </p:nvSpPr>
        <p:spPr>
          <a:xfrm>
            <a:off x="4229711" y="3427836"/>
            <a:ext cx="500066" cy="571504"/>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r>
              <a:rPr lang="fr-FR" sz="900" dirty="0" smtClean="0">
                <a:solidFill>
                  <a:schemeClr val="tx1"/>
                </a:solidFill>
              </a:rPr>
              <a:t>Edmond</a:t>
            </a:r>
            <a:endParaRPr lang="fr-FR" sz="900" dirty="0">
              <a:solidFill>
                <a:schemeClr val="tx1"/>
              </a:solidFill>
            </a:endParaRPr>
          </a:p>
        </p:txBody>
      </p:sp>
      <p:cxnSp>
        <p:nvCxnSpPr>
          <p:cNvPr id="14" name="Connecteur droit 13"/>
          <p:cNvCxnSpPr/>
          <p:nvPr/>
        </p:nvCxnSpPr>
        <p:spPr>
          <a:xfrm flipV="1">
            <a:off x="3515331" y="3070646"/>
            <a:ext cx="928694" cy="1"/>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rot="5400000">
            <a:off x="3836981" y="2963312"/>
            <a:ext cx="214313" cy="355"/>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16" name="Ellipse 15"/>
          <p:cNvSpPr/>
          <p:nvPr/>
        </p:nvSpPr>
        <p:spPr>
          <a:xfrm>
            <a:off x="3158141" y="3356398"/>
            <a:ext cx="666755" cy="702736"/>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0" tIns="36000" rIns="0" bIns="36000" anchor="ctr">
            <a:normAutofit/>
          </a:bodyPr>
          <a:lstStyle/>
          <a:p>
            <a:pPr algn="ctr" fontAlgn="auto">
              <a:spcBef>
                <a:spcPts val="0"/>
              </a:spcBef>
              <a:spcAft>
                <a:spcPts val="0"/>
              </a:spcAft>
              <a:defRPr/>
            </a:pPr>
            <a:r>
              <a:rPr lang="fr-FR" sz="900" dirty="0" smtClean="0">
                <a:solidFill>
                  <a:schemeClr val="tx1"/>
                </a:solidFill>
              </a:rPr>
              <a:t>Colomba</a:t>
            </a:r>
            <a:endParaRPr lang="fr-FR" sz="900" dirty="0">
              <a:solidFill>
                <a:schemeClr val="tx1"/>
              </a:solidFill>
            </a:endParaRPr>
          </a:p>
        </p:txBody>
      </p:sp>
      <p:sp>
        <p:nvSpPr>
          <p:cNvPr id="18" name="Rectangle 17"/>
          <p:cNvSpPr/>
          <p:nvPr/>
        </p:nvSpPr>
        <p:spPr>
          <a:xfrm>
            <a:off x="2729513" y="856068"/>
            <a:ext cx="560062" cy="572011"/>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r>
              <a:rPr lang="fr-FR" sz="900" dirty="0" smtClean="0">
                <a:solidFill>
                  <a:schemeClr val="tx1"/>
                </a:solidFill>
              </a:rPr>
              <a:t>Antoine</a:t>
            </a:r>
            <a:endParaRPr lang="fr-FR" sz="900" dirty="0">
              <a:solidFill>
                <a:schemeClr val="tx1"/>
              </a:solidFill>
            </a:endParaRPr>
          </a:p>
        </p:txBody>
      </p:sp>
      <p:sp>
        <p:nvSpPr>
          <p:cNvPr id="19" name="ZoneTexte 18"/>
          <p:cNvSpPr txBox="1"/>
          <p:nvPr/>
        </p:nvSpPr>
        <p:spPr>
          <a:xfrm>
            <a:off x="2015133" y="4996213"/>
            <a:ext cx="1885388" cy="369332"/>
          </a:xfrm>
          <a:prstGeom prst="rect">
            <a:avLst/>
          </a:prstGeom>
          <a:noFill/>
        </p:spPr>
        <p:txBody>
          <a:bodyPr wrap="none" rtlCol="0">
            <a:spAutoFit/>
          </a:bodyPr>
          <a:lstStyle/>
          <a:p>
            <a:r>
              <a:rPr lang="fr-FR" dirty="0" smtClean="0"/>
              <a:t>Fonds de dotation</a:t>
            </a:r>
            <a:endParaRPr lang="fr-FR" dirty="0"/>
          </a:p>
        </p:txBody>
      </p:sp>
      <p:sp>
        <p:nvSpPr>
          <p:cNvPr id="20" name="ZoneTexte 19"/>
          <p:cNvSpPr txBox="1"/>
          <p:nvPr/>
        </p:nvSpPr>
        <p:spPr>
          <a:xfrm>
            <a:off x="5844785" y="4996213"/>
            <a:ext cx="1885388" cy="369332"/>
          </a:xfrm>
          <a:prstGeom prst="rect">
            <a:avLst/>
          </a:prstGeom>
          <a:noFill/>
        </p:spPr>
        <p:txBody>
          <a:bodyPr wrap="none" rtlCol="0">
            <a:spAutoFit/>
          </a:bodyPr>
          <a:lstStyle/>
          <a:p>
            <a:r>
              <a:rPr lang="fr-FR" dirty="0" smtClean="0"/>
              <a:t>Fonds de dotation</a:t>
            </a:r>
            <a:endParaRPr lang="fr-FR" dirty="0"/>
          </a:p>
        </p:txBody>
      </p:sp>
      <p:grpSp>
        <p:nvGrpSpPr>
          <p:cNvPr id="2" name="Group 42"/>
          <p:cNvGrpSpPr>
            <a:grpSpLocks/>
          </p:cNvGrpSpPr>
          <p:nvPr/>
        </p:nvGrpSpPr>
        <p:grpSpPr bwMode="auto">
          <a:xfrm>
            <a:off x="827775" y="260773"/>
            <a:ext cx="7489285" cy="4916489"/>
            <a:chOff x="-83" y="832"/>
            <a:chExt cx="6697" cy="3097"/>
          </a:xfrm>
        </p:grpSpPr>
        <p:sp>
          <p:nvSpPr>
            <p:cNvPr id="22"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23" name="Rectangle 44"/>
            <p:cNvSpPr>
              <a:spLocks noChangeArrowheads="1"/>
            </p:cNvSpPr>
            <p:nvPr/>
          </p:nvSpPr>
          <p:spPr bwMode="auto">
            <a:xfrm>
              <a:off x="-83" y="832"/>
              <a:ext cx="6697" cy="136"/>
            </a:xfrm>
            <a:prstGeom prst="rect">
              <a:avLst/>
            </a:prstGeom>
            <a:solidFill>
              <a:schemeClr val="bg1">
                <a:lumMod val="85000"/>
              </a:schemeClr>
            </a:solidFill>
            <a:ln w="12700" algn="ctr">
              <a:noFill/>
              <a:miter lim="800000"/>
              <a:headEnd/>
              <a:tailEnd/>
            </a:ln>
          </p:spPr>
          <p:txBody>
            <a:bodyPr wrap="none" lIns="54000" anchor="ctr"/>
            <a:lstStyle/>
            <a:p>
              <a:pPr fontAlgn="auto">
                <a:spcBef>
                  <a:spcPts val="0"/>
                </a:spcBef>
                <a:spcAft>
                  <a:spcPts val="0"/>
                </a:spcAft>
                <a:defRPr/>
              </a:pPr>
              <a:r>
                <a:rPr lang="fr-FR" sz="1300" b="1" dirty="0" smtClean="0">
                  <a:latin typeface="Trebuchet MS" pitchFamily="34" charset="0"/>
                </a:rPr>
                <a:t>Illustration n° 94 : Les deux fonds de dotation créés par le groupe Thoiry</a:t>
              </a:r>
              <a:endParaRPr lang="fr-FR" sz="1300" b="1" dirty="0">
                <a:latin typeface="Trebuchet MS" pitchFamily="34" charset="0"/>
              </a:endParaRPr>
            </a:p>
          </p:txBody>
        </p:sp>
      </p:grpSp>
      <p:sp>
        <p:nvSpPr>
          <p:cNvPr id="26" name="Rectangle 25"/>
          <p:cNvSpPr/>
          <p:nvPr/>
        </p:nvSpPr>
        <p:spPr>
          <a:xfrm>
            <a:off x="5916223" y="2070514"/>
            <a:ext cx="1728192" cy="1214446"/>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fr-FR" sz="1400" b="1" dirty="0" smtClean="0"/>
              <a:t>Thoiry Histoire SCI </a:t>
            </a:r>
          </a:p>
          <a:p>
            <a:pPr algn="ctr"/>
            <a:r>
              <a:rPr lang="fr-FR" sz="1050" b="1" dirty="0" smtClean="0"/>
              <a:t>Nue-propriété</a:t>
            </a:r>
            <a:endParaRPr lang="fr-FR" sz="1050" b="1" dirty="0"/>
          </a:p>
        </p:txBody>
      </p:sp>
      <p:cxnSp>
        <p:nvCxnSpPr>
          <p:cNvPr id="29" name="Connecteur droit 28"/>
          <p:cNvCxnSpPr/>
          <p:nvPr/>
        </p:nvCxnSpPr>
        <p:spPr>
          <a:xfrm rot="5400000">
            <a:off x="4265518" y="3249153"/>
            <a:ext cx="357190" cy="176"/>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32" name="Connecteur droit 31"/>
          <p:cNvCxnSpPr/>
          <p:nvPr/>
        </p:nvCxnSpPr>
        <p:spPr>
          <a:xfrm rot="5400000">
            <a:off x="3354641" y="3231336"/>
            <a:ext cx="321732" cy="353"/>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36" name="Connecteur droit 35"/>
          <p:cNvCxnSpPr/>
          <p:nvPr/>
        </p:nvCxnSpPr>
        <p:spPr>
          <a:xfrm>
            <a:off x="3515331" y="2854744"/>
            <a:ext cx="928694" cy="1588"/>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39" name="Connecteur droit 38"/>
          <p:cNvCxnSpPr/>
          <p:nvPr/>
        </p:nvCxnSpPr>
        <p:spPr>
          <a:xfrm rot="5400000">
            <a:off x="3388239" y="1840239"/>
            <a:ext cx="254006" cy="177"/>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42" name="Connecteur droit 41"/>
          <p:cNvCxnSpPr/>
          <p:nvPr/>
        </p:nvCxnSpPr>
        <p:spPr>
          <a:xfrm>
            <a:off x="2943827" y="1713324"/>
            <a:ext cx="1071570" cy="1588"/>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43" name="Ellipse 42"/>
          <p:cNvSpPr/>
          <p:nvPr/>
        </p:nvSpPr>
        <p:spPr>
          <a:xfrm>
            <a:off x="3658207" y="784630"/>
            <a:ext cx="611192" cy="635004"/>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0" tIns="36000" rIns="0" bIns="36000" anchor="ctr">
            <a:normAutofit/>
          </a:bodyPr>
          <a:lstStyle/>
          <a:p>
            <a:pPr algn="ctr" fontAlgn="auto">
              <a:spcBef>
                <a:spcPts val="0"/>
              </a:spcBef>
              <a:spcAft>
                <a:spcPts val="0"/>
              </a:spcAft>
              <a:defRPr/>
            </a:pPr>
            <a:r>
              <a:rPr lang="fr-FR" sz="900" dirty="0" smtClean="0">
                <a:solidFill>
                  <a:schemeClr val="tx1"/>
                </a:solidFill>
              </a:rPr>
              <a:t>Solange</a:t>
            </a:r>
            <a:endParaRPr lang="fr-FR" sz="900" dirty="0">
              <a:solidFill>
                <a:schemeClr val="tx1"/>
              </a:solidFill>
            </a:endParaRPr>
          </a:p>
        </p:txBody>
      </p:sp>
      <p:cxnSp>
        <p:nvCxnSpPr>
          <p:cNvPr id="45" name="Connecteur droit 44"/>
          <p:cNvCxnSpPr/>
          <p:nvPr/>
        </p:nvCxnSpPr>
        <p:spPr>
          <a:xfrm rot="5400000">
            <a:off x="2801128" y="1570271"/>
            <a:ext cx="285752" cy="354"/>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46" name="Connecteur droit 45"/>
          <p:cNvCxnSpPr/>
          <p:nvPr/>
        </p:nvCxnSpPr>
        <p:spPr>
          <a:xfrm rot="5400000">
            <a:off x="3872522" y="1570448"/>
            <a:ext cx="285752" cy="1"/>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3229579" y="1927638"/>
            <a:ext cx="560062" cy="572011"/>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r>
              <a:rPr lang="fr-FR" sz="900" dirty="0" smtClean="0">
                <a:solidFill>
                  <a:schemeClr val="tx1"/>
                </a:solidFill>
              </a:rPr>
              <a:t>Paul</a:t>
            </a:r>
            <a:endParaRPr lang="fr-FR" sz="900" dirty="0">
              <a:solidFill>
                <a:schemeClr val="tx1"/>
              </a:solidFill>
            </a:endParaRPr>
          </a:p>
        </p:txBody>
      </p:sp>
      <p:cxnSp>
        <p:nvCxnSpPr>
          <p:cNvPr id="50" name="Connecteur droit 49"/>
          <p:cNvCxnSpPr/>
          <p:nvPr/>
        </p:nvCxnSpPr>
        <p:spPr>
          <a:xfrm rot="5400000">
            <a:off x="3336913" y="2677562"/>
            <a:ext cx="357191" cy="353"/>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54" name="Ellipse 53"/>
          <p:cNvSpPr/>
          <p:nvPr/>
        </p:nvSpPr>
        <p:spPr>
          <a:xfrm>
            <a:off x="4086835" y="1856200"/>
            <a:ext cx="666755" cy="698505"/>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0" tIns="36000" rIns="0" bIns="36000" anchor="ctr">
            <a:normAutofit/>
          </a:bodyPr>
          <a:lstStyle/>
          <a:p>
            <a:pPr algn="ctr" fontAlgn="auto">
              <a:spcBef>
                <a:spcPts val="0"/>
              </a:spcBef>
              <a:spcAft>
                <a:spcPts val="0"/>
              </a:spcAft>
              <a:defRPr/>
            </a:pPr>
            <a:r>
              <a:rPr lang="fr-FR" sz="900" dirty="0" smtClean="0">
                <a:solidFill>
                  <a:schemeClr val="tx1"/>
                </a:solidFill>
              </a:rPr>
              <a:t>Annabelle</a:t>
            </a:r>
            <a:endParaRPr lang="fr-FR" sz="900" dirty="0">
              <a:solidFill>
                <a:schemeClr val="tx1"/>
              </a:solidFill>
            </a:endParaRPr>
          </a:p>
        </p:txBody>
      </p:sp>
      <p:cxnSp>
        <p:nvCxnSpPr>
          <p:cNvPr id="55" name="Connecteur droit 54"/>
          <p:cNvCxnSpPr/>
          <p:nvPr/>
        </p:nvCxnSpPr>
        <p:spPr>
          <a:xfrm rot="16200000" flipH="1">
            <a:off x="4301150" y="2713456"/>
            <a:ext cx="285753" cy="2"/>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pic>
        <p:nvPicPr>
          <p:cNvPr id="65" name="Picture 4"/>
          <p:cNvPicPr>
            <a:picLocks noChangeAspect="1" noChangeArrowheads="1"/>
          </p:cNvPicPr>
          <p:nvPr/>
        </p:nvPicPr>
        <p:blipFill>
          <a:blip r:embed="rId4" cstate="print"/>
          <a:srcRect/>
          <a:stretch>
            <a:fillRect/>
          </a:stretch>
        </p:blipFill>
        <p:spPr bwMode="auto">
          <a:xfrm>
            <a:off x="6037449" y="2570580"/>
            <a:ext cx="1521848" cy="661986"/>
          </a:xfrm>
          <a:prstGeom prst="rect">
            <a:avLst/>
          </a:prstGeom>
          <a:noFill/>
          <a:ln w="9525">
            <a:noFill/>
            <a:miter lim="800000"/>
            <a:headEnd/>
            <a:tailEnd/>
          </a:ln>
          <a:effectLst/>
        </p:spPr>
      </p:pic>
      <p:pic>
        <p:nvPicPr>
          <p:cNvPr id="349186" name="Picture 2"/>
          <p:cNvPicPr>
            <a:picLocks noChangeAspect="1" noChangeArrowheads="1"/>
          </p:cNvPicPr>
          <p:nvPr/>
        </p:nvPicPr>
        <p:blipFill>
          <a:blip r:embed="rId5" cstate="print"/>
          <a:srcRect/>
          <a:stretch>
            <a:fillRect/>
          </a:stretch>
        </p:blipFill>
        <p:spPr bwMode="auto">
          <a:xfrm>
            <a:off x="6201975" y="5356662"/>
            <a:ext cx="1143008" cy="662108"/>
          </a:xfrm>
          <a:prstGeom prst="rect">
            <a:avLst/>
          </a:prstGeom>
          <a:noFill/>
          <a:ln w="9525">
            <a:noFill/>
            <a:miter lim="800000"/>
            <a:headEnd/>
            <a:tailEnd/>
          </a:ln>
          <a:effectLst/>
        </p:spPr>
      </p:pic>
      <p:sp>
        <p:nvSpPr>
          <p:cNvPr id="109" name="Flèche gauche 108"/>
          <p:cNvSpPr>
            <a:spLocks noChangeArrowheads="1"/>
          </p:cNvSpPr>
          <p:nvPr/>
        </p:nvSpPr>
        <p:spPr bwMode="auto">
          <a:xfrm rot="16200000">
            <a:off x="6012584" y="3760104"/>
            <a:ext cx="1521789" cy="714379"/>
          </a:xfrm>
          <a:prstGeom prst="lef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auto">
              <a:spcBef>
                <a:spcPts val="0"/>
              </a:spcBef>
              <a:spcAft>
                <a:spcPts val="0"/>
              </a:spcAft>
              <a:defRPr/>
            </a:pPr>
            <a:r>
              <a:rPr lang="fr-FR" sz="900" b="1" dirty="0" smtClean="0">
                <a:solidFill>
                  <a:schemeClr val="lt1"/>
                </a:solidFill>
                <a:latin typeface="Trebuchet MS" pitchFamily="34" charset="0"/>
              </a:rPr>
              <a:t>Apport usufruit temporaire 30 ans</a:t>
            </a:r>
            <a:endParaRPr lang="fr-FR" sz="900" b="1" dirty="0">
              <a:solidFill>
                <a:schemeClr val="lt1"/>
              </a:solidFill>
              <a:latin typeface="Trebuchet MS" pitchFamily="34" charset="0"/>
            </a:endParaRPr>
          </a:p>
        </p:txBody>
      </p:sp>
      <p:cxnSp>
        <p:nvCxnSpPr>
          <p:cNvPr id="122" name="Connecteur droit avec flèche 121"/>
          <p:cNvCxnSpPr/>
          <p:nvPr/>
        </p:nvCxnSpPr>
        <p:spPr>
          <a:xfrm>
            <a:off x="5301281" y="2499142"/>
            <a:ext cx="571504" cy="1588"/>
          </a:xfrm>
          <a:prstGeom prst="straightConnector1">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sp>
        <p:nvSpPr>
          <p:cNvPr id="123" name="Rectangle 122"/>
          <p:cNvSpPr/>
          <p:nvPr/>
        </p:nvSpPr>
        <p:spPr>
          <a:xfrm>
            <a:off x="1086439" y="3927902"/>
            <a:ext cx="1728192"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fr-FR" sz="1400" b="1" dirty="0" smtClean="0"/>
              <a:t>Thoiry</a:t>
            </a:r>
          </a:p>
          <a:p>
            <a:pPr algn="ctr"/>
            <a:r>
              <a:rPr lang="fr-FR" sz="1400" b="1" dirty="0" smtClean="0"/>
              <a:t>Participations</a:t>
            </a:r>
            <a:endParaRPr lang="fr-FR" sz="1050" b="1" dirty="0"/>
          </a:p>
        </p:txBody>
      </p:sp>
      <p:cxnSp>
        <p:nvCxnSpPr>
          <p:cNvPr id="126" name="Forme 125"/>
          <p:cNvCxnSpPr>
            <a:stCxn id="96" idx="2"/>
            <a:endCxn id="123" idx="0"/>
          </p:cNvCxnSpPr>
          <p:nvPr/>
        </p:nvCxnSpPr>
        <p:spPr>
          <a:xfrm rot="10800000" flipV="1">
            <a:off x="1950535" y="2963488"/>
            <a:ext cx="707540" cy="964413"/>
          </a:xfrm>
          <a:prstGeom prst="bentConnector2">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cxnSp>
        <p:nvCxnSpPr>
          <p:cNvPr id="127" name="Connecteur droit 126"/>
          <p:cNvCxnSpPr/>
          <p:nvPr/>
        </p:nvCxnSpPr>
        <p:spPr>
          <a:xfrm rot="16200000" flipH="1">
            <a:off x="2729513" y="856068"/>
            <a:ext cx="571504" cy="571504"/>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29" name="Connecteur droit 128"/>
          <p:cNvCxnSpPr/>
          <p:nvPr/>
        </p:nvCxnSpPr>
        <p:spPr>
          <a:xfrm rot="5400000" flipH="1" flipV="1">
            <a:off x="2729513" y="856068"/>
            <a:ext cx="571504" cy="571504"/>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sp>
        <p:nvSpPr>
          <p:cNvPr id="136" name="ZoneTexte 95"/>
          <p:cNvSpPr txBox="1">
            <a:spLocks noChangeArrowheads="1"/>
          </p:cNvSpPr>
          <p:nvPr/>
        </p:nvSpPr>
        <p:spPr bwMode="auto">
          <a:xfrm>
            <a:off x="4301149" y="4070778"/>
            <a:ext cx="1071570" cy="400110"/>
          </a:xfrm>
          <a:prstGeom prst="rect">
            <a:avLst/>
          </a:prstGeom>
          <a:solidFill>
            <a:srgbClr val="FFFF00">
              <a:alpha val="69804"/>
            </a:srgbClr>
          </a:solidFill>
          <a:ln w="9525">
            <a:noFill/>
            <a:miter lim="800000"/>
            <a:headEnd/>
            <a:tailEnd/>
          </a:ln>
        </p:spPr>
        <p:txBody>
          <a:bodyPr wrap="square">
            <a:spAutoFit/>
          </a:bodyPr>
          <a:lstStyle/>
          <a:p>
            <a:pPr algn="ctr"/>
            <a:r>
              <a:rPr lang="fr-FR" sz="1000" dirty="0" smtClean="0"/>
              <a:t>Président Thoiry Participations</a:t>
            </a:r>
            <a:endParaRPr lang="fr-FR" sz="1000" dirty="0"/>
          </a:p>
        </p:txBody>
      </p:sp>
      <p:sp>
        <p:nvSpPr>
          <p:cNvPr id="137" name="ZoneTexte 95"/>
          <p:cNvSpPr txBox="1">
            <a:spLocks noChangeArrowheads="1"/>
          </p:cNvSpPr>
          <p:nvPr/>
        </p:nvSpPr>
        <p:spPr bwMode="auto">
          <a:xfrm>
            <a:off x="2872389" y="4142216"/>
            <a:ext cx="1285884" cy="246221"/>
          </a:xfrm>
          <a:prstGeom prst="rect">
            <a:avLst/>
          </a:prstGeom>
          <a:solidFill>
            <a:srgbClr val="FFFF00">
              <a:alpha val="69804"/>
            </a:srgbClr>
          </a:solidFill>
          <a:ln w="9525">
            <a:noFill/>
            <a:miter lim="800000"/>
            <a:headEnd/>
            <a:tailEnd/>
          </a:ln>
        </p:spPr>
        <p:txBody>
          <a:bodyPr wrap="square">
            <a:spAutoFit/>
          </a:bodyPr>
          <a:lstStyle/>
          <a:p>
            <a:pPr algn="ctr"/>
            <a:r>
              <a:rPr lang="fr-FR" sz="1000" dirty="0" smtClean="0"/>
              <a:t>Directrice zoologique</a:t>
            </a:r>
            <a:endParaRPr lang="fr-FR" sz="1000" dirty="0"/>
          </a:p>
        </p:txBody>
      </p:sp>
      <p:cxnSp>
        <p:nvCxnSpPr>
          <p:cNvPr id="44" name="Connecteur droit 43"/>
          <p:cNvCxnSpPr/>
          <p:nvPr/>
        </p:nvCxnSpPr>
        <p:spPr bwMode="auto">
          <a:xfrm rot="5400000">
            <a:off x="3229579" y="1570449"/>
            <a:ext cx="214313" cy="2143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Connecteur droit 46"/>
          <p:cNvCxnSpPr/>
          <p:nvPr/>
        </p:nvCxnSpPr>
        <p:spPr bwMode="auto">
          <a:xfrm rot="5400000">
            <a:off x="3301017" y="1570448"/>
            <a:ext cx="214313" cy="2143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9" name="Picture 2"/>
          <p:cNvPicPr>
            <a:picLocks noChangeAspect="1" noChangeArrowheads="1"/>
          </p:cNvPicPr>
          <p:nvPr/>
        </p:nvPicPr>
        <p:blipFill>
          <a:blip r:embed="rId6" cstate="print"/>
          <a:srcRect/>
          <a:stretch>
            <a:fillRect/>
          </a:stretch>
        </p:blipFill>
        <p:spPr bwMode="auto">
          <a:xfrm>
            <a:off x="4291459" y="5214894"/>
            <a:ext cx="1084225" cy="648276"/>
          </a:xfrm>
          <a:prstGeom prst="rect">
            <a:avLst/>
          </a:prstGeom>
          <a:noFill/>
          <a:ln w="9525">
            <a:noFill/>
            <a:miter lim="800000"/>
            <a:headEnd/>
            <a:tailEnd/>
          </a:ln>
        </p:spPr>
      </p:pic>
      <p:sp>
        <p:nvSpPr>
          <p:cNvPr id="51" name="Flèche gauche 50"/>
          <p:cNvSpPr/>
          <p:nvPr/>
        </p:nvSpPr>
        <p:spPr>
          <a:xfrm>
            <a:off x="3859411" y="4941714"/>
            <a:ext cx="493088" cy="504056"/>
          </a:xfrm>
          <a:prstGeom prst="lef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900" b="1" dirty="0" smtClean="0">
                <a:latin typeface="Trebuchet MS" pitchFamily="34" charset="0"/>
              </a:rPr>
              <a:t>Dons</a:t>
            </a:r>
          </a:p>
        </p:txBody>
      </p:sp>
      <p:sp>
        <p:nvSpPr>
          <p:cNvPr id="61" name="Flèche gauche 60"/>
          <p:cNvSpPr/>
          <p:nvPr/>
        </p:nvSpPr>
        <p:spPr>
          <a:xfrm>
            <a:off x="3859411" y="5517778"/>
            <a:ext cx="493088" cy="504056"/>
          </a:xfrm>
          <a:prstGeom prst="lef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900" b="1" dirty="0" smtClean="0">
                <a:latin typeface="Trebuchet MS" pitchFamily="34" charset="0"/>
              </a:rPr>
              <a:t>Dons</a:t>
            </a:r>
          </a:p>
        </p:txBody>
      </p:sp>
      <p:sp>
        <p:nvSpPr>
          <p:cNvPr id="62" name="Flèche droite 61"/>
          <p:cNvSpPr/>
          <p:nvPr/>
        </p:nvSpPr>
        <p:spPr>
          <a:xfrm>
            <a:off x="5310539" y="4941714"/>
            <a:ext cx="493088" cy="50405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900" b="1" dirty="0" smtClean="0">
                <a:latin typeface="Trebuchet MS" pitchFamily="34" charset="0"/>
              </a:rPr>
              <a:t>Dons</a:t>
            </a:r>
          </a:p>
        </p:txBody>
      </p:sp>
      <p:sp>
        <p:nvSpPr>
          <p:cNvPr id="63" name="Flèche droite 62"/>
          <p:cNvSpPr/>
          <p:nvPr/>
        </p:nvSpPr>
        <p:spPr>
          <a:xfrm>
            <a:off x="5299571" y="5517778"/>
            <a:ext cx="493088" cy="50405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fr-FR" sz="900" b="1" dirty="0" smtClean="0">
                <a:latin typeface="Trebuchet MS" pitchFamily="34" charset="0"/>
              </a:rPr>
              <a:t>Dons</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ext Box 29"/>
          <p:cNvSpPr txBox="1">
            <a:spLocks noChangeArrowheads="1"/>
          </p:cNvSpPr>
          <p:nvPr/>
        </p:nvSpPr>
        <p:spPr bwMode="auto">
          <a:xfrm>
            <a:off x="285720" y="6165304"/>
            <a:ext cx="4574312" cy="507831"/>
          </a:xfrm>
          <a:prstGeom prst="rect">
            <a:avLst/>
          </a:prstGeom>
          <a:noFill/>
          <a:ln w="6350" algn="ctr">
            <a:noFill/>
            <a:miter lim="800000"/>
            <a:headEnd/>
            <a:tailEnd/>
          </a:ln>
          <a:effectLst/>
        </p:spPr>
        <p:txBody>
          <a:bodyPr wrap="square" lIns="0" tIns="0" rIns="0" bIns="0">
            <a:spAutoFit/>
          </a:bodyPr>
          <a:lstStyle/>
          <a:p>
            <a:pPr algn="l"/>
            <a:r>
              <a:rPr lang="fr-FR" sz="1100" dirty="0">
                <a:latin typeface="Trebuchet MS" pitchFamily="34" charset="0"/>
              </a:rPr>
              <a:t>* </a:t>
            </a:r>
            <a:r>
              <a:rPr lang="fr-FR" sz="1100" i="1" dirty="0">
                <a:latin typeface="Trebuchet MS" pitchFamily="34" charset="0"/>
              </a:rPr>
              <a:t>Possibilité de faire un legs des titres de la holding à 1 fonds de dotation à créer </a:t>
            </a:r>
            <a:r>
              <a:rPr lang="fr-FR" sz="1100" i="1" dirty="0" smtClean="0">
                <a:latin typeface="Trebuchet MS" pitchFamily="34" charset="0"/>
              </a:rPr>
              <a:t>(le fonds doit </a:t>
            </a:r>
            <a:r>
              <a:rPr lang="fr-FR" sz="1100" i="1" dirty="0">
                <a:latin typeface="Trebuchet MS" pitchFamily="34" charset="0"/>
              </a:rPr>
              <a:t>acquérir la personnalité morale, dans l’année suivant l’ouverture de la succession)</a:t>
            </a:r>
          </a:p>
        </p:txBody>
      </p:sp>
      <p:sp>
        <p:nvSpPr>
          <p:cNvPr id="78" name="Text Box 43"/>
          <p:cNvSpPr txBox="1">
            <a:spLocks noChangeArrowheads="1"/>
          </p:cNvSpPr>
          <p:nvPr/>
        </p:nvSpPr>
        <p:spPr bwMode="auto">
          <a:xfrm>
            <a:off x="4644008" y="3356992"/>
            <a:ext cx="1872208" cy="846386"/>
          </a:xfrm>
          <a:prstGeom prst="rect">
            <a:avLst/>
          </a:prstGeom>
          <a:noFill/>
          <a:ln w="6350" algn="ctr">
            <a:noFill/>
            <a:miter lim="800000"/>
            <a:headEnd/>
            <a:tailEnd/>
          </a:ln>
          <a:effectLst/>
        </p:spPr>
        <p:txBody>
          <a:bodyPr wrap="square" lIns="0" tIns="0" rIns="0" bIns="0">
            <a:spAutoFit/>
          </a:bodyPr>
          <a:lstStyle/>
          <a:p>
            <a:pPr algn="l"/>
            <a:r>
              <a:rPr lang="fr-FR" sz="1100" dirty="0">
                <a:latin typeface="Trebuchet MS" pitchFamily="34" charset="0"/>
              </a:rPr>
              <a:t>Objet du fonds : réaliser et financer une œuvre ou une mission d’intérêt général et/ou celle d’un autre organisme sans but lucratif</a:t>
            </a:r>
          </a:p>
        </p:txBody>
      </p:sp>
      <p:sp>
        <p:nvSpPr>
          <p:cNvPr id="79" name="Text Box 44"/>
          <p:cNvSpPr txBox="1">
            <a:spLocks noChangeArrowheads="1"/>
          </p:cNvSpPr>
          <p:nvPr/>
        </p:nvSpPr>
        <p:spPr bwMode="auto">
          <a:xfrm>
            <a:off x="2699792" y="4077072"/>
            <a:ext cx="1080120" cy="338554"/>
          </a:xfrm>
          <a:prstGeom prst="rect">
            <a:avLst/>
          </a:prstGeom>
          <a:noFill/>
          <a:ln w="6350" algn="ctr">
            <a:noFill/>
            <a:miter lim="800000"/>
            <a:headEnd/>
            <a:tailEnd/>
          </a:ln>
          <a:effectLst/>
        </p:spPr>
        <p:txBody>
          <a:bodyPr wrap="square" lIns="0" tIns="0" rIns="0" bIns="0">
            <a:spAutoFit/>
          </a:bodyPr>
          <a:lstStyle/>
          <a:p>
            <a:pPr algn="l"/>
            <a:r>
              <a:rPr lang="fr-FR" sz="1100" dirty="0">
                <a:latin typeface="Trebuchet MS" pitchFamily="34" charset="0"/>
              </a:rPr>
              <a:t>Revenus de la dotation</a:t>
            </a:r>
          </a:p>
        </p:txBody>
      </p:sp>
      <p:sp>
        <p:nvSpPr>
          <p:cNvPr id="83" name="Text Box 45"/>
          <p:cNvSpPr txBox="1">
            <a:spLocks noChangeArrowheads="1"/>
          </p:cNvSpPr>
          <p:nvPr/>
        </p:nvSpPr>
        <p:spPr bwMode="auto">
          <a:xfrm>
            <a:off x="4644008" y="2366590"/>
            <a:ext cx="1872208" cy="846386"/>
          </a:xfrm>
          <a:prstGeom prst="rect">
            <a:avLst/>
          </a:prstGeom>
          <a:solidFill>
            <a:schemeClr val="bg1">
              <a:lumMod val="75000"/>
            </a:schemeClr>
          </a:solidFill>
          <a:ln w="6350" algn="ctr">
            <a:solidFill>
              <a:schemeClr val="accent1">
                <a:lumMod val="40000"/>
                <a:lumOff val="60000"/>
              </a:schemeClr>
            </a:solidFill>
            <a:miter lim="800000"/>
            <a:headEnd/>
            <a:tailEnd/>
          </a:ln>
          <a:effectLst/>
        </p:spPr>
        <p:txBody>
          <a:bodyPr wrap="square" lIns="0" tIns="0" rIns="0" bIns="0">
            <a:spAutoFit/>
          </a:bodyPr>
          <a:lstStyle/>
          <a:p>
            <a:pPr algn="ctr"/>
            <a:r>
              <a:rPr lang="fr-FR" sz="1100" dirty="0" smtClean="0">
                <a:latin typeface="Trebuchet MS" pitchFamily="34" charset="0"/>
              </a:rPr>
              <a:t>Contrôle du fonctionnement du fonds pour vérifier sa capacité à poursuivre son œuvre </a:t>
            </a:r>
            <a:r>
              <a:rPr lang="fr-FR" sz="1100" dirty="0">
                <a:latin typeface="Trebuchet MS" pitchFamily="34" charset="0"/>
              </a:rPr>
              <a:t>ou </a:t>
            </a:r>
            <a:r>
              <a:rPr lang="fr-FR" sz="1100" dirty="0" smtClean="0">
                <a:latin typeface="Trebuchet MS" pitchFamily="34" charset="0"/>
              </a:rPr>
              <a:t>sa mission </a:t>
            </a:r>
            <a:r>
              <a:rPr lang="fr-FR" sz="1100" dirty="0">
                <a:latin typeface="Trebuchet MS" pitchFamily="34" charset="0"/>
              </a:rPr>
              <a:t>d’intérêt général</a:t>
            </a:r>
          </a:p>
        </p:txBody>
      </p:sp>
      <p:sp>
        <p:nvSpPr>
          <p:cNvPr id="37" name="Rectangle 36"/>
          <p:cNvSpPr/>
          <p:nvPr/>
        </p:nvSpPr>
        <p:spPr>
          <a:xfrm>
            <a:off x="713217" y="2428298"/>
            <a:ext cx="928694" cy="785818"/>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Autofit/>
          </a:bodyPr>
          <a:lstStyle/>
          <a:p>
            <a:pPr algn="ctr">
              <a:defRPr/>
            </a:pPr>
            <a:r>
              <a:rPr lang="fr-FR" sz="1100" dirty="0" smtClean="0">
                <a:solidFill>
                  <a:schemeClr val="tx1"/>
                </a:solidFill>
                <a:latin typeface="Trebuchet MS" pitchFamily="34" charset="0"/>
              </a:rPr>
              <a:t>Actionnaire historique</a:t>
            </a:r>
            <a:endParaRPr lang="fr-FR" sz="1100" dirty="0">
              <a:solidFill>
                <a:schemeClr val="tx1"/>
              </a:solidFill>
              <a:latin typeface="Trebuchet MS" pitchFamily="34" charset="0"/>
            </a:endParaRPr>
          </a:p>
        </p:txBody>
      </p:sp>
      <p:sp>
        <p:nvSpPr>
          <p:cNvPr id="38" name="Rectangle 37"/>
          <p:cNvSpPr/>
          <p:nvPr/>
        </p:nvSpPr>
        <p:spPr bwMode="auto">
          <a:xfrm>
            <a:off x="570341" y="3933056"/>
            <a:ext cx="1214446" cy="571504"/>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latin typeface="Trebuchet MS" pitchFamily="34" charset="0"/>
              </a:rPr>
              <a:t>Holding</a:t>
            </a:r>
            <a:endParaRPr lang="fr-FR" sz="1200" b="1" dirty="0">
              <a:latin typeface="Trebuchet MS" pitchFamily="34" charset="0"/>
            </a:endParaRPr>
          </a:p>
        </p:txBody>
      </p:sp>
      <p:cxnSp>
        <p:nvCxnSpPr>
          <p:cNvPr id="39" name="Connecteur droit avec flèche 38"/>
          <p:cNvCxnSpPr/>
          <p:nvPr/>
        </p:nvCxnSpPr>
        <p:spPr>
          <a:xfrm rot="5400000">
            <a:off x="392065" y="5015853"/>
            <a:ext cx="1014260" cy="794"/>
          </a:xfrm>
          <a:prstGeom prst="straightConnector1">
            <a:avLst/>
          </a:prstGeom>
          <a:ln w="28575">
            <a:solidFill>
              <a:srgbClr val="A5003E"/>
            </a:solidFill>
            <a:tailEnd type="arrow"/>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bwMode="auto">
          <a:xfrm>
            <a:off x="3284985" y="2499736"/>
            <a:ext cx="1142999" cy="642905"/>
          </a:xfrm>
          <a:prstGeom prst="rect">
            <a:avLst/>
          </a:prstGeom>
          <a:solidFill>
            <a:schemeClr val="tx2">
              <a:lumMod val="40000"/>
              <a:lumOff val="60000"/>
            </a:schemeClr>
          </a:solidFill>
          <a:ln cmpd="sng">
            <a:solidFill>
              <a:srgbClr val="0066CC"/>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100" b="1" dirty="0" smtClean="0">
                <a:latin typeface="Trebuchet MS" pitchFamily="34" charset="0"/>
              </a:rPr>
              <a:t>Fonds de dotation</a:t>
            </a:r>
            <a:endParaRPr lang="fr-FR" sz="1100" b="1" dirty="0">
              <a:latin typeface="Trebuchet MS" pitchFamily="34" charset="0"/>
            </a:endParaRPr>
          </a:p>
        </p:txBody>
      </p:sp>
      <p:sp>
        <p:nvSpPr>
          <p:cNvPr id="42" name="Rectangle 41"/>
          <p:cNvSpPr/>
          <p:nvPr/>
        </p:nvSpPr>
        <p:spPr bwMode="auto">
          <a:xfrm>
            <a:off x="570341" y="5521792"/>
            <a:ext cx="1214446" cy="571504"/>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72000" rIns="72000" anchor="ctr"/>
          <a:lstStyle/>
          <a:p>
            <a:pPr algn="ctr">
              <a:defRPr/>
            </a:pPr>
            <a:r>
              <a:rPr lang="fr-FR" sz="1200" b="1" dirty="0" smtClean="0">
                <a:latin typeface="Trebuchet MS" pitchFamily="34" charset="0"/>
              </a:rPr>
              <a:t>Société opérationnelle</a:t>
            </a:r>
            <a:endParaRPr lang="fr-FR" sz="1200" b="1" dirty="0">
              <a:latin typeface="Trebuchet MS" pitchFamily="34" charset="0"/>
            </a:endParaRPr>
          </a:p>
        </p:txBody>
      </p:sp>
      <p:cxnSp>
        <p:nvCxnSpPr>
          <p:cNvPr id="45" name="Connecteur droit avec flèche 44"/>
          <p:cNvCxnSpPr/>
          <p:nvPr/>
        </p:nvCxnSpPr>
        <p:spPr>
          <a:xfrm>
            <a:off x="179512" y="5805264"/>
            <a:ext cx="360040" cy="1588"/>
          </a:xfrm>
          <a:prstGeom prst="straightConnector1">
            <a:avLst/>
          </a:prstGeom>
          <a:ln w="28575">
            <a:solidFill>
              <a:srgbClr val="A5003E"/>
            </a:solidFill>
            <a:tailEnd type="arrow"/>
          </a:ln>
        </p:spPr>
        <p:style>
          <a:lnRef idx="1">
            <a:schemeClr val="accent1"/>
          </a:lnRef>
          <a:fillRef idx="0">
            <a:schemeClr val="accent1"/>
          </a:fillRef>
          <a:effectRef idx="0">
            <a:schemeClr val="accent1"/>
          </a:effectRef>
          <a:fontRef idx="minor">
            <a:schemeClr val="tx1"/>
          </a:fontRef>
        </p:style>
      </p:cxnSp>
      <p:cxnSp>
        <p:nvCxnSpPr>
          <p:cNvPr id="84" name="Connecteur droit avec flèche 83"/>
          <p:cNvCxnSpPr/>
          <p:nvPr/>
        </p:nvCxnSpPr>
        <p:spPr>
          <a:xfrm rot="10800000" flipV="1">
            <a:off x="1784787" y="3071240"/>
            <a:ext cx="1500198" cy="1143008"/>
          </a:xfrm>
          <a:prstGeom prst="straightConnector1">
            <a:avLst/>
          </a:prstGeom>
          <a:ln w="28575">
            <a:solidFill>
              <a:srgbClr val="A5003E"/>
            </a:solidFill>
            <a:tailEnd type="arrow"/>
          </a:ln>
        </p:spPr>
        <p:style>
          <a:lnRef idx="1">
            <a:schemeClr val="accent1"/>
          </a:lnRef>
          <a:fillRef idx="0">
            <a:schemeClr val="accent1"/>
          </a:fillRef>
          <a:effectRef idx="0">
            <a:schemeClr val="accent1"/>
          </a:effectRef>
          <a:fontRef idx="minor">
            <a:schemeClr val="tx1"/>
          </a:fontRef>
        </p:style>
      </p:cxnSp>
      <p:sp>
        <p:nvSpPr>
          <p:cNvPr id="30" name="Flèche droite 29"/>
          <p:cNvSpPr/>
          <p:nvPr/>
        </p:nvSpPr>
        <p:spPr>
          <a:xfrm>
            <a:off x="1687698" y="2276872"/>
            <a:ext cx="1588158" cy="864096"/>
          </a:xfrm>
          <a:prstGeom prst="rightArrow">
            <a:avLst/>
          </a:prstGeom>
          <a:solidFill>
            <a:srgbClr val="A20041"/>
          </a:solidFill>
          <a:ln w="25400" algn="ctr">
            <a:noFill/>
            <a:miter lim="800000"/>
            <a:headEnd/>
            <a:tailEnd/>
          </a:ln>
        </p:spPr>
        <p:txBody>
          <a:bodyPr lIns="0" rIns="0" anchor="ctr"/>
          <a:lstStyle/>
          <a:p>
            <a:pPr algn="ctr">
              <a:defRPr/>
            </a:pPr>
            <a:r>
              <a:rPr lang="fr-FR" sz="1000" dirty="0" smtClean="0">
                <a:solidFill>
                  <a:schemeClr val="bg1"/>
                </a:solidFill>
                <a:latin typeface="Trebuchet MS" pitchFamily="34" charset="0"/>
              </a:rPr>
              <a:t>Dotation en capital* : 100% de Holding (libéralité)</a:t>
            </a:r>
            <a:endParaRPr lang="fr-FR" sz="1000" dirty="0">
              <a:solidFill>
                <a:schemeClr val="bg1"/>
              </a:solidFill>
              <a:latin typeface="Trebuchet MS" pitchFamily="34" charset="0"/>
            </a:endParaRPr>
          </a:p>
        </p:txBody>
      </p:sp>
      <p:grpSp>
        <p:nvGrpSpPr>
          <p:cNvPr id="2" name="Group 42"/>
          <p:cNvGrpSpPr>
            <a:grpSpLocks/>
          </p:cNvGrpSpPr>
          <p:nvPr/>
        </p:nvGrpSpPr>
        <p:grpSpPr bwMode="auto">
          <a:xfrm>
            <a:off x="100013" y="384177"/>
            <a:ext cx="8792299" cy="5008565"/>
            <a:chOff x="110" y="774"/>
            <a:chExt cx="8202" cy="3155"/>
          </a:xfrm>
        </p:grpSpPr>
        <p:sp>
          <p:nvSpPr>
            <p:cNvPr id="35"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lgn="ctr">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36" name="Rectangle 44"/>
            <p:cNvSpPr>
              <a:spLocks noChangeArrowheads="1"/>
            </p:cNvSpPr>
            <p:nvPr/>
          </p:nvSpPr>
          <p:spPr bwMode="auto">
            <a:xfrm>
              <a:off x="327" y="774"/>
              <a:ext cx="7985" cy="194"/>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rPr>
                <a:t>Illustration n° 95 : Idée : affectation de droits sociaux à un fonds de dotation</a:t>
              </a:r>
              <a:endParaRPr lang="fr-FR" sz="1300" b="1" dirty="0">
                <a:latin typeface="Trebuchet MS" pitchFamily="34" charset="0"/>
              </a:endParaRPr>
            </a:p>
          </p:txBody>
        </p:sp>
      </p:grpSp>
      <p:pic>
        <p:nvPicPr>
          <p:cNvPr id="376834" name="Picture 2"/>
          <p:cNvPicPr>
            <a:picLocks noChangeAspect="1" noChangeArrowheads="1"/>
          </p:cNvPicPr>
          <p:nvPr/>
        </p:nvPicPr>
        <p:blipFill>
          <a:blip r:embed="rId3" cstate="print"/>
          <a:srcRect/>
          <a:stretch>
            <a:fillRect/>
          </a:stretch>
        </p:blipFill>
        <p:spPr bwMode="auto">
          <a:xfrm>
            <a:off x="5004049" y="956329"/>
            <a:ext cx="1080120" cy="1392551"/>
          </a:xfrm>
          <a:prstGeom prst="rect">
            <a:avLst/>
          </a:prstGeom>
          <a:noFill/>
          <a:ln w="9525">
            <a:noFill/>
            <a:miter lim="800000"/>
            <a:headEnd/>
            <a:tailEnd/>
          </a:ln>
        </p:spPr>
      </p:pic>
      <p:sp>
        <p:nvSpPr>
          <p:cNvPr id="44" name="Flèche droite 43"/>
          <p:cNvSpPr/>
          <p:nvPr/>
        </p:nvSpPr>
        <p:spPr>
          <a:xfrm rot="19365509">
            <a:off x="2053431" y="3497940"/>
            <a:ext cx="1571584" cy="484659"/>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b="1" dirty="0" smtClean="0">
                <a:latin typeface="Trebuchet MS" pitchFamily="34" charset="0"/>
              </a:rPr>
              <a:t>dividendes</a:t>
            </a:r>
          </a:p>
        </p:txBody>
      </p:sp>
      <p:cxnSp>
        <p:nvCxnSpPr>
          <p:cNvPr id="51" name="Connecteur droit 50"/>
          <p:cNvCxnSpPr/>
          <p:nvPr/>
        </p:nvCxnSpPr>
        <p:spPr>
          <a:xfrm rot="5400000">
            <a:off x="-1332656" y="4293096"/>
            <a:ext cx="3024336" cy="0"/>
          </a:xfrm>
          <a:prstGeom prst="line">
            <a:avLst/>
          </a:prstGeom>
          <a:ln w="28575">
            <a:solidFill>
              <a:srgbClr val="A5003E"/>
            </a:solidFill>
          </a:ln>
        </p:spPr>
        <p:style>
          <a:lnRef idx="1">
            <a:schemeClr val="accent1"/>
          </a:lnRef>
          <a:fillRef idx="0">
            <a:schemeClr val="accent1"/>
          </a:fillRef>
          <a:effectRef idx="0">
            <a:schemeClr val="accent1"/>
          </a:effectRef>
          <a:fontRef idx="minor">
            <a:schemeClr val="tx1"/>
          </a:fontRef>
        </p:style>
      </p:cxnSp>
      <p:cxnSp>
        <p:nvCxnSpPr>
          <p:cNvPr id="54" name="Connecteur droit 53"/>
          <p:cNvCxnSpPr/>
          <p:nvPr/>
        </p:nvCxnSpPr>
        <p:spPr>
          <a:xfrm rot="10800000">
            <a:off x="179512" y="2780928"/>
            <a:ext cx="504056" cy="0"/>
          </a:xfrm>
          <a:prstGeom prst="line">
            <a:avLst/>
          </a:prstGeom>
          <a:ln w="28575">
            <a:solidFill>
              <a:srgbClr val="A5003E"/>
            </a:solidFill>
          </a:ln>
        </p:spPr>
        <p:style>
          <a:lnRef idx="1">
            <a:schemeClr val="accent1"/>
          </a:lnRef>
          <a:fillRef idx="0">
            <a:schemeClr val="accent1"/>
          </a:fillRef>
          <a:effectRef idx="0">
            <a:schemeClr val="accent1"/>
          </a:effectRef>
          <a:fontRef idx="minor">
            <a:schemeClr val="tx1"/>
          </a:fontRef>
        </p:style>
      </p:cxnSp>
      <p:sp>
        <p:nvSpPr>
          <p:cNvPr id="59" name="ZoneTexte 58"/>
          <p:cNvSpPr txBox="1"/>
          <p:nvPr/>
        </p:nvSpPr>
        <p:spPr>
          <a:xfrm>
            <a:off x="179512" y="3573016"/>
            <a:ext cx="642942" cy="246221"/>
          </a:xfrm>
          <a:prstGeom prst="rect">
            <a:avLst/>
          </a:prstGeom>
          <a:noFill/>
          <a:ln w="25400">
            <a:noFill/>
          </a:ln>
        </p:spPr>
        <p:txBody>
          <a:bodyPr wrap="square" rtlCol="0">
            <a:spAutoFit/>
          </a:bodyPr>
          <a:lstStyle/>
          <a:p>
            <a:r>
              <a:rPr lang="fr-FR" sz="1000" b="1" dirty="0" smtClean="0">
                <a:solidFill>
                  <a:srgbClr val="A5003E"/>
                </a:solidFill>
                <a:latin typeface="Trebuchet MS" pitchFamily="34" charset="0"/>
              </a:rPr>
              <a:t>40 %</a:t>
            </a:r>
            <a:endParaRPr lang="fr-FR" sz="1000" b="1" dirty="0">
              <a:solidFill>
                <a:srgbClr val="A5003E"/>
              </a:solidFill>
              <a:latin typeface="Trebuchet MS" pitchFamily="34" charset="0"/>
            </a:endParaRPr>
          </a:p>
        </p:txBody>
      </p:sp>
      <p:sp>
        <p:nvSpPr>
          <p:cNvPr id="60" name="ZoneTexte 59"/>
          <p:cNvSpPr txBox="1"/>
          <p:nvPr/>
        </p:nvSpPr>
        <p:spPr>
          <a:xfrm>
            <a:off x="2123728" y="3356992"/>
            <a:ext cx="642942" cy="246221"/>
          </a:xfrm>
          <a:prstGeom prst="rect">
            <a:avLst/>
          </a:prstGeom>
          <a:noFill/>
          <a:ln w="25400">
            <a:noFill/>
          </a:ln>
        </p:spPr>
        <p:txBody>
          <a:bodyPr wrap="square" rtlCol="0">
            <a:spAutoFit/>
          </a:bodyPr>
          <a:lstStyle/>
          <a:p>
            <a:r>
              <a:rPr lang="fr-FR" sz="1000" b="1" dirty="0" smtClean="0">
                <a:solidFill>
                  <a:srgbClr val="A5003E"/>
                </a:solidFill>
                <a:latin typeface="Trebuchet MS" pitchFamily="34" charset="0"/>
              </a:rPr>
              <a:t>100 %</a:t>
            </a:r>
            <a:endParaRPr lang="fr-FR" sz="1000" b="1" dirty="0">
              <a:solidFill>
                <a:srgbClr val="A5003E"/>
              </a:solidFill>
              <a:latin typeface="Trebuchet MS" pitchFamily="34" charset="0"/>
            </a:endParaRPr>
          </a:p>
        </p:txBody>
      </p:sp>
      <p:sp>
        <p:nvSpPr>
          <p:cNvPr id="61" name="ZoneTexte 60"/>
          <p:cNvSpPr txBox="1"/>
          <p:nvPr/>
        </p:nvSpPr>
        <p:spPr>
          <a:xfrm>
            <a:off x="904722" y="4725144"/>
            <a:ext cx="642942" cy="246221"/>
          </a:xfrm>
          <a:prstGeom prst="rect">
            <a:avLst/>
          </a:prstGeom>
          <a:noFill/>
          <a:ln w="25400">
            <a:noFill/>
          </a:ln>
        </p:spPr>
        <p:txBody>
          <a:bodyPr wrap="square" rtlCol="0">
            <a:spAutoFit/>
          </a:bodyPr>
          <a:lstStyle/>
          <a:p>
            <a:r>
              <a:rPr lang="fr-FR" sz="1000" b="1" dirty="0" smtClean="0">
                <a:solidFill>
                  <a:srgbClr val="A5003E"/>
                </a:solidFill>
                <a:latin typeface="Trebuchet MS" pitchFamily="34" charset="0"/>
              </a:rPr>
              <a:t>60 %</a:t>
            </a:r>
            <a:endParaRPr lang="fr-FR" sz="1000" b="1" dirty="0">
              <a:solidFill>
                <a:srgbClr val="A5003E"/>
              </a:solidFill>
              <a:latin typeface="Trebuchet MS" pitchFamily="34" charset="0"/>
            </a:endParaRPr>
          </a:p>
        </p:txBody>
      </p:sp>
      <p:sp>
        <p:nvSpPr>
          <p:cNvPr id="63" name="Flèche droite 62"/>
          <p:cNvSpPr/>
          <p:nvPr/>
        </p:nvSpPr>
        <p:spPr>
          <a:xfrm rot="16200000">
            <a:off x="997907" y="4770847"/>
            <a:ext cx="1008114" cy="484659"/>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b="1" dirty="0" smtClean="0">
                <a:latin typeface="Trebuchet MS" pitchFamily="34" charset="0"/>
              </a:rPr>
              <a:t>dividendes</a:t>
            </a:r>
          </a:p>
        </p:txBody>
      </p:sp>
      <p:sp>
        <p:nvSpPr>
          <p:cNvPr id="70" name="Espace réservé du contenu 6"/>
          <p:cNvSpPr txBox="1">
            <a:spLocks/>
          </p:cNvSpPr>
          <p:nvPr/>
        </p:nvSpPr>
        <p:spPr>
          <a:xfrm>
            <a:off x="6695572" y="1000108"/>
            <a:ext cx="2196908" cy="5597244"/>
          </a:xfrm>
          <a:prstGeom prst="rect">
            <a:avLst/>
          </a:prstGeom>
          <a:solidFill>
            <a:schemeClr val="bg1">
              <a:lumMod val="85000"/>
            </a:schemeClr>
          </a:solidFill>
        </p:spPr>
        <p:txBody>
          <a:bodyPr vert="horz" lIns="91440" tIns="45720" rIns="91440" bIns="45720" rtlCol="0">
            <a:normAutofit/>
          </a:bodyPr>
          <a:lstStyle/>
          <a:p>
            <a:pPr marL="0" lvl="1"/>
            <a:r>
              <a:rPr lang="fr-FR" sz="1300" b="1" dirty="0" smtClean="0">
                <a:latin typeface="Trebuchet MS" pitchFamily="34" charset="0"/>
              </a:rPr>
              <a:t>Constitution</a:t>
            </a:r>
          </a:p>
          <a:p>
            <a:r>
              <a:rPr lang="fr-FR" sz="1300" dirty="0" smtClean="0">
                <a:latin typeface="Trebuchet MS" pitchFamily="34" charset="0"/>
              </a:rPr>
              <a:t>L’actionnaire historique crée une holding à laquelle il apporte les titres de la société opérationnelle qu’il souhaite affecter au fonds de dotation soit 60% dans le cas présent.</a:t>
            </a:r>
          </a:p>
          <a:p>
            <a:r>
              <a:rPr lang="fr-FR" sz="1300" dirty="0" smtClean="0">
                <a:latin typeface="Trebuchet MS" pitchFamily="34" charset="0"/>
              </a:rPr>
              <a:t>L’actionnaire historique affecte à la création du fonds de dotation l’intégralité du capital de la holding. </a:t>
            </a:r>
          </a:p>
          <a:p>
            <a:endParaRPr lang="fr-FR" sz="1300" dirty="0" smtClean="0">
              <a:latin typeface="Trebuchet MS" pitchFamily="34" charset="0"/>
            </a:endParaRPr>
          </a:p>
          <a:p>
            <a:r>
              <a:rPr lang="fr-FR" sz="1300" b="1" dirty="0" smtClean="0">
                <a:latin typeface="Trebuchet MS" pitchFamily="34" charset="0"/>
              </a:rPr>
              <a:t>Fonctionnement</a:t>
            </a:r>
          </a:p>
          <a:p>
            <a:r>
              <a:rPr lang="fr-FR" sz="1300" dirty="0" smtClean="0">
                <a:latin typeface="Trebuchet MS" pitchFamily="34" charset="0"/>
              </a:rPr>
              <a:t>Les revenus du fonds de dotation seront constitués par les dividendes versés par la société opérationnelle. Ce mode de financement fait l’objet d’un contrôle par le préfet du département dans lequel le fonds de dotation à son siège.</a:t>
            </a:r>
            <a:endParaRPr lang="fr-FR" sz="1300" dirty="0" smtClean="0">
              <a:solidFill>
                <a:srgbClr val="FF0000"/>
              </a:solidFill>
              <a:latin typeface="Trebuchet MS"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100012" y="214858"/>
            <a:ext cx="8792799" cy="5086351"/>
            <a:chOff x="110" y="725"/>
            <a:chExt cx="6922" cy="3204"/>
          </a:xfrm>
        </p:grpSpPr>
        <p:sp>
          <p:nvSpPr>
            <p:cNvPr id="18448"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52" name="Rectangle 44"/>
            <p:cNvSpPr>
              <a:spLocks noChangeArrowheads="1"/>
            </p:cNvSpPr>
            <p:nvPr/>
          </p:nvSpPr>
          <p:spPr bwMode="auto">
            <a:xfrm>
              <a:off x="343" y="725"/>
              <a:ext cx="6689" cy="382"/>
            </a:xfrm>
            <a:prstGeom prst="rect">
              <a:avLst/>
            </a:prstGeom>
            <a:solidFill>
              <a:schemeClr val="bg1">
                <a:lumMod val="85000"/>
              </a:schemeClr>
            </a:solidFill>
            <a:ln w="12700" algn="ctr">
              <a:noFill/>
              <a:miter lim="800000"/>
              <a:headEnd/>
              <a:tailEnd/>
            </a:ln>
          </p:spPr>
          <p:txBody>
            <a:bodyPr wrap="none" lIns="54000" anchor="ctr">
              <a:noAutofit/>
            </a:bodyPr>
            <a:lstStyle/>
            <a:p>
              <a:pPr algn="ctr" fontAlgn="auto">
                <a:spcBef>
                  <a:spcPts val="0"/>
                </a:spcBef>
                <a:spcAft>
                  <a:spcPts val="0"/>
                </a:spcAft>
                <a:defRPr/>
              </a:pPr>
              <a:r>
                <a:rPr lang="fr-FR" sz="1300" b="1" dirty="0" smtClean="0">
                  <a:latin typeface="Trebuchet MS" pitchFamily="34" charset="0"/>
                </a:rPr>
                <a:t>		Illustration n°11 : Les  atouts des entreprises familiales éponymes sont supérieurs aux contraintes </a:t>
              </a:r>
            </a:p>
            <a:p>
              <a:pPr algn="ctr" fontAlgn="auto">
                <a:spcBef>
                  <a:spcPts val="0"/>
                </a:spcBef>
                <a:spcAft>
                  <a:spcPts val="0"/>
                </a:spcAft>
                <a:defRPr/>
              </a:pPr>
              <a:r>
                <a:rPr lang="fr-FR" sz="1300" b="1" dirty="0" smtClean="0">
                  <a:latin typeface="Trebuchet MS" pitchFamily="34" charset="0"/>
                </a:rPr>
                <a:t>et entraînent une rentabilité financière et économique significativement supérieure à celle des entreprises </a:t>
              </a:r>
            </a:p>
            <a:p>
              <a:pPr algn="ctr" fontAlgn="auto">
                <a:spcBef>
                  <a:spcPts val="0"/>
                </a:spcBef>
                <a:spcAft>
                  <a:spcPts val="0"/>
                </a:spcAft>
                <a:defRPr/>
              </a:pPr>
              <a:r>
                <a:rPr lang="fr-FR" sz="1300" b="1" dirty="0" smtClean="0">
                  <a:latin typeface="Trebuchet MS" pitchFamily="34" charset="0"/>
                </a:rPr>
                <a:t>familiales non éponymes</a:t>
              </a:r>
              <a:endParaRPr lang="fr-FR" sz="1300" b="1" dirty="0">
                <a:latin typeface="Trebuchet MS" pitchFamily="34" charset="0"/>
              </a:endParaRPr>
            </a:p>
          </p:txBody>
        </p:sp>
      </p:grpSp>
      <p:graphicFrame>
        <p:nvGraphicFramePr>
          <p:cNvPr id="9" name="Tableau 8"/>
          <p:cNvGraphicFramePr>
            <a:graphicFrameLocks noGrp="1"/>
          </p:cNvGraphicFramePr>
          <p:nvPr/>
        </p:nvGraphicFramePr>
        <p:xfrm>
          <a:off x="794803" y="908720"/>
          <a:ext cx="7522205" cy="3163222"/>
        </p:xfrm>
        <a:graphic>
          <a:graphicData uri="http://schemas.openxmlformats.org/drawingml/2006/table">
            <a:tbl>
              <a:tblPr/>
              <a:tblGrid>
                <a:gridCol w="4106294"/>
                <a:gridCol w="3415911"/>
              </a:tblGrid>
              <a:tr h="319228">
                <a:tc>
                  <a:txBody>
                    <a:bodyPr/>
                    <a:lstStyle/>
                    <a:p>
                      <a:pPr algn="ctr" fontAlgn="ctr"/>
                      <a:r>
                        <a:rPr lang="fr-FR" sz="1600" b="1" i="0" u="none" strike="noStrike" dirty="0" smtClean="0">
                          <a:solidFill>
                            <a:srgbClr val="FFFFFF"/>
                          </a:solidFill>
                          <a:latin typeface="Trebuchet MS"/>
                        </a:rPr>
                        <a:t>Atouts</a:t>
                      </a:r>
                      <a:endParaRPr lang="fr-FR" sz="1600" b="1" i="0" u="none" strike="noStrike" dirty="0">
                        <a:solidFill>
                          <a:srgbClr val="FFFFFF"/>
                        </a:solidFill>
                        <a:latin typeface="Trebuchet M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003E"/>
                    </a:solidFill>
                  </a:tcPr>
                </a:tc>
                <a:tc>
                  <a:txBody>
                    <a:bodyPr/>
                    <a:lstStyle/>
                    <a:p>
                      <a:pPr algn="ctr" fontAlgn="ctr"/>
                      <a:r>
                        <a:rPr lang="fr-FR" sz="1600" b="1" i="0" u="none" strike="noStrike" dirty="0">
                          <a:solidFill>
                            <a:srgbClr val="FFFFFF"/>
                          </a:solidFill>
                          <a:latin typeface="Trebuchet MS"/>
                        </a:rPr>
                        <a:t>Contraintes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003E"/>
                    </a:solidFill>
                  </a:tcPr>
                </a:tc>
              </a:tr>
              <a:tr h="2843994">
                <a:tc>
                  <a:txBody>
                    <a:bodyPr/>
                    <a:lstStyle/>
                    <a:p>
                      <a:pPr marL="361950" indent="-290513" algn="l" fontAlgn="t"/>
                      <a:r>
                        <a:rPr lang="fr-FR" sz="1100" b="0" i="0" u="none" strike="noStrike" dirty="0" smtClean="0">
                          <a:solidFill>
                            <a:srgbClr val="000000"/>
                          </a:solidFill>
                          <a:latin typeface="Trebuchet MS"/>
                        </a:rPr>
                        <a:t>▪ </a:t>
                      </a:r>
                      <a:r>
                        <a:rPr lang="fr-FR" sz="1100" b="1" i="0" u="none" strike="noStrike" dirty="0">
                          <a:solidFill>
                            <a:srgbClr val="000000"/>
                          </a:solidFill>
                          <a:latin typeface="Trebuchet MS"/>
                        </a:rPr>
                        <a:t>Des entreprises porteuses de valeurs </a:t>
                      </a:r>
                      <a:r>
                        <a:rPr lang="fr-FR" sz="1100" b="0" i="0" u="none" strike="noStrike" dirty="0">
                          <a:solidFill>
                            <a:srgbClr val="000000"/>
                          </a:solidFill>
                          <a:latin typeface="Trebuchet MS"/>
                        </a:rPr>
                        <a:t>: </a:t>
                      </a:r>
                    </a:p>
                    <a:p>
                      <a:pPr marL="361950" indent="-180975" algn="l" fontAlgn="t">
                        <a:buFont typeface="Trebuchet MS" pitchFamily="34" charset="0"/>
                        <a:buChar char="–"/>
                      </a:pPr>
                      <a:r>
                        <a:rPr lang="fr-FR" sz="1100" b="0" i="0" u="none" strike="noStrike" dirty="0" smtClean="0">
                          <a:solidFill>
                            <a:srgbClr val="000000"/>
                          </a:solidFill>
                          <a:latin typeface="Trebuchet MS"/>
                        </a:rPr>
                        <a:t>« Confiance</a:t>
                      </a:r>
                      <a:r>
                        <a:rPr lang="fr-FR" sz="1100" b="0" i="0" u="none" strike="noStrike" dirty="0">
                          <a:solidFill>
                            <a:srgbClr val="000000"/>
                          </a:solidFill>
                          <a:latin typeface="Trebuchet MS"/>
                        </a:rPr>
                        <a:t>, loyauté, </a:t>
                      </a:r>
                      <a:r>
                        <a:rPr lang="fr-FR" sz="1100" b="0" i="0" u="none" strike="noStrike" dirty="0" smtClean="0">
                          <a:solidFill>
                            <a:srgbClr val="000000"/>
                          </a:solidFill>
                          <a:latin typeface="Trebuchet MS"/>
                        </a:rPr>
                        <a:t>respect » </a:t>
                      </a:r>
                      <a:r>
                        <a:rPr lang="fr-FR" sz="1100" b="0" i="0" u="none" strike="noStrike" dirty="0">
                          <a:solidFill>
                            <a:srgbClr val="000000"/>
                          </a:solidFill>
                          <a:latin typeface="Trebuchet MS"/>
                        </a:rPr>
                        <a:t>(61,82</a:t>
                      </a:r>
                      <a:r>
                        <a:rPr lang="fr-FR" sz="1100" b="0" i="0" u="none" strike="noStrike" dirty="0" smtClean="0">
                          <a:solidFill>
                            <a:srgbClr val="000000"/>
                          </a:solidFill>
                          <a:latin typeface="Trebuchet MS"/>
                        </a:rPr>
                        <a:t>%) </a:t>
                      </a:r>
                    </a:p>
                    <a:p>
                      <a:pPr marL="361950" indent="-180975" algn="l" fontAlgn="t">
                        <a:buFont typeface="Trebuchet MS" pitchFamily="34" charset="0"/>
                        <a:buChar char="–"/>
                      </a:pPr>
                      <a:r>
                        <a:rPr lang="fr-FR" sz="1100" b="0" i="0" u="none" strike="noStrike" dirty="0" smtClean="0">
                          <a:solidFill>
                            <a:srgbClr val="000000"/>
                          </a:solidFill>
                          <a:latin typeface="Trebuchet MS"/>
                        </a:rPr>
                        <a:t>La </a:t>
                      </a:r>
                      <a:r>
                        <a:rPr lang="fr-FR" sz="1100" b="0" i="0" u="none" strike="noStrike" dirty="0">
                          <a:solidFill>
                            <a:srgbClr val="000000"/>
                          </a:solidFill>
                          <a:latin typeface="Trebuchet MS"/>
                        </a:rPr>
                        <a:t>confiance est une source de performance (85,7%) </a:t>
                      </a:r>
                    </a:p>
                    <a:p>
                      <a:pPr marL="361950" indent="-180975" algn="l" fontAlgn="t">
                        <a:buFont typeface="Trebuchet MS" pitchFamily="34" charset="0"/>
                        <a:buChar char="–"/>
                      </a:pPr>
                      <a:r>
                        <a:rPr lang="fr-FR" sz="1100" b="0" i="0" u="none" strike="noStrike" dirty="0" smtClean="0">
                          <a:solidFill>
                            <a:srgbClr val="000000"/>
                          </a:solidFill>
                          <a:latin typeface="Trebuchet MS"/>
                        </a:rPr>
                        <a:t>Valeurs </a:t>
                      </a:r>
                      <a:r>
                        <a:rPr lang="fr-FR" sz="1100" b="0" i="0" u="none" strike="noStrike" dirty="0">
                          <a:solidFill>
                            <a:srgbClr val="000000"/>
                          </a:solidFill>
                          <a:latin typeface="Trebuchet MS"/>
                        </a:rPr>
                        <a:t>opposées au "paternalisme" et à "l'enfermement" (78</a:t>
                      </a:r>
                      <a:r>
                        <a:rPr lang="fr-FR" sz="1100" b="0" i="0" u="none" strike="noStrike" dirty="0" smtClean="0">
                          <a:solidFill>
                            <a:srgbClr val="000000"/>
                          </a:solidFill>
                          <a:latin typeface="Trebuchet MS"/>
                        </a:rPr>
                        <a:t>%)</a:t>
                      </a:r>
                    </a:p>
                    <a:p>
                      <a:pPr marL="72000" algn="l" fontAlgn="t"/>
                      <a:r>
                        <a:rPr lang="fr-FR" sz="1100" b="0" i="0" u="none" strike="noStrike" dirty="0">
                          <a:solidFill>
                            <a:srgbClr val="000000"/>
                          </a:solidFill>
                          <a:latin typeface="Trebuchet MS"/>
                        </a:rPr>
                        <a:t/>
                      </a:r>
                      <a:br>
                        <a:rPr lang="fr-FR" sz="1100" b="0" i="0" u="none" strike="noStrike" dirty="0">
                          <a:solidFill>
                            <a:srgbClr val="000000"/>
                          </a:solidFill>
                          <a:latin typeface="Trebuchet MS"/>
                        </a:rPr>
                      </a:br>
                      <a:r>
                        <a:rPr lang="fr-FR" sz="1100" b="0" i="0" u="none" strike="noStrike" dirty="0">
                          <a:solidFill>
                            <a:srgbClr val="000000"/>
                          </a:solidFill>
                          <a:latin typeface="Trebuchet MS"/>
                        </a:rPr>
                        <a:t>▪ </a:t>
                      </a:r>
                      <a:r>
                        <a:rPr lang="fr-FR" sz="1100" b="1" i="0" u="none" strike="noStrike" dirty="0">
                          <a:solidFill>
                            <a:srgbClr val="000000"/>
                          </a:solidFill>
                          <a:latin typeface="Trebuchet MS"/>
                        </a:rPr>
                        <a:t>L'éponymie et qualité de gestion </a:t>
                      </a:r>
                      <a:r>
                        <a:rPr lang="fr-FR" sz="1100" b="0" i="0" u="none" strike="noStrike" dirty="0" smtClean="0">
                          <a:solidFill>
                            <a:srgbClr val="000000"/>
                          </a:solidFill>
                          <a:latin typeface="Trebuchet MS"/>
                        </a:rPr>
                        <a:t>:</a:t>
                      </a:r>
                      <a:endParaRPr lang="fr-FR" sz="1100" b="0" i="0" u="none" strike="noStrike" dirty="0">
                        <a:solidFill>
                          <a:srgbClr val="000000"/>
                        </a:solidFill>
                        <a:latin typeface="Trebuchet MS"/>
                      </a:endParaRPr>
                    </a:p>
                    <a:p>
                      <a:pPr marL="361950" indent="-180975" algn="l" defTabSz="914400" rtl="0" eaLnBrk="1" fontAlgn="t" latinLnBrk="0" hangingPunct="1">
                        <a:buFont typeface="Trebuchet MS" pitchFamily="34" charset="0"/>
                        <a:buChar char="–"/>
                      </a:pPr>
                      <a:r>
                        <a:rPr lang="fr-FR" sz="1100" b="0" i="0" u="none" strike="noStrike" kern="1200" dirty="0" smtClean="0">
                          <a:solidFill>
                            <a:srgbClr val="000000"/>
                          </a:solidFill>
                          <a:latin typeface="Trebuchet MS"/>
                          <a:ea typeface="+mn-ea"/>
                          <a:cs typeface="+mn-cs"/>
                        </a:rPr>
                        <a:t>Responsabilité </a:t>
                      </a:r>
                      <a:r>
                        <a:rPr lang="fr-FR" sz="1100" b="0" i="0" u="none" strike="noStrike" kern="1200" dirty="0">
                          <a:solidFill>
                            <a:srgbClr val="000000"/>
                          </a:solidFill>
                          <a:latin typeface="Trebuchet MS"/>
                          <a:ea typeface="+mn-ea"/>
                          <a:cs typeface="+mn-cs"/>
                        </a:rPr>
                        <a:t>accrue du dirigeant et gestion rigoureuse (60,2%) </a:t>
                      </a:r>
                      <a:endParaRPr lang="fr-FR" sz="1100" b="0" i="0" u="none" strike="noStrike" kern="1200" dirty="0" smtClean="0">
                        <a:solidFill>
                          <a:srgbClr val="000000"/>
                        </a:solidFill>
                        <a:latin typeface="Trebuchet MS"/>
                        <a:ea typeface="+mn-ea"/>
                        <a:cs typeface="+mn-cs"/>
                      </a:endParaRPr>
                    </a:p>
                    <a:p>
                      <a:pPr marL="361950" indent="-180975" algn="l" defTabSz="914400" rtl="0" eaLnBrk="1" fontAlgn="t" latinLnBrk="0" hangingPunct="1">
                        <a:buFont typeface="Trebuchet MS" pitchFamily="34" charset="0"/>
                        <a:buChar char="–"/>
                      </a:pPr>
                      <a:r>
                        <a:rPr lang="fr-FR" sz="1100" b="0" i="0" u="none" strike="noStrike" kern="1200" dirty="0" smtClean="0">
                          <a:solidFill>
                            <a:srgbClr val="000000"/>
                          </a:solidFill>
                          <a:latin typeface="Trebuchet MS"/>
                          <a:ea typeface="+mn-ea"/>
                          <a:cs typeface="+mn-cs"/>
                        </a:rPr>
                        <a:t>Les </a:t>
                      </a:r>
                      <a:r>
                        <a:rPr lang="fr-FR" sz="1100" b="0" i="0" u="none" strike="noStrike" kern="1200" dirty="0">
                          <a:solidFill>
                            <a:srgbClr val="000000"/>
                          </a:solidFill>
                          <a:latin typeface="Trebuchet MS"/>
                          <a:ea typeface="+mn-ea"/>
                          <a:cs typeface="+mn-cs"/>
                        </a:rPr>
                        <a:t>valeurs doivent survivre au fondateur (78</a:t>
                      </a:r>
                      <a:r>
                        <a:rPr lang="fr-FR" sz="1100" b="0" i="0" u="none" strike="noStrike" kern="1200" dirty="0" smtClean="0">
                          <a:solidFill>
                            <a:srgbClr val="000000"/>
                          </a:solidFill>
                          <a:latin typeface="Trebuchet MS"/>
                          <a:ea typeface="+mn-ea"/>
                          <a:cs typeface="+mn-cs"/>
                        </a:rPr>
                        <a:t>%)</a:t>
                      </a:r>
                    </a:p>
                    <a:p>
                      <a:pPr marL="85725" indent="0" algn="l" fontAlgn="t">
                        <a:buFont typeface="Courier New" pitchFamily="49" charset="0"/>
                        <a:buNone/>
                      </a:pPr>
                      <a:r>
                        <a:rPr lang="fr-FR" sz="1100" b="0" i="0" u="none" strike="noStrike" dirty="0">
                          <a:solidFill>
                            <a:srgbClr val="000000"/>
                          </a:solidFill>
                          <a:latin typeface="Trebuchet MS"/>
                        </a:rPr>
                        <a:t/>
                      </a:r>
                      <a:br>
                        <a:rPr lang="fr-FR" sz="1100" b="0" i="0" u="none" strike="noStrike" dirty="0">
                          <a:solidFill>
                            <a:srgbClr val="000000"/>
                          </a:solidFill>
                          <a:latin typeface="Trebuchet MS"/>
                        </a:rPr>
                      </a:br>
                      <a:r>
                        <a:rPr lang="fr-FR" sz="1100" b="0" i="0" u="none" strike="noStrike" dirty="0">
                          <a:solidFill>
                            <a:srgbClr val="000000"/>
                          </a:solidFill>
                          <a:latin typeface="Trebuchet MS"/>
                        </a:rPr>
                        <a:t>▪</a:t>
                      </a:r>
                      <a:r>
                        <a:rPr lang="fr-FR" sz="1100" b="1" i="0" u="none" strike="noStrike" dirty="0">
                          <a:solidFill>
                            <a:srgbClr val="000000"/>
                          </a:solidFill>
                          <a:latin typeface="Trebuchet MS"/>
                        </a:rPr>
                        <a:t> Les atouts de la présence d'une famille éponyme</a:t>
                      </a:r>
                      <a:r>
                        <a:rPr lang="fr-FR" sz="1100" b="0" i="0" u="none" strike="noStrike" dirty="0" smtClean="0">
                          <a:solidFill>
                            <a:srgbClr val="000000"/>
                          </a:solidFill>
                          <a:latin typeface="Trebuchet MS"/>
                        </a:rPr>
                        <a:t>:</a:t>
                      </a:r>
                    </a:p>
                    <a:p>
                      <a:pPr marL="361950" indent="-180975" algn="l" fontAlgn="t">
                        <a:buFont typeface="Trebuchet MS" pitchFamily="34" charset="0"/>
                        <a:buChar char="–"/>
                      </a:pPr>
                      <a:r>
                        <a:rPr lang="fr-FR" sz="1100" b="0" i="0" u="none" strike="noStrike" kern="1200" dirty="0" smtClean="0">
                          <a:solidFill>
                            <a:srgbClr val="000000"/>
                          </a:solidFill>
                          <a:latin typeface="Trebuchet MS"/>
                          <a:ea typeface="+mn-ea"/>
                          <a:cs typeface="+mn-cs"/>
                        </a:rPr>
                        <a:t>Epanouissement </a:t>
                      </a:r>
                      <a:r>
                        <a:rPr lang="fr-FR" sz="1100" b="0" i="0" u="none" strike="noStrike" kern="1200" dirty="0">
                          <a:solidFill>
                            <a:srgbClr val="000000"/>
                          </a:solidFill>
                          <a:latin typeface="Trebuchet MS"/>
                          <a:ea typeface="+mn-ea"/>
                          <a:cs typeface="+mn-cs"/>
                        </a:rPr>
                        <a:t>personnel (50%) </a:t>
                      </a:r>
                      <a:endParaRPr lang="fr-FR" sz="1100" b="0" i="0" u="none" strike="noStrike" kern="1200" dirty="0" smtClean="0">
                        <a:solidFill>
                          <a:srgbClr val="000000"/>
                        </a:solidFill>
                        <a:latin typeface="Trebuchet MS"/>
                        <a:ea typeface="+mn-ea"/>
                        <a:cs typeface="+mn-cs"/>
                      </a:endParaRPr>
                    </a:p>
                    <a:p>
                      <a:pPr marL="361950" indent="-180975" algn="l" fontAlgn="t">
                        <a:buFont typeface="Trebuchet MS" pitchFamily="34" charset="0"/>
                        <a:buChar char="–"/>
                      </a:pPr>
                      <a:r>
                        <a:rPr lang="fr-FR" sz="1100" b="0" i="0" u="none" strike="noStrike" kern="1200" dirty="0" smtClean="0">
                          <a:solidFill>
                            <a:srgbClr val="000000"/>
                          </a:solidFill>
                          <a:latin typeface="Trebuchet MS"/>
                          <a:ea typeface="+mn-ea"/>
                          <a:cs typeface="+mn-cs"/>
                        </a:rPr>
                        <a:t>Stabilité </a:t>
                      </a:r>
                      <a:r>
                        <a:rPr lang="fr-FR" sz="1100" b="0" i="0" u="none" strike="noStrike" kern="1200" dirty="0">
                          <a:solidFill>
                            <a:srgbClr val="000000"/>
                          </a:solidFill>
                          <a:latin typeface="Trebuchet MS"/>
                          <a:ea typeface="+mn-ea"/>
                          <a:cs typeface="+mn-cs"/>
                        </a:rPr>
                        <a:t>de l'entreprise (50%) </a:t>
                      </a:r>
                      <a:endParaRPr lang="fr-FR" sz="1100" b="0" i="0" u="none" strike="noStrike" kern="1200" dirty="0" smtClean="0">
                        <a:solidFill>
                          <a:srgbClr val="000000"/>
                        </a:solidFill>
                        <a:latin typeface="Trebuchet MS"/>
                        <a:ea typeface="+mn-ea"/>
                        <a:cs typeface="+mn-cs"/>
                      </a:endParaRPr>
                    </a:p>
                    <a:p>
                      <a:pPr marL="361950" indent="-180975" algn="l" fontAlgn="t">
                        <a:buFont typeface="Trebuchet MS" pitchFamily="34" charset="0"/>
                        <a:buChar char="–"/>
                      </a:pPr>
                      <a:r>
                        <a:rPr lang="fr-FR" sz="1100" b="0" i="0" u="none" strike="noStrike" kern="1200" dirty="0" smtClean="0">
                          <a:solidFill>
                            <a:srgbClr val="000000"/>
                          </a:solidFill>
                          <a:latin typeface="Trebuchet MS"/>
                          <a:ea typeface="+mn-ea"/>
                          <a:cs typeface="+mn-cs"/>
                        </a:rPr>
                        <a:t>La </a:t>
                      </a:r>
                      <a:r>
                        <a:rPr lang="fr-FR" sz="1100" b="0" i="0" u="none" strike="noStrike" kern="1200" dirty="0">
                          <a:solidFill>
                            <a:srgbClr val="000000"/>
                          </a:solidFill>
                          <a:latin typeface="Trebuchet MS"/>
                          <a:ea typeface="+mn-ea"/>
                          <a:cs typeface="+mn-cs"/>
                        </a:rPr>
                        <a:t>présence familiale qui ne nuit pas à la qualité des prises de décision (72</a:t>
                      </a:r>
                      <a:r>
                        <a:rPr lang="fr-FR" sz="1100" b="0" i="0" u="none" strike="noStrike" kern="1200" dirty="0" smtClean="0">
                          <a:solidFill>
                            <a:srgbClr val="000000"/>
                          </a:solidFill>
                          <a:latin typeface="Trebuchet MS"/>
                          <a:ea typeface="+mn-ea"/>
                          <a:cs typeface="+mn-cs"/>
                        </a:rPr>
                        <a:t>%)</a:t>
                      </a:r>
                      <a:endParaRPr lang="fr-FR" sz="1100" b="0" i="0" u="none" strike="noStrike" kern="1200" dirty="0">
                        <a:solidFill>
                          <a:srgbClr val="000000"/>
                        </a:solidFill>
                        <a:latin typeface="Trebuchet MS"/>
                        <a:ea typeface="+mn-ea"/>
                        <a:cs typeface="+mn-cs"/>
                      </a:endParaRPr>
                    </a:p>
                  </a:txBody>
                  <a:tcPr marL="36000" marR="36000" marT="72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fontAlgn="t"/>
                      <a:r>
                        <a:rPr lang="fr-FR" sz="1100" b="0" i="0" u="none" strike="noStrike" dirty="0" smtClean="0">
                          <a:solidFill>
                            <a:srgbClr val="000000"/>
                          </a:solidFill>
                          <a:latin typeface="Trebuchet MS"/>
                        </a:rPr>
                        <a:t>▪ </a:t>
                      </a:r>
                      <a:r>
                        <a:rPr lang="fr-FR" sz="1100" b="1" i="0" u="none" strike="noStrike" dirty="0">
                          <a:solidFill>
                            <a:srgbClr val="000000"/>
                          </a:solidFill>
                          <a:latin typeface="Trebuchet MS"/>
                        </a:rPr>
                        <a:t>Mode de gestion à "l'ancienne" </a:t>
                      </a:r>
                      <a:r>
                        <a:rPr lang="fr-FR" sz="1100" b="0" i="0" u="none" strike="noStrike" dirty="0">
                          <a:solidFill>
                            <a:srgbClr val="000000"/>
                          </a:solidFill>
                          <a:latin typeface="Trebuchet MS"/>
                        </a:rPr>
                        <a:t>(70</a:t>
                      </a:r>
                      <a:r>
                        <a:rPr lang="fr-FR" sz="1100" b="0" i="0" u="none" strike="noStrike" dirty="0" smtClean="0">
                          <a:solidFill>
                            <a:srgbClr val="000000"/>
                          </a:solidFill>
                          <a:latin typeface="Trebuchet MS"/>
                        </a:rPr>
                        <a:t>%)</a:t>
                      </a:r>
                    </a:p>
                    <a:p>
                      <a:pPr marL="72000" algn="l" fontAlgn="t"/>
                      <a:r>
                        <a:rPr lang="fr-FR" sz="1100" b="0" i="0" u="none" strike="noStrike" dirty="0">
                          <a:solidFill>
                            <a:srgbClr val="000000"/>
                          </a:solidFill>
                          <a:latin typeface="Trebuchet MS"/>
                        </a:rPr>
                        <a:t/>
                      </a:r>
                      <a:br>
                        <a:rPr lang="fr-FR" sz="1100" b="0" i="0" u="none" strike="noStrike" dirty="0">
                          <a:solidFill>
                            <a:srgbClr val="000000"/>
                          </a:solidFill>
                          <a:latin typeface="Trebuchet MS"/>
                        </a:rPr>
                      </a:br>
                      <a:r>
                        <a:rPr lang="fr-FR" sz="1100" b="0" i="0" u="none" strike="noStrike" dirty="0">
                          <a:solidFill>
                            <a:srgbClr val="000000"/>
                          </a:solidFill>
                          <a:latin typeface="Trebuchet MS"/>
                        </a:rPr>
                        <a:t>▪ </a:t>
                      </a:r>
                      <a:r>
                        <a:rPr lang="fr-FR" sz="1100" b="1" i="0" u="none" strike="noStrike" dirty="0">
                          <a:solidFill>
                            <a:srgbClr val="000000"/>
                          </a:solidFill>
                          <a:latin typeface="Trebuchet MS"/>
                        </a:rPr>
                        <a:t>Entreprises dynamiques </a:t>
                      </a:r>
                      <a:r>
                        <a:rPr lang="fr-FR" sz="1100" b="0" i="0" u="none" strike="noStrike" dirty="0">
                          <a:solidFill>
                            <a:srgbClr val="000000"/>
                          </a:solidFill>
                          <a:latin typeface="Trebuchet MS"/>
                        </a:rPr>
                        <a:t>(76%)</a:t>
                      </a:r>
                      <a:r>
                        <a:rPr lang="fr-FR" sz="1100" b="1" i="0" u="none" strike="noStrike" dirty="0">
                          <a:solidFill>
                            <a:srgbClr val="000000"/>
                          </a:solidFill>
                          <a:latin typeface="Trebuchet MS"/>
                        </a:rPr>
                        <a:t> mais contraintes</a:t>
                      </a:r>
                      <a:r>
                        <a:rPr lang="fr-FR" sz="1100" b="0" i="0" u="none" strike="noStrike" dirty="0" smtClean="0">
                          <a:solidFill>
                            <a:srgbClr val="000000"/>
                          </a:solidFill>
                          <a:latin typeface="Trebuchet MS"/>
                        </a:rPr>
                        <a:t>:</a:t>
                      </a:r>
                    </a:p>
                    <a:p>
                      <a:pPr marL="361950" indent="-180975" algn="l" fontAlgn="t">
                        <a:buFont typeface="Trebuchet MS" pitchFamily="34" charset="0"/>
                        <a:buChar char="–"/>
                      </a:pPr>
                      <a:r>
                        <a:rPr lang="fr-FR" sz="1100" b="0" i="0" u="none" strike="noStrike" dirty="0" smtClean="0">
                          <a:solidFill>
                            <a:srgbClr val="000000"/>
                          </a:solidFill>
                          <a:latin typeface="Trebuchet MS"/>
                        </a:rPr>
                        <a:t>Par </a:t>
                      </a:r>
                      <a:r>
                        <a:rPr lang="fr-FR" sz="1100" b="0" i="0" u="none" strike="noStrike" dirty="0">
                          <a:solidFill>
                            <a:srgbClr val="000000"/>
                          </a:solidFill>
                          <a:latin typeface="Trebuchet MS"/>
                        </a:rPr>
                        <a:t>le patronyme lors de la revente de l'entreprise (43%, 31% estiment le contraire) </a:t>
                      </a:r>
                      <a:endParaRPr lang="fr-FR" sz="1100" b="0" i="0" u="none" strike="noStrike" dirty="0" smtClean="0">
                        <a:solidFill>
                          <a:srgbClr val="000000"/>
                        </a:solidFill>
                        <a:latin typeface="Trebuchet MS"/>
                      </a:endParaRPr>
                    </a:p>
                    <a:p>
                      <a:pPr marL="361950" indent="-180975" algn="l" fontAlgn="t">
                        <a:buFont typeface="Trebuchet MS" pitchFamily="34" charset="0"/>
                        <a:buChar char="–"/>
                      </a:pPr>
                      <a:r>
                        <a:rPr lang="fr-FR" sz="1100" b="0" i="0" u="none" strike="noStrike" dirty="0" smtClean="0">
                          <a:solidFill>
                            <a:srgbClr val="000000"/>
                          </a:solidFill>
                          <a:latin typeface="Trebuchet MS"/>
                        </a:rPr>
                        <a:t>De </a:t>
                      </a:r>
                      <a:r>
                        <a:rPr lang="fr-FR" sz="1100" b="0" i="0" u="none" strike="noStrike" dirty="0">
                          <a:solidFill>
                            <a:srgbClr val="000000"/>
                          </a:solidFill>
                          <a:latin typeface="Trebuchet MS"/>
                        </a:rPr>
                        <a:t>façon moins nette, par une évolution de carrière limitée pour les personnels </a:t>
                      </a:r>
                      <a:r>
                        <a:rPr lang="fr-FR" sz="1100" b="0" i="0" u="none" strike="noStrike" dirty="0" smtClean="0">
                          <a:solidFill>
                            <a:srgbClr val="000000"/>
                          </a:solidFill>
                          <a:latin typeface="Trebuchet MS"/>
                        </a:rPr>
                        <a:t>extérieurs </a:t>
                      </a:r>
                      <a:r>
                        <a:rPr lang="fr-FR" sz="1100" b="0" i="0" u="none" strike="noStrike" dirty="0">
                          <a:solidFill>
                            <a:srgbClr val="000000"/>
                          </a:solidFill>
                          <a:latin typeface="Trebuchet MS"/>
                        </a:rPr>
                        <a:t>à la famille (40% qui estiment le contraire</a:t>
                      </a:r>
                      <a:r>
                        <a:rPr lang="fr-FR" sz="1100" b="0" i="0" u="none" strike="noStrike" dirty="0" smtClean="0">
                          <a:solidFill>
                            <a:srgbClr val="000000"/>
                          </a:solidFill>
                          <a:latin typeface="Trebuchet MS"/>
                        </a:rPr>
                        <a:t>)</a:t>
                      </a:r>
                      <a:endParaRPr lang="fr-FR" sz="1100" b="0" i="0" u="none" strike="noStrike" dirty="0">
                        <a:solidFill>
                          <a:srgbClr val="000000"/>
                        </a:solidFill>
                        <a:latin typeface="Trebuchet MS"/>
                      </a:endParaRPr>
                    </a:p>
                  </a:txBody>
                  <a:tcPr marL="36000" marR="36000" marT="72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Text Box 23"/>
          <p:cNvSpPr txBox="1">
            <a:spLocks noChangeArrowheads="1"/>
          </p:cNvSpPr>
          <p:nvPr/>
        </p:nvSpPr>
        <p:spPr bwMode="auto">
          <a:xfrm>
            <a:off x="3387786" y="4857760"/>
            <a:ext cx="2214578" cy="769441"/>
          </a:xfrm>
          <a:prstGeom prst="rect">
            <a:avLst/>
          </a:prstGeom>
          <a:noFill/>
          <a:ln w="9525">
            <a:noFill/>
            <a:miter lim="800000"/>
            <a:headEnd/>
            <a:tailEnd/>
          </a:ln>
        </p:spPr>
        <p:txBody>
          <a:bodyPr wrap="square">
            <a:spAutoFit/>
          </a:bodyPr>
          <a:lstStyle/>
          <a:p>
            <a:r>
              <a:rPr lang="fr-FR" sz="1100" dirty="0">
                <a:latin typeface="Trebuchet MS" pitchFamily="34" charset="0"/>
              </a:rPr>
              <a:t>Etude réalisée entre 2000 et 2004 sur un échantillon de 272 sociétés familiales (dont 78 sociétés familiales éponymes).   </a:t>
            </a:r>
          </a:p>
        </p:txBody>
      </p:sp>
      <p:graphicFrame>
        <p:nvGraphicFramePr>
          <p:cNvPr id="10" name="Graphique 12"/>
          <p:cNvGraphicFramePr>
            <a:graphicFrameLocks/>
          </p:cNvGraphicFramePr>
          <p:nvPr/>
        </p:nvGraphicFramePr>
        <p:xfrm>
          <a:off x="816049" y="4214813"/>
          <a:ext cx="2525712" cy="2159000"/>
        </p:xfrm>
        <a:graphic>
          <a:graphicData uri="http://schemas.openxmlformats.org/presentationml/2006/ole">
            <p:oleObj spid="_x0000_s1026" name="Worksheet" r:id="rId4" imgW="3248143" imgH="2971800" progId="Excel.Sheet.8">
              <p:embed/>
            </p:oleObj>
          </a:graphicData>
        </a:graphic>
      </p:graphicFrame>
      <p:graphicFrame>
        <p:nvGraphicFramePr>
          <p:cNvPr id="11" name="Graphique 13"/>
          <p:cNvGraphicFramePr>
            <a:graphicFrameLocks/>
          </p:cNvGraphicFramePr>
          <p:nvPr/>
        </p:nvGraphicFramePr>
        <p:xfrm>
          <a:off x="5694436" y="4214813"/>
          <a:ext cx="2693988" cy="2146300"/>
        </p:xfrm>
        <a:graphic>
          <a:graphicData uri="http://schemas.openxmlformats.org/presentationml/2006/ole">
            <p:oleObj spid="_x0000_s1027" name="Worksheet" r:id="rId5" imgW="3200316" imgH="3000312" progId="Excel.Sheet.8">
              <p:embed/>
            </p:oleObj>
          </a:graphicData>
        </a:graphic>
      </p:graphicFrame>
      <p:sp>
        <p:nvSpPr>
          <p:cNvPr id="12" name="ZoneTexte 9"/>
          <p:cNvSpPr txBox="1">
            <a:spLocks noChangeArrowheads="1"/>
          </p:cNvSpPr>
          <p:nvPr/>
        </p:nvSpPr>
        <p:spPr bwMode="auto">
          <a:xfrm>
            <a:off x="6250622" y="6072206"/>
            <a:ext cx="792162" cy="261937"/>
          </a:xfrm>
          <a:prstGeom prst="rect">
            <a:avLst/>
          </a:prstGeom>
          <a:noFill/>
          <a:ln w="9525">
            <a:noFill/>
            <a:miter lim="800000"/>
            <a:headEnd/>
            <a:tailEnd/>
          </a:ln>
        </p:spPr>
        <p:txBody>
          <a:bodyPr>
            <a:spAutoFit/>
          </a:bodyPr>
          <a:lstStyle/>
          <a:p>
            <a:r>
              <a:rPr lang="fr-FR" sz="1100" b="1" dirty="0">
                <a:latin typeface="Trebuchet MS" pitchFamily="34" charset="0"/>
              </a:rPr>
              <a:t>Eponyme</a:t>
            </a:r>
          </a:p>
        </p:txBody>
      </p:sp>
      <p:sp>
        <p:nvSpPr>
          <p:cNvPr id="13" name="ZoneTexte 10"/>
          <p:cNvSpPr txBox="1">
            <a:spLocks noChangeArrowheads="1"/>
          </p:cNvSpPr>
          <p:nvPr/>
        </p:nvSpPr>
        <p:spPr bwMode="auto">
          <a:xfrm>
            <a:off x="7186726" y="6072206"/>
            <a:ext cx="1150938" cy="261937"/>
          </a:xfrm>
          <a:prstGeom prst="rect">
            <a:avLst/>
          </a:prstGeom>
          <a:noFill/>
          <a:ln w="9525">
            <a:noFill/>
            <a:miter lim="800000"/>
            <a:headEnd/>
            <a:tailEnd/>
          </a:ln>
        </p:spPr>
        <p:txBody>
          <a:bodyPr>
            <a:spAutoFit/>
          </a:bodyPr>
          <a:lstStyle/>
          <a:p>
            <a:r>
              <a:rPr lang="fr-FR" sz="1100" b="1" dirty="0">
                <a:latin typeface="Trebuchet MS" pitchFamily="34" charset="0"/>
              </a:rPr>
              <a:t>Non-Eponyme</a:t>
            </a:r>
          </a:p>
        </p:txBody>
      </p:sp>
      <p:sp>
        <p:nvSpPr>
          <p:cNvPr id="14" name="ZoneTexte 8"/>
          <p:cNvSpPr txBox="1">
            <a:spLocks noChangeArrowheads="1"/>
          </p:cNvSpPr>
          <p:nvPr/>
        </p:nvSpPr>
        <p:spPr bwMode="auto">
          <a:xfrm>
            <a:off x="1173208" y="6024583"/>
            <a:ext cx="792162" cy="261937"/>
          </a:xfrm>
          <a:prstGeom prst="rect">
            <a:avLst/>
          </a:prstGeom>
          <a:noFill/>
          <a:ln w="9525">
            <a:noFill/>
            <a:miter lim="800000"/>
            <a:headEnd/>
            <a:tailEnd/>
          </a:ln>
        </p:spPr>
        <p:txBody>
          <a:bodyPr>
            <a:spAutoFit/>
          </a:bodyPr>
          <a:lstStyle/>
          <a:p>
            <a:r>
              <a:rPr lang="fr-FR" sz="1100" b="1" dirty="0">
                <a:latin typeface="Trebuchet MS" pitchFamily="34" charset="0"/>
              </a:rPr>
              <a:t>Eponyme</a:t>
            </a:r>
          </a:p>
        </p:txBody>
      </p:sp>
      <p:sp>
        <p:nvSpPr>
          <p:cNvPr id="15" name="ZoneTexte 12"/>
          <p:cNvSpPr txBox="1">
            <a:spLocks noChangeArrowheads="1"/>
          </p:cNvSpPr>
          <p:nvPr/>
        </p:nvSpPr>
        <p:spPr bwMode="auto">
          <a:xfrm>
            <a:off x="2109312" y="6024583"/>
            <a:ext cx="1223963" cy="261937"/>
          </a:xfrm>
          <a:prstGeom prst="rect">
            <a:avLst/>
          </a:prstGeom>
          <a:noFill/>
          <a:ln w="9525">
            <a:noFill/>
            <a:miter lim="800000"/>
            <a:headEnd/>
            <a:tailEnd/>
          </a:ln>
        </p:spPr>
        <p:txBody>
          <a:bodyPr>
            <a:spAutoFit/>
          </a:bodyPr>
          <a:lstStyle/>
          <a:p>
            <a:r>
              <a:rPr lang="fr-FR" sz="1100" b="1" dirty="0">
                <a:latin typeface="Trebuchet MS" pitchFamily="34" charset="0"/>
              </a:rPr>
              <a:t>Non-Eponyme</a:t>
            </a:r>
          </a:p>
        </p:txBody>
      </p:sp>
      <p:sp>
        <p:nvSpPr>
          <p:cNvPr id="16" name="ZoneTexte 15"/>
          <p:cNvSpPr txBox="1"/>
          <p:nvPr/>
        </p:nvSpPr>
        <p:spPr>
          <a:xfrm>
            <a:off x="931740" y="4335669"/>
            <a:ext cx="312906" cy="307777"/>
          </a:xfrm>
          <a:prstGeom prst="rect">
            <a:avLst/>
          </a:prstGeom>
          <a:noFill/>
        </p:spPr>
        <p:txBody>
          <a:bodyPr wrap="none" rtlCol="0">
            <a:spAutoFit/>
          </a:bodyPr>
          <a:lstStyle/>
          <a:p>
            <a:r>
              <a:rPr lang="fr-FR" sz="1400" dirty="0" smtClean="0"/>
              <a:t>%</a:t>
            </a:r>
            <a:endParaRPr lang="fr-FR" sz="1400" dirty="0"/>
          </a:p>
        </p:txBody>
      </p:sp>
      <p:sp>
        <p:nvSpPr>
          <p:cNvPr id="17" name="ZoneTexte 16"/>
          <p:cNvSpPr txBox="1"/>
          <p:nvPr/>
        </p:nvSpPr>
        <p:spPr>
          <a:xfrm>
            <a:off x="5789524" y="4335669"/>
            <a:ext cx="312906" cy="307777"/>
          </a:xfrm>
          <a:prstGeom prst="rect">
            <a:avLst/>
          </a:prstGeom>
          <a:noFill/>
        </p:spPr>
        <p:txBody>
          <a:bodyPr wrap="none" rtlCol="0">
            <a:spAutoFit/>
          </a:bodyPr>
          <a:lstStyle/>
          <a:p>
            <a:r>
              <a:rPr lang="fr-FR" sz="1400" dirty="0" smtClean="0"/>
              <a:t>%</a:t>
            </a:r>
            <a:endParaRPr lang="fr-FR" sz="1400" dirty="0"/>
          </a:p>
        </p:txBody>
      </p:sp>
      <p:sp>
        <p:nvSpPr>
          <p:cNvPr id="19" name="Rectangle 18"/>
          <p:cNvSpPr/>
          <p:nvPr/>
        </p:nvSpPr>
        <p:spPr>
          <a:xfrm>
            <a:off x="467544" y="6464369"/>
            <a:ext cx="8064896" cy="276999"/>
          </a:xfrm>
          <a:prstGeom prst="rect">
            <a:avLst/>
          </a:prstGeom>
        </p:spPr>
        <p:txBody>
          <a:bodyPr wrap="square">
            <a:spAutoFit/>
          </a:bodyPr>
          <a:lstStyle/>
          <a:p>
            <a:pPr algn="ctr"/>
            <a:r>
              <a:rPr lang="fr-FR" sz="1200" dirty="0" smtClean="0">
                <a:solidFill>
                  <a:srgbClr val="7E7E7E"/>
                </a:solidFill>
                <a:latin typeface="Trebuchet MS" pitchFamily="34" charset="0"/>
              </a:rPr>
              <a:t>Source : Professeur </a:t>
            </a:r>
            <a:r>
              <a:rPr lang="fr-FR" sz="1200" dirty="0" err="1" smtClean="0">
                <a:solidFill>
                  <a:srgbClr val="7E7E7E"/>
                </a:solidFill>
                <a:latin typeface="Trebuchet MS" pitchFamily="34" charset="0"/>
              </a:rPr>
              <a:t>Hirigoyen</a:t>
            </a:r>
            <a:r>
              <a:rPr lang="fr-FR" sz="1200" dirty="0" smtClean="0">
                <a:solidFill>
                  <a:srgbClr val="7E7E7E"/>
                </a:solidFill>
                <a:latin typeface="Trebuchet MS" pitchFamily="34" charset="0"/>
              </a:rPr>
              <a:t> sur la gouvernance d’entreprise familiale</a:t>
            </a:r>
            <a:endParaRPr lang="fr-FR" sz="1200" dirty="0">
              <a:solidFill>
                <a:srgbClr val="7E7E7E"/>
              </a:solidFill>
              <a:latin typeface="Trebuchet MS"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100015" y="692150"/>
            <a:ext cx="8720137" cy="4700588"/>
            <a:chOff x="110" y="968"/>
            <a:chExt cx="5995" cy="2961"/>
          </a:xfrm>
        </p:grpSpPr>
        <p:sp>
          <p:nvSpPr>
            <p:cNvPr id="19512"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52" name="Rectangle 44"/>
            <p:cNvSpPr>
              <a:spLocks noChangeArrowheads="1"/>
            </p:cNvSpPr>
            <p:nvPr/>
          </p:nvSpPr>
          <p:spPr bwMode="auto">
            <a:xfrm>
              <a:off x="110" y="968"/>
              <a:ext cx="5995" cy="139"/>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rPr>
                <a:t>Illustration n°12 : L’« </a:t>
              </a:r>
              <a:r>
                <a:rPr lang="fr-FR" sz="1300" b="1" i="1" dirty="0" smtClean="0">
                  <a:latin typeface="Trebuchet MS" pitchFamily="34" charset="0"/>
                </a:rPr>
                <a:t>affectio familiae » </a:t>
              </a:r>
              <a:r>
                <a:rPr lang="fr-FR" sz="1300" b="1" dirty="0">
                  <a:latin typeface="Trebuchet MS" pitchFamily="34" charset="0"/>
                </a:rPr>
                <a:t>présent au-delà du périmètre de l’entreprise familiale </a:t>
              </a:r>
            </a:p>
          </p:txBody>
        </p:sp>
      </p:grpSp>
      <p:sp>
        <p:nvSpPr>
          <p:cNvPr id="19462" name="Rectangle 2"/>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dirty="0">
              <a:latin typeface="Calibri" pitchFamily="34" charset="0"/>
            </a:endParaRPr>
          </a:p>
        </p:txBody>
      </p:sp>
      <p:sp>
        <p:nvSpPr>
          <p:cNvPr id="19463" name="Rectangle 4"/>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dirty="0">
              <a:latin typeface="Calibri" pitchFamily="34" charset="0"/>
            </a:endParaRPr>
          </a:p>
        </p:txBody>
      </p:sp>
      <p:sp>
        <p:nvSpPr>
          <p:cNvPr id="13" name="Rectangle 12"/>
          <p:cNvSpPr/>
          <p:nvPr/>
        </p:nvSpPr>
        <p:spPr>
          <a:xfrm>
            <a:off x="1979714" y="1196752"/>
            <a:ext cx="1152128" cy="64807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100" b="1" dirty="0">
                <a:latin typeface="Trebuchet MS" pitchFamily="34" charset="0"/>
              </a:rPr>
              <a:t>Family Office</a:t>
            </a:r>
          </a:p>
        </p:txBody>
      </p:sp>
      <p:sp>
        <p:nvSpPr>
          <p:cNvPr id="14" name="Rectangle 13"/>
          <p:cNvSpPr/>
          <p:nvPr/>
        </p:nvSpPr>
        <p:spPr>
          <a:xfrm>
            <a:off x="3779914" y="2204864"/>
            <a:ext cx="1152128" cy="648072"/>
          </a:xfrm>
          <a:prstGeom prst="rect">
            <a:avLst/>
          </a:prstGeom>
          <a:solidFill>
            <a:srgbClr val="FF7C80"/>
          </a:solidFill>
          <a:ln w="34925">
            <a:solidFill>
              <a:srgbClr val="0066CC"/>
            </a:solidFill>
            <a:prstDash val="sysDot"/>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100" b="1" dirty="0">
                <a:latin typeface="Trebuchet MS" pitchFamily="34" charset="0"/>
              </a:rPr>
              <a:t>Fiducie</a:t>
            </a:r>
          </a:p>
        </p:txBody>
      </p:sp>
      <p:sp>
        <p:nvSpPr>
          <p:cNvPr id="15" name="Rectangle 14"/>
          <p:cNvSpPr/>
          <p:nvPr/>
        </p:nvSpPr>
        <p:spPr>
          <a:xfrm>
            <a:off x="5652122" y="1196752"/>
            <a:ext cx="1152128" cy="648072"/>
          </a:xfrm>
          <a:prstGeom prst="rect">
            <a:avLst/>
          </a:prstGeom>
          <a:solidFill>
            <a:schemeClr val="tx2">
              <a:lumMod val="40000"/>
              <a:lumOff val="60000"/>
            </a:schemeClr>
          </a:solidFill>
          <a:ln cmpd="sng">
            <a:solidFill>
              <a:srgbClr val="0066CC"/>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100" b="1" dirty="0">
                <a:latin typeface="Trebuchet MS" pitchFamily="34" charset="0"/>
              </a:rPr>
              <a:t>Fondation /</a:t>
            </a:r>
          </a:p>
          <a:p>
            <a:pPr algn="ctr" fontAlgn="auto">
              <a:spcBef>
                <a:spcPts val="0"/>
              </a:spcBef>
              <a:spcAft>
                <a:spcPts val="0"/>
              </a:spcAft>
              <a:defRPr/>
            </a:pPr>
            <a:r>
              <a:rPr lang="fr-FR" sz="1100" b="1" dirty="0">
                <a:latin typeface="Trebuchet MS" pitchFamily="34" charset="0"/>
              </a:rPr>
              <a:t>Association /</a:t>
            </a:r>
          </a:p>
          <a:p>
            <a:pPr algn="ctr" fontAlgn="auto">
              <a:spcBef>
                <a:spcPts val="0"/>
              </a:spcBef>
              <a:spcAft>
                <a:spcPts val="0"/>
              </a:spcAft>
              <a:defRPr/>
            </a:pPr>
            <a:r>
              <a:rPr lang="fr-FR" sz="1100" b="1" dirty="0">
                <a:latin typeface="Trebuchet MS" pitchFamily="34" charset="0"/>
              </a:rPr>
              <a:t>Fonds de dotation</a:t>
            </a:r>
          </a:p>
        </p:txBody>
      </p:sp>
      <p:sp>
        <p:nvSpPr>
          <p:cNvPr id="17" name="Rectangle 16"/>
          <p:cNvSpPr/>
          <p:nvPr/>
        </p:nvSpPr>
        <p:spPr>
          <a:xfrm>
            <a:off x="3787894" y="1196752"/>
            <a:ext cx="1152128" cy="648072"/>
          </a:xfrm>
          <a:prstGeom prst="rect">
            <a:avLst/>
          </a:prstGeom>
          <a:solidFill>
            <a:srgbClr val="FF7C80"/>
          </a:solidFill>
          <a:ln w="34925">
            <a:solidFill>
              <a:srgbClr val="0066CC"/>
            </a:solidFill>
            <a:prstDash val="sysDot"/>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100" b="1" dirty="0">
                <a:latin typeface="Trebuchet MS" pitchFamily="34" charset="0"/>
              </a:rPr>
              <a:t>Conseil de famille</a:t>
            </a:r>
          </a:p>
        </p:txBody>
      </p:sp>
      <p:sp>
        <p:nvSpPr>
          <p:cNvPr id="18" name="Rectangle 17"/>
          <p:cNvSpPr/>
          <p:nvPr/>
        </p:nvSpPr>
        <p:spPr>
          <a:xfrm>
            <a:off x="1699660" y="3140968"/>
            <a:ext cx="1296144" cy="64807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100" b="1" dirty="0">
                <a:latin typeface="Trebuchet MS" pitchFamily="34" charset="0"/>
              </a:rPr>
              <a:t>Holding</a:t>
            </a:r>
          </a:p>
        </p:txBody>
      </p:sp>
      <p:sp>
        <p:nvSpPr>
          <p:cNvPr id="19" name="Rectangle 18"/>
          <p:cNvSpPr/>
          <p:nvPr/>
        </p:nvSpPr>
        <p:spPr>
          <a:xfrm>
            <a:off x="5796136" y="3140968"/>
            <a:ext cx="1296144" cy="64807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100" b="1" dirty="0">
                <a:latin typeface="Trebuchet MS" pitchFamily="34" charset="0"/>
              </a:rPr>
              <a:t>Société d’investissement</a:t>
            </a:r>
          </a:p>
        </p:txBody>
      </p:sp>
      <p:sp>
        <p:nvSpPr>
          <p:cNvPr id="20" name="Rectangle 19"/>
          <p:cNvSpPr/>
          <p:nvPr/>
        </p:nvSpPr>
        <p:spPr>
          <a:xfrm>
            <a:off x="107504" y="4293096"/>
            <a:ext cx="1152128" cy="64807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100" b="1" dirty="0">
                <a:latin typeface="Trebuchet MS" pitchFamily="34" charset="0"/>
              </a:rPr>
              <a:t>Société opérationnelle</a:t>
            </a:r>
          </a:p>
        </p:txBody>
      </p:sp>
      <p:sp>
        <p:nvSpPr>
          <p:cNvPr id="21" name="Rectangle 20"/>
          <p:cNvSpPr/>
          <p:nvPr/>
        </p:nvSpPr>
        <p:spPr>
          <a:xfrm>
            <a:off x="1619674" y="4293096"/>
            <a:ext cx="1152128" cy="64807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100" b="1" dirty="0">
                <a:latin typeface="Trebuchet MS" pitchFamily="34" charset="0"/>
              </a:rPr>
              <a:t>Autres sociétés d’exploitation</a:t>
            </a:r>
          </a:p>
        </p:txBody>
      </p:sp>
      <p:sp>
        <p:nvSpPr>
          <p:cNvPr id="25" name="Rectangle 24"/>
          <p:cNvSpPr/>
          <p:nvPr/>
        </p:nvSpPr>
        <p:spPr>
          <a:xfrm>
            <a:off x="4644010" y="4293096"/>
            <a:ext cx="1152128" cy="64807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100" b="1" dirty="0">
                <a:latin typeface="Trebuchet MS" pitchFamily="34" charset="0"/>
              </a:rPr>
              <a:t>Traditionnelle</a:t>
            </a:r>
          </a:p>
        </p:txBody>
      </p:sp>
      <p:sp>
        <p:nvSpPr>
          <p:cNvPr id="26" name="Rectangle 25"/>
          <p:cNvSpPr/>
          <p:nvPr/>
        </p:nvSpPr>
        <p:spPr>
          <a:xfrm>
            <a:off x="6156178" y="4293096"/>
            <a:ext cx="1152128" cy="64807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100" b="1" dirty="0">
                <a:latin typeface="Trebuchet MS" pitchFamily="34" charset="0"/>
              </a:rPr>
              <a:t>Alternative</a:t>
            </a:r>
          </a:p>
        </p:txBody>
      </p:sp>
      <p:cxnSp>
        <p:nvCxnSpPr>
          <p:cNvPr id="33" name="Connecteur droit 32"/>
          <p:cNvCxnSpPr/>
          <p:nvPr/>
        </p:nvCxnSpPr>
        <p:spPr>
          <a:xfrm rot="5400000">
            <a:off x="4067969" y="3140869"/>
            <a:ext cx="576262" cy="0"/>
          </a:xfrm>
          <a:prstGeom prst="line">
            <a:avLst/>
          </a:prstGeom>
          <a:ln w="19050">
            <a:solidFill>
              <a:srgbClr val="A5003E"/>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38" name="Connecteur droit 37"/>
          <p:cNvCxnSpPr/>
          <p:nvPr/>
        </p:nvCxnSpPr>
        <p:spPr>
          <a:xfrm rot="10800000">
            <a:off x="2995613" y="3429000"/>
            <a:ext cx="2800350" cy="0"/>
          </a:xfrm>
          <a:prstGeom prst="line">
            <a:avLst/>
          </a:prstGeom>
          <a:ln w="19050">
            <a:solidFill>
              <a:srgbClr val="A5003E"/>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43" name="Connecteur droit 42"/>
          <p:cNvCxnSpPr/>
          <p:nvPr/>
        </p:nvCxnSpPr>
        <p:spPr>
          <a:xfrm rot="5400000">
            <a:off x="2196308" y="3933032"/>
            <a:ext cx="287337" cy="0"/>
          </a:xfrm>
          <a:prstGeom prst="line">
            <a:avLst/>
          </a:prstGeom>
          <a:ln w="19050">
            <a:solidFill>
              <a:srgbClr val="A5003E"/>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44" name="Connecteur droit 43"/>
          <p:cNvCxnSpPr/>
          <p:nvPr/>
        </p:nvCxnSpPr>
        <p:spPr>
          <a:xfrm rot="10800000">
            <a:off x="979490" y="4076700"/>
            <a:ext cx="2800350" cy="0"/>
          </a:xfrm>
          <a:prstGeom prst="line">
            <a:avLst/>
          </a:prstGeom>
          <a:ln w="19050">
            <a:solidFill>
              <a:srgbClr val="A5003E"/>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49" name="Connecteur droit 48"/>
          <p:cNvCxnSpPr/>
          <p:nvPr/>
        </p:nvCxnSpPr>
        <p:spPr>
          <a:xfrm rot="5400000">
            <a:off x="6299996" y="3933032"/>
            <a:ext cx="287337" cy="0"/>
          </a:xfrm>
          <a:prstGeom prst="line">
            <a:avLst/>
          </a:prstGeom>
          <a:ln w="19050">
            <a:solidFill>
              <a:srgbClr val="A5003E"/>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50" name="Connecteur droit 49"/>
          <p:cNvCxnSpPr/>
          <p:nvPr/>
        </p:nvCxnSpPr>
        <p:spPr>
          <a:xfrm rot="10800000">
            <a:off x="5076827" y="4076700"/>
            <a:ext cx="2800350" cy="0"/>
          </a:xfrm>
          <a:prstGeom prst="line">
            <a:avLst/>
          </a:prstGeom>
          <a:ln w="19050">
            <a:solidFill>
              <a:srgbClr val="A5003E"/>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56" name="Connecteur droit 55"/>
          <p:cNvCxnSpPr/>
          <p:nvPr/>
        </p:nvCxnSpPr>
        <p:spPr>
          <a:xfrm rot="5400000">
            <a:off x="863600" y="4184650"/>
            <a:ext cx="215900" cy="0"/>
          </a:xfrm>
          <a:prstGeom prst="line">
            <a:avLst/>
          </a:prstGeom>
          <a:ln w="19050">
            <a:solidFill>
              <a:srgbClr val="A5003E"/>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57" name="Connecteur droit 56"/>
          <p:cNvCxnSpPr/>
          <p:nvPr/>
        </p:nvCxnSpPr>
        <p:spPr>
          <a:xfrm rot="5400000">
            <a:off x="2196308" y="4148932"/>
            <a:ext cx="287337" cy="0"/>
          </a:xfrm>
          <a:prstGeom prst="line">
            <a:avLst/>
          </a:prstGeom>
          <a:ln w="19050">
            <a:solidFill>
              <a:srgbClr val="A5003E"/>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58" name="Connecteur droit 57"/>
          <p:cNvCxnSpPr/>
          <p:nvPr/>
        </p:nvCxnSpPr>
        <p:spPr>
          <a:xfrm rot="5400000">
            <a:off x="3635377" y="4221163"/>
            <a:ext cx="288925" cy="0"/>
          </a:xfrm>
          <a:prstGeom prst="line">
            <a:avLst/>
          </a:prstGeom>
          <a:ln w="19050">
            <a:solidFill>
              <a:srgbClr val="A5003E"/>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3131842" y="4293096"/>
            <a:ext cx="1152128" cy="64807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100" b="1" dirty="0">
                <a:latin typeface="Trebuchet MS" pitchFamily="34" charset="0"/>
              </a:rPr>
              <a:t>Partenariat</a:t>
            </a:r>
          </a:p>
        </p:txBody>
      </p:sp>
      <p:cxnSp>
        <p:nvCxnSpPr>
          <p:cNvPr id="60" name="Connecteur droit 59"/>
          <p:cNvCxnSpPr/>
          <p:nvPr/>
        </p:nvCxnSpPr>
        <p:spPr>
          <a:xfrm rot="5400000">
            <a:off x="4968875" y="4184650"/>
            <a:ext cx="215900" cy="0"/>
          </a:xfrm>
          <a:prstGeom prst="line">
            <a:avLst/>
          </a:prstGeom>
          <a:ln w="19050">
            <a:solidFill>
              <a:srgbClr val="A5003E"/>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61" name="Connecteur droit 60"/>
          <p:cNvCxnSpPr/>
          <p:nvPr/>
        </p:nvCxnSpPr>
        <p:spPr>
          <a:xfrm rot="5400000">
            <a:off x="6299996" y="4148932"/>
            <a:ext cx="287337" cy="0"/>
          </a:xfrm>
          <a:prstGeom prst="line">
            <a:avLst/>
          </a:prstGeom>
          <a:ln w="19050">
            <a:solidFill>
              <a:srgbClr val="A5003E"/>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62" name="Connecteur droit 61"/>
          <p:cNvCxnSpPr/>
          <p:nvPr/>
        </p:nvCxnSpPr>
        <p:spPr>
          <a:xfrm rot="5400000">
            <a:off x="7740652" y="4221163"/>
            <a:ext cx="288925" cy="0"/>
          </a:xfrm>
          <a:prstGeom prst="line">
            <a:avLst/>
          </a:prstGeom>
          <a:ln w="19050">
            <a:solidFill>
              <a:srgbClr val="A5003E"/>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7668346" y="4293096"/>
            <a:ext cx="1152128" cy="64807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100" b="1" dirty="0">
                <a:latin typeface="Trebuchet MS" pitchFamily="34" charset="0"/>
              </a:rPr>
              <a:t>Capital risque</a:t>
            </a:r>
          </a:p>
        </p:txBody>
      </p:sp>
      <p:sp>
        <p:nvSpPr>
          <p:cNvPr id="34" name="Rectangle 33"/>
          <p:cNvSpPr/>
          <p:nvPr/>
        </p:nvSpPr>
        <p:spPr>
          <a:xfrm>
            <a:off x="7000892" y="1500174"/>
            <a:ext cx="1785950" cy="142876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smtClean="0">
                <a:solidFill>
                  <a:sysClr val="windowText" lastClr="000000"/>
                </a:solidFill>
              </a:rPr>
              <a:t>N.B. : Ces outils font l’objet d’une présentation détaillée au chapitre 4</a:t>
            </a:r>
            <a:endParaRPr lang="fr-FR" sz="1400" dirty="0">
              <a:solidFill>
                <a:sysClr val="windowText" lastClr="000000"/>
              </a:solidFill>
            </a:endParaRPr>
          </a:p>
        </p:txBody>
      </p:sp>
      <p:sp>
        <p:nvSpPr>
          <p:cNvPr id="32" name="Rectangle 31"/>
          <p:cNvSpPr/>
          <p:nvPr/>
        </p:nvSpPr>
        <p:spPr>
          <a:xfrm>
            <a:off x="467544" y="5661248"/>
            <a:ext cx="8064896" cy="461665"/>
          </a:xfrm>
          <a:prstGeom prst="rect">
            <a:avLst/>
          </a:prstGeom>
        </p:spPr>
        <p:txBody>
          <a:bodyPr wrap="square">
            <a:spAutoFit/>
          </a:bodyPr>
          <a:lstStyle/>
          <a:p>
            <a:pPr algn="ctr"/>
            <a:r>
              <a:rPr lang="fr-FR" sz="1200" dirty="0" smtClean="0">
                <a:solidFill>
                  <a:srgbClr val="7E7E7E"/>
                </a:solidFill>
                <a:latin typeface="Trebuchet MS" pitchFamily="34" charset="0"/>
              </a:rPr>
              <a:t>Source : </a:t>
            </a:r>
            <a:r>
              <a:rPr lang="fr-FR" sz="1200" dirty="0" err="1" smtClean="0">
                <a:solidFill>
                  <a:srgbClr val="7E7E7E"/>
                </a:solidFill>
                <a:latin typeface="Trebuchet MS" pitchFamily="34" charset="0"/>
              </a:rPr>
              <a:t>Braden</a:t>
            </a:r>
            <a:r>
              <a:rPr lang="fr-FR" sz="1200" dirty="0" smtClean="0">
                <a:solidFill>
                  <a:srgbClr val="7E7E7E"/>
                </a:solidFill>
                <a:latin typeface="Trebuchet MS" pitchFamily="34" charset="0"/>
              </a:rPr>
              <a:t>, A. « Une gouvernance efficace : huit pratiques essentielles pour un bon fonctionnement au sein des groupes familiaux », JP Morgan Private Bank, 2003</a:t>
            </a:r>
            <a:endParaRPr lang="fr-FR" sz="1200" dirty="0">
              <a:solidFill>
                <a:srgbClr val="7E7E7E"/>
              </a:solidFill>
              <a:latin typeface="Trebuchet MS"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3"/>
          <p:cNvPicPr>
            <a:picLocks noChangeAspect="1" noChangeArrowheads="1"/>
          </p:cNvPicPr>
          <p:nvPr/>
        </p:nvPicPr>
        <p:blipFill>
          <a:blip r:embed="rId3" cstate="print"/>
          <a:srcRect l="24588" t="34232" r="28093" b="10091"/>
          <a:stretch>
            <a:fillRect/>
          </a:stretch>
        </p:blipFill>
        <p:spPr bwMode="auto">
          <a:xfrm>
            <a:off x="2987393" y="1639937"/>
            <a:ext cx="3168650" cy="2797175"/>
          </a:xfrm>
          <a:prstGeom prst="rect">
            <a:avLst/>
          </a:prstGeom>
          <a:noFill/>
          <a:ln w="9525">
            <a:noFill/>
            <a:miter lim="800000"/>
            <a:headEnd/>
            <a:tailEnd/>
          </a:ln>
        </p:spPr>
      </p:pic>
      <p:grpSp>
        <p:nvGrpSpPr>
          <p:cNvPr id="2" name="Group 42"/>
          <p:cNvGrpSpPr>
            <a:grpSpLocks/>
          </p:cNvGrpSpPr>
          <p:nvPr/>
        </p:nvGrpSpPr>
        <p:grpSpPr bwMode="auto">
          <a:xfrm>
            <a:off x="899592" y="620688"/>
            <a:ext cx="7489195" cy="4700588"/>
            <a:chOff x="110" y="968"/>
            <a:chExt cx="7551" cy="2961"/>
          </a:xfrm>
        </p:grpSpPr>
        <p:sp>
          <p:nvSpPr>
            <p:cNvPr id="20490"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52" name="Rectangle 44"/>
            <p:cNvSpPr>
              <a:spLocks noChangeArrowheads="1"/>
            </p:cNvSpPr>
            <p:nvPr/>
          </p:nvSpPr>
          <p:spPr bwMode="auto">
            <a:xfrm>
              <a:off x="110" y="968"/>
              <a:ext cx="7551" cy="136"/>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rPr>
                <a:t>Illustration n°13 : Statistiques sur la </a:t>
              </a:r>
              <a:r>
                <a:rPr lang="fr-FR" sz="1300" b="1" dirty="0">
                  <a:latin typeface="Trebuchet MS" pitchFamily="34" charset="0"/>
                </a:rPr>
                <a:t>forme juridique des entreprises familiales</a:t>
              </a:r>
            </a:p>
          </p:txBody>
        </p:sp>
      </p:grpSp>
      <p:sp>
        <p:nvSpPr>
          <p:cNvPr id="20486" name="Rectangle 2"/>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dirty="0">
              <a:latin typeface="Calibri" pitchFamily="34" charset="0"/>
            </a:endParaRPr>
          </a:p>
        </p:txBody>
      </p:sp>
      <p:sp>
        <p:nvSpPr>
          <p:cNvPr id="20487" name="Rectangle 4"/>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dirty="0">
              <a:latin typeface="Calibri" pitchFamily="34" charset="0"/>
            </a:endParaRPr>
          </a:p>
        </p:txBody>
      </p:sp>
      <p:sp>
        <p:nvSpPr>
          <p:cNvPr id="20489" name="Text Box 23"/>
          <p:cNvSpPr txBox="1">
            <a:spLocks noChangeArrowheads="1"/>
          </p:cNvSpPr>
          <p:nvPr/>
        </p:nvSpPr>
        <p:spPr bwMode="auto">
          <a:xfrm>
            <a:off x="2699792" y="1124744"/>
            <a:ext cx="5329237" cy="431800"/>
          </a:xfrm>
          <a:prstGeom prst="rect">
            <a:avLst/>
          </a:prstGeom>
          <a:noFill/>
          <a:ln w="9525">
            <a:noFill/>
            <a:miter lim="800000"/>
            <a:headEnd/>
            <a:tailEnd/>
          </a:ln>
        </p:spPr>
        <p:txBody>
          <a:bodyPr>
            <a:spAutoFit/>
          </a:bodyPr>
          <a:lstStyle/>
          <a:p>
            <a:r>
              <a:rPr lang="fr-FR" sz="1100" dirty="0">
                <a:latin typeface="Trebuchet MS" pitchFamily="34" charset="0"/>
              </a:rPr>
              <a:t>Les entreprises familiales sont </a:t>
            </a:r>
            <a:r>
              <a:rPr lang="fr-FR" sz="1100" dirty="0" smtClean="0">
                <a:latin typeface="Trebuchet MS" pitchFamily="34" charset="0"/>
              </a:rPr>
              <a:t>majoritairement des </a:t>
            </a:r>
            <a:r>
              <a:rPr lang="fr-FR" sz="1100" dirty="0">
                <a:latin typeface="Trebuchet MS" pitchFamily="34" charset="0"/>
              </a:rPr>
              <a:t>SA ou SAS. </a:t>
            </a:r>
          </a:p>
          <a:p>
            <a:r>
              <a:rPr lang="fr-FR" sz="1100" dirty="0">
                <a:latin typeface="Trebuchet MS" pitchFamily="34" charset="0"/>
              </a:rPr>
              <a:t>Les SA sont à 70% à conseil d’administration.</a:t>
            </a:r>
          </a:p>
        </p:txBody>
      </p:sp>
      <p:sp>
        <p:nvSpPr>
          <p:cNvPr id="9" name="Rectangle 8"/>
          <p:cNvSpPr/>
          <p:nvPr/>
        </p:nvSpPr>
        <p:spPr>
          <a:xfrm>
            <a:off x="467544" y="5157192"/>
            <a:ext cx="8064896" cy="276999"/>
          </a:xfrm>
          <a:prstGeom prst="rect">
            <a:avLst/>
          </a:prstGeom>
        </p:spPr>
        <p:txBody>
          <a:bodyPr wrap="square">
            <a:spAutoFit/>
          </a:bodyPr>
          <a:lstStyle/>
          <a:p>
            <a:pPr algn="ctr"/>
            <a:r>
              <a:rPr lang="fr-FR" sz="1200" dirty="0" smtClean="0">
                <a:solidFill>
                  <a:srgbClr val="7E7E7E"/>
                </a:solidFill>
                <a:latin typeface="Trebuchet MS" pitchFamily="34" charset="0"/>
              </a:rPr>
              <a:t>Source : Etude KPMG,  « L’entreprise familiale, une entreprise décidément pas comme les autres », 2007</a:t>
            </a:r>
            <a:endParaRPr lang="fr-FR" sz="1200" i="1" dirty="0">
              <a:solidFill>
                <a:srgbClr val="7E7E7E"/>
              </a:solidFill>
              <a:latin typeface="Trebuchet MS"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100013" y="692150"/>
            <a:ext cx="8864600" cy="4700588"/>
            <a:chOff x="110" y="968"/>
            <a:chExt cx="5995" cy="2961"/>
          </a:xfrm>
        </p:grpSpPr>
        <p:sp>
          <p:nvSpPr>
            <p:cNvPr id="22565"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52" name="Rectangle 44"/>
            <p:cNvSpPr>
              <a:spLocks noChangeArrowheads="1"/>
            </p:cNvSpPr>
            <p:nvPr/>
          </p:nvSpPr>
          <p:spPr bwMode="auto">
            <a:xfrm>
              <a:off x="110" y="968"/>
              <a:ext cx="5995" cy="139"/>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rPr>
                <a:t>Illustration n° 14 : Les </a:t>
              </a:r>
              <a:r>
                <a:rPr lang="fr-FR" sz="1300" b="1" dirty="0">
                  <a:latin typeface="Trebuchet MS" pitchFamily="34" charset="0"/>
                </a:rPr>
                <a:t>différentes clauses des statuts et des pactes d’actionnaires</a:t>
              </a:r>
            </a:p>
          </p:txBody>
        </p:sp>
      </p:grpSp>
      <p:sp>
        <p:nvSpPr>
          <p:cNvPr id="22533" name="Rectangle 2"/>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dirty="0">
              <a:latin typeface="Calibri" pitchFamily="34" charset="0"/>
            </a:endParaRPr>
          </a:p>
        </p:txBody>
      </p:sp>
      <p:sp>
        <p:nvSpPr>
          <p:cNvPr id="22534" name="Rectangle 4"/>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dirty="0">
              <a:latin typeface="Calibri" pitchFamily="34" charset="0"/>
            </a:endParaRPr>
          </a:p>
        </p:txBody>
      </p:sp>
      <p:sp>
        <p:nvSpPr>
          <p:cNvPr id="22535" name="Text Box 23"/>
          <p:cNvSpPr txBox="1">
            <a:spLocks noChangeArrowheads="1"/>
          </p:cNvSpPr>
          <p:nvPr/>
        </p:nvSpPr>
        <p:spPr bwMode="auto">
          <a:xfrm>
            <a:off x="107952" y="981075"/>
            <a:ext cx="8208963" cy="922338"/>
          </a:xfrm>
          <a:prstGeom prst="rect">
            <a:avLst/>
          </a:prstGeom>
          <a:noFill/>
          <a:ln w="9525">
            <a:noFill/>
            <a:miter lim="800000"/>
            <a:headEnd/>
            <a:tailEnd/>
          </a:ln>
        </p:spPr>
        <p:txBody>
          <a:bodyPr>
            <a:spAutoFit/>
          </a:bodyPr>
          <a:lstStyle/>
          <a:p>
            <a:pPr>
              <a:spcAft>
                <a:spcPts val="600"/>
              </a:spcAft>
            </a:pPr>
            <a:r>
              <a:rPr lang="fr-FR" sz="1100" dirty="0">
                <a:latin typeface="Trebuchet MS" pitchFamily="34" charset="0"/>
              </a:rPr>
              <a:t>La notion même de « modèle » de statuts ou de pactes d’actionnaires n’a pas de sens car le but de ces documents est précisément de s’adapter à des situations particulières des entreprises familiales. </a:t>
            </a:r>
          </a:p>
          <a:p>
            <a:pPr>
              <a:spcAft>
                <a:spcPts val="600"/>
              </a:spcAft>
            </a:pPr>
            <a:r>
              <a:rPr lang="fr-FR" sz="1100" dirty="0">
                <a:latin typeface="Trebuchet MS" pitchFamily="34" charset="0"/>
              </a:rPr>
              <a:t>Les statuts et les pactes doivent en effet refléter la situation et les objectifs de chaque signataire ou actionnaire. </a:t>
            </a:r>
          </a:p>
          <a:p>
            <a:pPr>
              <a:spcAft>
                <a:spcPts val="600"/>
              </a:spcAft>
            </a:pPr>
            <a:r>
              <a:rPr lang="fr-FR" sz="1100" dirty="0">
                <a:latin typeface="Trebuchet MS" pitchFamily="34" charset="0"/>
              </a:rPr>
              <a:t>Les statuts et les pactes d’actionnaires peuvent ainsi prévoir les clauses suivantes : </a:t>
            </a:r>
          </a:p>
        </p:txBody>
      </p:sp>
      <p:graphicFrame>
        <p:nvGraphicFramePr>
          <p:cNvPr id="14" name="Tableau 13"/>
          <p:cNvGraphicFramePr>
            <a:graphicFrameLocks noGrp="1"/>
          </p:cNvGraphicFramePr>
          <p:nvPr/>
        </p:nvGraphicFramePr>
        <p:xfrm>
          <a:off x="214282" y="2000240"/>
          <a:ext cx="8784406" cy="4392568"/>
        </p:xfrm>
        <a:graphic>
          <a:graphicData uri="http://schemas.openxmlformats.org/drawingml/2006/table">
            <a:tbl>
              <a:tblPr/>
              <a:tblGrid>
                <a:gridCol w="1306771"/>
                <a:gridCol w="3336699"/>
                <a:gridCol w="4140936"/>
              </a:tblGrid>
              <a:tr h="401743">
                <a:tc>
                  <a:txBody>
                    <a:bodyPr/>
                    <a:lstStyle/>
                    <a:p>
                      <a:pPr algn="ctr" fontAlgn="b"/>
                      <a:r>
                        <a:rPr lang="fr-FR" sz="1050" b="0" i="0" u="none" strike="noStrike" dirty="0">
                          <a:solidFill>
                            <a:srgbClr val="000000"/>
                          </a:solidFill>
                          <a:latin typeface="Trebuchet MS"/>
                        </a:rPr>
                        <a:t> </a:t>
                      </a:r>
                    </a:p>
                  </a:txBody>
                  <a:tcPr marL="6983" marR="6983" marT="6983"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rtl="0" fontAlgn="ctr"/>
                      <a:r>
                        <a:rPr lang="fr-FR" sz="1400" b="1" i="0" u="none" strike="noStrike" dirty="0">
                          <a:solidFill>
                            <a:srgbClr val="FFFFFF"/>
                          </a:solidFill>
                          <a:latin typeface="Trebuchet MS"/>
                        </a:rPr>
                        <a:t>Statuts </a:t>
                      </a:r>
                    </a:p>
                  </a:txBody>
                  <a:tcPr marL="6983" marR="6983" marT="69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A5003E"/>
                    </a:solidFill>
                  </a:tcPr>
                </a:tc>
                <a:tc>
                  <a:txBody>
                    <a:bodyPr/>
                    <a:lstStyle/>
                    <a:p>
                      <a:pPr algn="ctr" rtl="0" fontAlgn="ctr"/>
                      <a:r>
                        <a:rPr lang="fr-FR" sz="1400" b="1" i="0" u="none" strike="noStrike" dirty="0">
                          <a:solidFill>
                            <a:srgbClr val="FFFFFF"/>
                          </a:solidFill>
                          <a:latin typeface="Trebuchet MS"/>
                        </a:rPr>
                        <a:t>Pacte d’actionnaires </a:t>
                      </a:r>
                    </a:p>
                  </a:txBody>
                  <a:tcPr marL="6983" marR="6983" marT="69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A5003E"/>
                    </a:solidFill>
                  </a:tcPr>
                </a:tc>
              </a:tr>
              <a:tr h="606369">
                <a:tc>
                  <a:txBody>
                    <a:bodyPr/>
                    <a:lstStyle/>
                    <a:p>
                      <a:pPr algn="ctr" rtl="0" fontAlgn="ctr"/>
                      <a:r>
                        <a:rPr lang="fr-FR" sz="1100" b="1" i="0" u="none" strike="noStrike" dirty="0">
                          <a:solidFill>
                            <a:srgbClr val="000000"/>
                          </a:solidFill>
                          <a:latin typeface="Trebuchet MS"/>
                        </a:rPr>
                        <a:t>Organisation de la Gouvernance </a:t>
                      </a:r>
                    </a:p>
                  </a:txBody>
                  <a:tcPr marL="6983" marR="6983" marT="69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fontAlgn="ctr"/>
                      <a:r>
                        <a:rPr lang="fr-FR" sz="1050" b="0" i="0" u="none" strike="noStrike" dirty="0">
                          <a:solidFill>
                            <a:srgbClr val="000000"/>
                          </a:solidFill>
                          <a:latin typeface="Trebuchet MS"/>
                        </a:rPr>
                        <a:t>▪ Détermination des organes de direction </a:t>
                      </a:r>
                      <a:r>
                        <a:rPr lang="fr-FR" sz="1050" b="0" i="0" u="none" strike="noStrike" dirty="0" smtClean="0">
                          <a:solidFill>
                            <a:srgbClr val="000000"/>
                          </a:solidFill>
                          <a:latin typeface="Trebuchet MS"/>
                        </a:rPr>
                        <a:t> et</a:t>
                      </a:r>
                      <a:r>
                        <a:rPr lang="fr-FR" sz="1050" b="0" i="0" u="none" strike="noStrike" baseline="0" dirty="0" smtClean="0">
                          <a:solidFill>
                            <a:srgbClr val="000000"/>
                          </a:solidFill>
                          <a:latin typeface="Trebuchet MS"/>
                        </a:rPr>
                        <a:t> d’administration / contrôle</a:t>
                      </a:r>
                      <a:endParaRPr lang="fr-FR" sz="1050" b="0" i="0" u="none" strike="noStrike" dirty="0">
                        <a:solidFill>
                          <a:srgbClr val="000000"/>
                        </a:solidFill>
                        <a:latin typeface="Trebuchet MS"/>
                      </a:endParaRPr>
                    </a:p>
                  </a:txBody>
                  <a:tcPr marL="36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fontAlgn="ctr"/>
                      <a:r>
                        <a:rPr lang="fr-FR" sz="1050" b="0" i="0" u="none" strike="noStrike" dirty="0">
                          <a:solidFill>
                            <a:srgbClr val="000000"/>
                          </a:solidFill>
                          <a:latin typeface="Trebuchet MS"/>
                        </a:rPr>
                        <a:t>Organisation des instances de direction (nombre, modes de calcul, nomination et de révocation des membres et des pouvoirs dévolus à chaque </a:t>
                      </a:r>
                      <a:r>
                        <a:rPr lang="fr-FR" sz="1050" b="0" i="0" u="none" strike="noStrike" dirty="0" smtClean="0">
                          <a:solidFill>
                            <a:srgbClr val="000000"/>
                          </a:solidFill>
                          <a:latin typeface="Trebuchet MS"/>
                        </a:rPr>
                        <a:t>instance). </a:t>
                      </a:r>
                      <a:endParaRPr lang="fr-FR" sz="1050" b="0" i="0" u="none" strike="noStrike" dirty="0">
                        <a:solidFill>
                          <a:srgbClr val="000000"/>
                        </a:solidFill>
                        <a:latin typeface="Trebuchet MS"/>
                      </a:endParaRPr>
                    </a:p>
                  </a:txBody>
                  <a:tcPr marL="36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96144">
                <a:tc>
                  <a:txBody>
                    <a:bodyPr/>
                    <a:lstStyle/>
                    <a:p>
                      <a:pPr algn="ctr" rtl="0" fontAlgn="ctr"/>
                      <a:r>
                        <a:rPr lang="fr-FR" sz="1100" b="1" i="0" u="none" strike="noStrike" dirty="0">
                          <a:solidFill>
                            <a:srgbClr val="000000"/>
                          </a:solidFill>
                          <a:latin typeface="Trebuchet MS"/>
                        </a:rPr>
                        <a:t>Droit financier et politique des actionnaires </a:t>
                      </a:r>
                    </a:p>
                  </a:txBody>
                  <a:tcPr marL="6983" marR="6983" marT="69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9388" indent="-96838" algn="just" rtl="0" fontAlgn="ctr"/>
                      <a:r>
                        <a:rPr lang="fr-FR" sz="1050" b="0" i="0" u="none" strike="noStrike" dirty="0" smtClean="0">
                          <a:solidFill>
                            <a:srgbClr val="000000"/>
                          </a:solidFill>
                          <a:latin typeface="Trebuchet MS"/>
                        </a:rPr>
                        <a:t>▪  Détermination </a:t>
                      </a:r>
                      <a:r>
                        <a:rPr lang="fr-FR" sz="1050" b="0" i="0" u="none" strike="noStrike" dirty="0">
                          <a:solidFill>
                            <a:srgbClr val="000000"/>
                          </a:solidFill>
                          <a:latin typeface="Trebuchet MS"/>
                        </a:rPr>
                        <a:t>du capital social et de la nature des </a:t>
                      </a:r>
                      <a:r>
                        <a:rPr lang="fr-FR" sz="1050" b="0" i="0" u="none" strike="noStrike" dirty="0" smtClean="0">
                          <a:solidFill>
                            <a:srgbClr val="000000"/>
                          </a:solidFill>
                          <a:latin typeface="Trebuchet MS"/>
                        </a:rPr>
                        <a:t>titres </a:t>
                      </a:r>
                    </a:p>
                    <a:p>
                      <a:pPr marL="179388" indent="-96838" algn="just" rtl="0" fontAlgn="ctr"/>
                      <a:r>
                        <a:rPr lang="fr-FR" sz="1050" b="0" i="0" u="none" strike="noStrike" dirty="0" smtClean="0">
                          <a:solidFill>
                            <a:srgbClr val="000000"/>
                          </a:solidFill>
                          <a:latin typeface="Trebuchet MS"/>
                        </a:rPr>
                        <a:t>▪  </a:t>
                      </a:r>
                      <a:r>
                        <a:rPr lang="fr-FR" sz="1050" b="0" i="0" u="none" strike="noStrike" dirty="0">
                          <a:solidFill>
                            <a:srgbClr val="000000"/>
                          </a:solidFill>
                          <a:latin typeface="Trebuchet MS"/>
                        </a:rPr>
                        <a:t>Actions ordinaires </a:t>
                      </a:r>
                      <a:endParaRPr lang="fr-FR" sz="1050" b="0" i="0" u="none" strike="noStrike" dirty="0" smtClean="0">
                        <a:solidFill>
                          <a:srgbClr val="000000"/>
                        </a:solidFill>
                        <a:latin typeface="Trebuchet MS"/>
                      </a:endParaRPr>
                    </a:p>
                    <a:p>
                      <a:pPr marL="179388" indent="-96838" algn="just" rtl="0" fontAlgn="ctr"/>
                      <a:r>
                        <a:rPr lang="fr-FR" sz="1050" b="0" i="0" u="none" strike="noStrike" dirty="0" smtClean="0">
                          <a:solidFill>
                            <a:srgbClr val="000000"/>
                          </a:solidFill>
                          <a:latin typeface="Trebuchet MS"/>
                        </a:rPr>
                        <a:t>▪ </a:t>
                      </a:r>
                      <a:r>
                        <a:rPr lang="fr-FR" sz="1050" b="0" i="0" u="none" strike="noStrike" dirty="0">
                          <a:solidFill>
                            <a:srgbClr val="000000"/>
                          </a:solidFill>
                          <a:latin typeface="Trebuchet MS"/>
                        </a:rPr>
                        <a:t>Actions de préférence avec ou sans droit de vote, assorties ou non de droits particuliers (politiques ou financiers) </a:t>
                      </a:r>
                      <a:endParaRPr lang="fr-FR" sz="1050" b="0" i="0" u="none" strike="noStrike" dirty="0" smtClean="0">
                        <a:solidFill>
                          <a:srgbClr val="000000"/>
                        </a:solidFill>
                        <a:latin typeface="Trebuchet MS"/>
                      </a:endParaRPr>
                    </a:p>
                    <a:p>
                      <a:pPr marL="179388" indent="-96838" algn="just" rtl="0" fontAlgn="ctr"/>
                      <a:r>
                        <a:rPr lang="fr-FR" sz="1050" b="0" i="0" u="none" strike="noStrike" dirty="0" smtClean="0">
                          <a:solidFill>
                            <a:srgbClr val="000000"/>
                          </a:solidFill>
                          <a:latin typeface="Trebuchet MS"/>
                        </a:rPr>
                        <a:t>▪ Création </a:t>
                      </a:r>
                      <a:r>
                        <a:rPr lang="fr-FR" sz="1050" b="0" i="0" u="none" strike="noStrike" dirty="0">
                          <a:solidFill>
                            <a:srgbClr val="000000"/>
                          </a:solidFill>
                          <a:latin typeface="Trebuchet MS"/>
                        </a:rPr>
                        <a:t>de catégories d’actions </a:t>
                      </a:r>
                      <a:endParaRPr lang="fr-FR" sz="1050" b="0" i="0" u="none" strike="noStrike" dirty="0" smtClean="0">
                        <a:solidFill>
                          <a:srgbClr val="000000"/>
                        </a:solidFill>
                        <a:latin typeface="Trebuchet MS"/>
                      </a:endParaRPr>
                    </a:p>
                    <a:p>
                      <a:pPr marL="179388" indent="-96838" algn="just" rtl="0" fontAlgn="ctr"/>
                      <a:r>
                        <a:rPr lang="fr-FR" sz="1050" b="0" i="0" u="none" strike="noStrike" dirty="0" smtClean="0">
                          <a:solidFill>
                            <a:srgbClr val="000000"/>
                          </a:solidFill>
                          <a:latin typeface="Trebuchet MS"/>
                        </a:rPr>
                        <a:t>▪ </a:t>
                      </a:r>
                      <a:r>
                        <a:rPr lang="fr-FR" sz="1050" b="0" i="0" u="none" strike="noStrike" dirty="0">
                          <a:solidFill>
                            <a:srgbClr val="000000"/>
                          </a:solidFill>
                          <a:latin typeface="Trebuchet MS"/>
                        </a:rPr>
                        <a:t>Action / parts en industrie </a:t>
                      </a:r>
                      <a:endParaRPr lang="fr-FR" sz="1050" b="0" i="0" u="none" strike="noStrike" dirty="0" smtClean="0">
                        <a:solidFill>
                          <a:srgbClr val="000000"/>
                        </a:solidFill>
                        <a:latin typeface="Trebuchet MS"/>
                      </a:endParaRPr>
                    </a:p>
                    <a:p>
                      <a:pPr marL="179388" indent="-96838" algn="just" rtl="0" fontAlgn="ctr"/>
                      <a:r>
                        <a:rPr lang="fr-FR" sz="1050" b="0" i="0" u="none" strike="noStrike" dirty="0" smtClean="0">
                          <a:solidFill>
                            <a:srgbClr val="000000"/>
                          </a:solidFill>
                          <a:latin typeface="Trebuchet MS"/>
                        </a:rPr>
                        <a:t>▪ </a:t>
                      </a:r>
                      <a:r>
                        <a:rPr lang="fr-FR" sz="1050" b="0" i="0" u="none" strike="noStrike" dirty="0">
                          <a:solidFill>
                            <a:srgbClr val="000000"/>
                          </a:solidFill>
                          <a:latin typeface="Trebuchet MS"/>
                        </a:rPr>
                        <a:t>Organisation de la tenue des </a:t>
                      </a:r>
                      <a:r>
                        <a:rPr lang="fr-FR" sz="1050" b="0" i="0" u="none" strike="noStrike" dirty="0" smtClean="0">
                          <a:solidFill>
                            <a:srgbClr val="000000"/>
                          </a:solidFill>
                          <a:latin typeface="Trebuchet MS"/>
                        </a:rPr>
                        <a:t>AG</a:t>
                      </a:r>
                      <a:endParaRPr lang="fr-FR" sz="1050" b="0" i="0" u="none" strike="noStrike" dirty="0">
                        <a:solidFill>
                          <a:srgbClr val="000000"/>
                        </a:solidFill>
                        <a:latin typeface="Trebuchet MS"/>
                      </a:endParaRPr>
                    </a:p>
                  </a:txBody>
                  <a:tcPr marL="36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fontAlgn="ctr"/>
                      <a:r>
                        <a:rPr lang="fr-FR" sz="1050" b="0" i="0" u="none" strike="noStrike" dirty="0">
                          <a:solidFill>
                            <a:srgbClr val="000000"/>
                          </a:solidFill>
                          <a:latin typeface="Trebuchet MS"/>
                        </a:rPr>
                        <a:t>▪ Ajustement des droits politiques et financiers des actionnaires </a:t>
                      </a:r>
                      <a:r>
                        <a:rPr lang="fr-FR" sz="1050" b="0" i="0" u="none" strike="noStrike" dirty="0" smtClean="0">
                          <a:solidFill>
                            <a:srgbClr val="000000"/>
                          </a:solidFill>
                          <a:latin typeface="Trebuchet MS"/>
                        </a:rPr>
                        <a:t>:</a:t>
                      </a:r>
                    </a:p>
                    <a:p>
                      <a:pPr marL="360363" lvl="1" indent="-182563" algn="just" rtl="0" fontAlgn="ctr">
                        <a:buFont typeface="Trebuchet MS" pitchFamily="34" charset="0"/>
                        <a:buChar char="–"/>
                      </a:pPr>
                      <a:r>
                        <a:rPr lang="fr-FR" sz="1050" b="0" i="0" u="none" strike="noStrike" dirty="0" smtClean="0">
                          <a:solidFill>
                            <a:srgbClr val="000000"/>
                          </a:solidFill>
                          <a:latin typeface="Trebuchet MS"/>
                        </a:rPr>
                        <a:t>Droit de vote (Majorité renforcée pour certainesdécisions stratégiques) </a:t>
                      </a:r>
                    </a:p>
                    <a:p>
                      <a:pPr marL="360363" lvl="1" indent="-182563" algn="just" rtl="0" fontAlgn="ctr">
                        <a:buFont typeface="Trebuchet MS" pitchFamily="34" charset="0"/>
                        <a:buChar char="–"/>
                      </a:pPr>
                      <a:r>
                        <a:rPr lang="fr-FR" sz="1050" b="0" i="0" u="none" strike="noStrike" dirty="0" smtClean="0">
                          <a:solidFill>
                            <a:srgbClr val="000000"/>
                          </a:solidFill>
                          <a:latin typeface="Trebuchet MS"/>
                        </a:rPr>
                        <a:t>Droit d’information renforcé </a:t>
                      </a:r>
                    </a:p>
                    <a:p>
                      <a:pPr marL="360363" lvl="1" indent="-182563" algn="just" rtl="0" fontAlgn="ctr">
                        <a:buFont typeface="Trebuchet MS" pitchFamily="34" charset="0"/>
                        <a:buChar char="–"/>
                      </a:pPr>
                      <a:r>
                        <a:rPr lang="fr-FR" sz="1050" b="0" i="0" u="none" strike="noStrike" dirty="0" smtClean="0">
                          <a:solidFill>
                            <a:srgbClr val="000000"/>
                          </a:solidFill>
                          <a:latin typeface="Trebuchet MS"/>
                        </a:rPr>
                        <a:t>Droit financier (répartition des bénéfices, clause anti-dilution)</a:t>
                      </a:r>
                      <a:endParaRPr lang="fr-FR" sz="1050" b="0" i="0" u="none" strike="noStrike" dirty="0">
                        <a:solidFill>
                          <a:srgbClr val="000000"/>
                        </a:solidFill>
                        <a:latin typeface="Trebuchet MS"/>
                      </a:endParaRPr>
                    </a:p>
                  </a:txBody>
                  <a:tcPr marL="36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8080">
                <a:tc>
                  <a:txBody>
                    <a:bodyPr/>
                    <a:lstStyle/>
                    <a:p>
                      <a:pPr algn="ctr" rtl="0" fontAlgn="ctr"/>
                      <a:r>
                        <a:rPr lang="fr-FR" sz="1100" b="1" i="0" u="none" strike="noStrike" dirty="0">
                          <a:solidFill>
                            <a:srgbClr val="000000"/>
                          </a:solidFill>
                          <a:latin typeface="Trebuchet MS"/>
                        </a:rPr>
                        <a:t>Cession de titres </a:t>
                      </a:r>
                    </a:p>
                  </a:txBody>
                  <a:tcPr marL="6983" marR="6983" marT="69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fontAlgn="ctr">
                        <a:buClr>
                          <a:srgbClr val="000000"/>
                        </a:buClr>
                        <a:buSzPts val="1000"/>
                        <a:buFont typeface="Trebuchet MS"/>
                        <a:buNone/>
                      </a:pPr>
                      <a:r>
                        <a:rPr lang="fr-FR" sz="1050" b="0" i="0" u="none" strike="noStrike" dirty="0" smtClean="0">
                          <a:solidFill>
                            <a:srgbClr val="000000"/>
                          </a:solidFill>
                          <a:latin typeface="Trebuchet MS"/>
                        </a:rPr>
                        <a:t>▪ Droit de préemption </a:t>
                      </a:r>
                    </a:p>
                    <a:p>
                      <a:pPr algn="just" rtl="0" fontAlgn="ctr">
                        <a:buClr>
                          <a:srgbClr val="000000"/>
                        </a:buClr>
                        <a:buSzPts val="1000"/>
                        <a:buFont typeface="Trebuchet MS"/>
                        <a:buNone/>
                      </a:pPr>
                      <a:r>
                        <a:rPr lang="fr-FR" sz="1050" b="0" i="0" u="none" strike="noStrike" dirty="0" smtClean="0">
                          <a:solidFill>
                            <a:srgbClr val="000000"/>
                          </a:solidFill>
                          <a:latin typeface="Trebuchet MS"/>
                        </a:rPr>
                        <a:t>▪ Clause d’agrément </a:t>
                      </a:r>
                      <a:endParaRPr lang="fr-FR" sz="1050" b="0" i="0" u="none" strike="noStrike" dirty="0">
                        <a:solidFill>
                          <a:srgbClr val="000000"/>
                        </a:solidFill>
                        <a:latin typeface="Trebuchet MS"/>
                      </a:endParaRPr>
                    </a:p>
                  </a:txBody>
                  <a:tcPr marL="36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fontAlgn="ctr">
                        <a:buClr>
                          <a:srgbClr val="000000"/>
                        </a:buClr>
                        <a:buSzPts val="1000"/>
                        <a:buFont typeface="Trebuchet MS"/>
                        <a:buNone/>
                      </a:pPr>
                      <a:r>
                        <a:rPr lang="fr-FR" sz="1050" b="0" i="0" u="none" strike="noStrike" dirty="0" smtClean="0">
                          <a:solidFill>
                            <a:srgbClr val="000000"/>
                          </a:solidFill>
                          <a:latin typeface="Trebuchet MS"/>
                        </a:rPr>
                        <a:t>▪ Clause d’inaliénabilité </a:t>
                      </a:r>
                    </a:p>
                    <a:p>
                      <a:pPr algn="just" rtl="0" fontAlgn="ctr">
                        <a:buClr>
                          <a:srgbClr val="000000"/>
                        </a:buClr>
                        <a:buSzPts val="1000"/>
                        <a:buFont typeface="Trebuchet MS"/>
                        <a:buNone/>
                      </a:pPr>
                      <a:r>
                        <a:rPr lang="fr-FR" sz="1050" b="0" i="0" u="none" strike="noStrike" dirty="0" smtClean="0">
                          <a:solidFill>
                            <a:srgbClr val="000000"/>
                          </a:solidFill>
                          <a:latin typeface="Trebuchet MS"/>
                        </a:rPr>
                        <a:t>▪ Droit de préemption (si ajustement ou applicable à certains sous certaines conditions) </a:t>
                      </a:r>
                    </a:p>
                    <a:p>
                      <a:pPr algn="just" rtl="0" fontAlgn="ctr">
                        <a:buClr>
                          <a:srgbClr val="000000"/>
                        </a:buClr>
                        <a:buSzPts val="1000"/>
                        <a:buFont typeface="Trebuchet MS"/>
                        <a:buNone/>
                      </a:pPr>
                      <a:r>
                        <a:rPr lang="fr-FR" sz="1050" b="0" i="0" u="none" strike="noStrike" dirty="0" smtClean="0">
                          <a:solidFill>
                            <a:srgbClr val="000000"/>
                          </a:solidFill>
                          <a:latin typeface="Trebuchet MS"/>
                        </a:rPr>
                        <a:t>▪ Droit de préférence </a:t>
                      </a:r>
                    </a:p>
                    <a:p>
                      <a:pPr algn="just" rtl="0" fontAlgn="ctr">
                        <a:buClr>
                          <a:srgbClr val="000000"/>
                        </a:buClr>
                        <a:buSzPts val="1000"/>
                        <a:buFont typeface="Trebuchet MS"/>
                        <a:buNone/>
                      </a:pPr>
                      <a:r>
                        <a:rPr lang="fr-FR" sz="1050" b="0" i="0" u="none" strike="noStrike" dirty="0" smtClean="0">
                          <a:solidFill>
                            <a:srgbClr val="000000"/>
                          </a:solidFill>
                          <a:latin typeface="Trebuchet MS"/>
                        </a:rPr>
                        <a:t>▪ Clause d’agrément</a:t>
                      </a:r>
                      <a:endParaRPr lang="fr-FR" sz="1050" b="0" i="0" u="none" strike="noStrike" dirty="0">
                        <a:solidFill>
                          <a:srgbClr val="000000"/>
                        </a:solidFill>
                        <a:latin typeface="Trebuchet MS"/>
                      </a:endParaRPr>
                    </a:p>
                  </a:txBody>
                  <a:tcPr marL="36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8136">
                <a:tc>
                  <a:txBody>
                    <a:bodyPr/>
                    <a:lstStyle/>
                    <a:p>
                      <a:pPr algn="ctr" rtl="0" fontAlgn="ctr"/>
                      <a:r>
                        <a:rPr lang="fr-FR" sz="1100" b="1" i="0" u="none" strike="noStrike" dirty="0">
                          <a:solidFill>
                            <a:srgbClr val="000000"/>
                          </a:solidFill>
                          <a:latin typeface="Trebuchet MS"/>
                        </a:rPr>
                        <a:t>Condition de sortie </a:t>
                      </a:r>
                    </a:p>
                  </a:txBody>
                  <a:tcPr marL="6983" marR="6983" marT="69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fontAlgn="ctr"/>
                      <a:r>
                        <a:rPr lang="fr-FR" sz="1050" b="0" i="0" u="none" strike="noStrike" dirty="0">
                          <a:solidFill>
                            <a:srgbClr val="000000"/>
                          </a:solidFill>
                          <a:latin typeface="Trebuchet MS"/>
                        </a:rPr>
                        <a:t>▪ Boni de liquidation</a:t>
                      </a:r>
                    </a:p>
                  </a:txBody>
                  <a:tcPr marL="36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fontAlgn="ctr"/>
                      <a:r>
                        <a:rPr lang="fr-FR" sz="1050" b="0" i="0" u="none" strike="noStrike" dirty="0" smtClean="0">
                          <a:solidFill>
                            <a:srgbClr val="000000"/>
                          </a:solidFill>
                          <a:latin typeface="Trebuchet MS"/>
                        </a:rPr>
                        <a:t>Voir</a:t>
                      </a:r>
                      <a:r>
                        <a:rPr lang="fr-FR" sz="1050" b="0" i="0" u="none" strike="noStrike" baseline="0" dirty="0" smtClean="0">
                          <a:solidFill>
                            <a:srgbClr val="000000"/>
                          </a:solidFill>
                          <a:latin typeface="Trebuchet MS"/>
                        </a:rPr>
                        <a:t> tableau détaillé de la page 64 (référence à l’illustration n°26)</a:t>
                      </a:r>
                      <a:endParaRPr lang="fr-FR" sz="1050" b="0" i="0" u="none" strike="noStrike" dirty="0">
                        <a:solidFill>
                          <a:srgbClr val="000000"/>
                        </a:solidFill>
                        <a:latin typeface="Trebuchet MS"/>
                      </a:endParaRPr>
                    </a:p>
                  </a:txBody>
                  <a:tcPr marL="36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7897">
                <a:tc>
                  <a:txBody>
                    <a:bodyPr/>
                    <a:lstStyle/>
                    <a:p>
                      <a:pPr algn="ctr" rtl="0" fontAlgn="ctr"/>
                      <a:r>
                        <a:rPr lang="fr-FR" sz="1100" b="1" i="0" u="none" strike="noStrike" dirty="0">
                          <a:solidFill>
                            <a:srgbClr val="000000"/>
                          </a:solidFill>
                          <a:latin typeface="Trebuchet MS"/>
                        </a:rPr>
                        <a:t>Général </a:t>
                      </a:r>
                    </a:p>
                  </a:txBody>
                  <a:tcPr marL="6983" marR="6983" marT="69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ctr"/>
                      <a:r>
                        <a:rPr lang="fr-FR" sz="1050" b="0" i="0" u="none" strike="noStrike" dirty="0">
                          <a:solidFill>
                            <a:srgbClr val="000000"/>
                          </a:solidFill>
                          <a:latin typeface="Trebuchet MS"/>
                        </a:rPr>
                        <a:t> </a:t>
                      </a:r>
                    </a:p>
                  </a:txBody>
                  <a:tcPr marL="36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fontAlgn="ctr">
                        <a:buClr>
                          <a:srgbClr val="000000"/>
                        </a:buClr>
                        <a:buSzPts val="1000"/>
                        <a:buFont typeface="Trebuchet MS"/>
                        <a:buNone/>
                      </a:pPr>
                      <a:r>
                        <a:rPr lang="fr-FR" sz="1050" b="0" i="0" u="none" strike="noStrike" dirty="0" smtClean="0">
                          <a:solidFill>
                            <a:srgbClr val="000000"/>
                          </a:solidFill>
                          <a:latin typeface="Trebuchet MS"/>
                        </a:rPr>
                        <a:t>▪ Clause d’exclusivité, de non-concurrence </a:t>
                      </a:r>
                    </a:p>
                    <a:p>
                      <a:pPr algn="just" rtl="0" fontAlgn="ctr">
                        <a:buClr>
                          <a:srgbClr val="000000"/>
                        </a:buClr>
                        <a:buSzPts val="1000"/>
                        <a:buFont typeface="Trebuchet MS"/>
                        <a:buNone/>
                      </a:pPr>
                      <a:r>
                        <a:rPr lang="fr-FR" sz="1050" b="0" i="0" u="none" strike="noStrike" dirty="0" smtClean="0">
                          <a:solidFill>
                            <a:srgbClr val="000000"/>
                          </a:solidFill>
                          <a:latin typeface="Trebuchet MS"/>
                        </a:rPr>
                        <a:t>▪ Clause d’arbitrage / de médiation</a:t>
                      </a:r>
                      <a:endParaRPr lang="fr-FR" sz="1050" b="0" i="0" u="none" strike="noStrike" dirty="0">
                        <a:solidFill>
                          <a:srgbClr val="000000"/>
                        </a:solidFill>
                        <a:latin typeface="Trebuchet MS"/>
                      </a:endParaRPr>
                    </a:p>
                  </a:txBody>
                  <a:tcPr marL="36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142875" y="714375"/>
            <a:ext cx="8858250" cy="4700588"/>
            <a:chOff x="110" y="968"/>
            <a:chExt cx="5995" cy="2961"/>
          </a:xfrm>
        </p:grpSpPr>
        <p:sp>
          <p:nvSpPr>
            <p:cNvPr id="2057"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52" name="Rectangle 44"/>
            <p:cNvSpPr>
              <a:spLocks noChangeArrowheads="1"/>
            </p:cNvSpPr>
            <p:nvPr/>
          </p:nvSpPr>
          <p:spPr bwMode="auto">
            <a:xfrm>
              <a:off x="110" y="968"/>
              <a:ext cx="5995" cy="139"/>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rPr>
                <a:t>Illustration n° 15 : Les </a:t>
              </a:r>
              <a:r>
                <a:rPr lang="fr-FR" sz="1300" b="1" dirty="0">
                  <a:latin typeface="Trebuchet MS" pitchFamily="34" charset="0"/>
                </a:rPr>
                <a:t>facteurs de tension au sein des entreprises familiales</a:t>
              </a:r>
            </a:p>
          </p:txBody>
        </p:sp>
      </p:grpSp>
      <p:sp>
        <p:nvSpPr>
          <p:cNvPr id="2054" name="Rectangle 2"/>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dirty="0">
              <a:latin typeface="Calibri" pitchFamily="34" charset="0"/>
            </a:endParaRPr>
          </a:p>
        </p:txBody>
      </p:sp>
      <p:sp>
        <p:nvSpPr>
          <p:cNvPr id="2055" name="Rectangle 4"/>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dirty="0">
              <a:latin typeface="Calibri" pitchFamily="34" charset="0"/>
            </a:endParaRPr>
          </a:p>
        </p:txBody>
      </p:sp>
      <p:sp>
        <p:nvSpPr>
          <p:cNvPr id="2056" name="ZoneTexte 33"/>
          <p:cNvSpPr txBox="1">
            <a:spLocks noChangeArrowheads="1"/>
          </p:cNvSpPr>
          <p:nvPr/>
        </p:nvSpPr>
        <p:spPr bwMode="auto">
          <a:xfrm>
            <a:off x="142875" y="1000128"/>
            <a:ext cx="8286750" cy="492125"/>
          </a:xfrm>
          <a:prstGeom prst="rect">
            <a:avLst/>
          </a:prstGeom>
          <a:noFill/>
          <a:ln w="9525">
            <a:noFill/>
            <a:miter lim="800000"/>
            <a:headEnd/>
            <a:tailEnd/>
          </a:ln>
        </p:spPr>
        <p:txBody>
          <a:bodyPr>
            <a:spAutoFit/>
          </a:bodyPr>
          <a:lstStyle/>
          <a:p>
            <a:r>
              <a:rPr lang="fr-FR" sz="1300" dirty="0">
                <a:latin typeface="Trebuchet MS" pitchFamily="34" charset="0"/>
              </a:rPr>
              <a:t>Bien que la plupart des entreprises familiales vivent relativement peu de conflits, plusieurs facteurs peuvent provoquer des tensions.</a:t>
            </a:r>
          </a:p>
        </p:txBody>
      </p:sp>
      <p:graphicFrame>
        <p:nvGraphicFramePr>
          <p:cNvPr id="2050" name="Graphique 34"/>
          <p:cNvGraphicFramePr>
            <a:graphicFrameLocks/>
          </p:cNvGraphicFramePr>
          <p:nvPr/>
        </p:nvGraphicFramePr>
        <p:xfrm>
          <a:off x="0" y="1571625"/>
          <a:ext cx="9144000" cy="4064000"/>
        </p:xfrm>
        <a:graphic>
          <a:graphicData uri="http://schemas.openxmlformats.org/presentationml/2006/ole">
            <p:oleObj spid="_x0000_s2050" r:id="rId4" imgW="9144793" imgH="4060288" progId="Excel.Sheet.8">
              <p:embed/>
            </p:oleObj>
          </a:graphicData>
        </a:graphic>
      </p:graphicFrame>
      <p:sp>
        <p:nvSpPr>
          <p:cNvPr id="9" name="Rectangle 8"/>
          <p:cNvSpPr/>
          <p:nvPr/>
        </p:nvSpPr>
        <p:spPr>
          <a:xfrm>
            <a:off x="467544" y="5960313"/>
            <a:ext cx="8064896" cy="461665"/>
          </a:xfrm>
          <a:prstGeom prst="rect">
            <a:avLst/>
          </a:prstGeom>
        </p:spPr>
        <p:txBody>
          <a:bodyPr wrap="square">
            <a:spAutoFit/>
          </a:bodyPr>
          <a:lstStyle/>
          <a:p>
            <a:pPr algn="ctr"/>
            <a:r>
              <a:rPr lang="fr-FR" sz="1200" dirty="0" smtClean="0">
                <a:solidFill>
                  <a:srgbClr val="7E7E7E"/>
                </a:solidFill>
                <a:latin typeface="Trebuchet MS" pitchFamily="34" charset="0"/>
              </a:rPr>
              <a:t>Source : </a:t>
            </a:r>
            <a:r>
              <a:rPr lang="fr-FR" sz="1200" dirty="0" err="1" smtClean="0">
                <a:solidFill>
                  <a:srgbClr val="7E7E7E"/>
                </a:solidFill>
                <a:latin typeface="Trebuchet MS" pitchFamily="34" charset="0"/>
              </a:rPr>
              <a:t>PriceWaterhouseCoopers</a:t>
            </a:r>
            <a:r>
              <a:rPr lang="fr-FR" sz="1200" dirty="0" smtClean="0">
                <a:solidFill>
                  <a:srgbClr val="7E7E7E"/>
                </a:solidFill>
                <a:latin typeface="Trebuchet MS" pitchFamily="34" charset="0"/>
              </a:rPr>
              <a:t>, étude 2007-2008, « Faire la différence, Enquête mondiale de </a:t>
            </a:r>
            <a:r>
              <a:rPr lang="fr-FR" sz="1200" dirty="0" err="1" smtClean="0">
                <a:solidFill>
                  <a:srgbClr val="7E7E7E"/>
                </a:solidFill>
                <a:latin typeface="Trebuchet MS" pitchFamily="34" charset="0"/>
              </a:rPr>
              <a:t>PriceWaterhouseCoopers</a:t>
            </a:r>
            <a:r>
              <a:rPr lang="fr-FR" sz="1200" dirty="0" smtClean="0">
                <a:solidFill>
                  <a:srgbClr val="7E7E7E"/>
                </a:solidFill>
                <a:latin typeface="Trebuchet MS" pitchFamily="34" charset="0"/>
              </a:rPr>
              <a:t> auprès des entreprises familiales »</a:t>
            </a:r>
            <a:endParaRPr lang="fr-FR" sz="1200" dirty="0">
              <a:solidFill>
                <a:srgbClr val="7E7E7E"/>
              </a:solidFill>
              <a:latin typeface="Trebuchet MS"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3"/>
          <p:cNvSpPr txBox="1">
            <a:spLocks noChangeArrowheads="1"/>
          </p:cNvSpPr>
          <p:nvPr/>
        </p:nvSpPr>
        <p:spPr bwMode="auto">
          <a:xfrm>
            <a:off x="-684213" y="404813"/>
            <a:ext cx="9367838" cy="736600"/>
          </a:xfrm>
          <a:prstGeom prst="rect">
            <a:avLst/>
          </a:prstGeom>
          <a:noFill/>
          <a:ln w="9525">
            <a:noFill/>
            <a:miter lim="800000"/>
            <a:headEnd/>
            <a:tailEnd/>
          </a:ln>
        </p:spPr>
        <p:txBody>
          <a:bodyPr lIns="0" tIns="0" rIns="0" bIns="0" anchor="b"/>
          <a:lstStyle/>
          <a:p>
            <a:endParaRPr lang="fr-FR" sz="1600" dirty="0">
              <a:solidFill>
                <a:srgbClr val="7E7E7E"/>
              </a:solidFill>
              <a:latin typeface="Trebuchet MS" pitchFamily="34" charset="0"/>
            </a:endParaRPr>
          </a:p>
        </p:txBody>
      </p:sp>
      <p:sp>
        <p:nvSpPr>
          <p:cNvPr id="39" name="Rectangle 44"/>
          <p:cNvSpPr>
            <a:spLocks noChangeArrowheads="1"/>
          </p:cNvSpPr>
          <p:nvPr/>
        </p:nvSpPr>
        <p:spPr bwMode="auto">
          <a:xfrm>
            <a:off x="223840" y="836613"/>
            <a:ext cx="8308600" cy="216123"/>
          </a:xfrm>
          <a:prstGeom prst="rect">
            <a:avLst/>
          </a:prstGeom>
          <a:solidFill>
            <a:schemeClr val="bg1">
              <a:lumMod val="85000"/>
            </a:schemeClr>
          </a:solidFill>
          <a:ln w="12700" algn="ctr">
            <a:noFill/>
            <a:miter lim="800000"/>
            <a:headEnd/>
            <a:tailEnd/>
          </a:ln>
        </p:spPr>
        <p:txBody>
          <a:bodyPr wrap="none" lIns="54000" anchor="ctr"/>
          <a:lstStyle/>
          <a:p>
            <a:pPr algn="ctr" defTabSz="457200" fontAlgn="auto">
              <a:spcBef>
                <a:spcPts val="0"/>
              </a:spcBef>
              <a:spcAft>
                <a:spcPts val="0"/>
              </a:spcAft>
              <a:defRPr/>
            </a:pPr>
            <a:r>
              <a:rPr lang="fr-FR" sz="1400" b="1" dirty="0" smtClean="0">
                <a:latin typeface="Trebuchet MS" pitchFamily="34" charset="0"/>
                <a:ea typeface="ＭＳ Ｐゴシック" pitchFamily="34" charset="-128"/>
                <a:cs typeface="+mn-cs"/>
              </a:rPr>
              <a:t>Illustration n° 16 : Les </a:t>
            </a:r>
            <a:r>
              <a:rPr lang="fr-FR" sz="1400" b="1" dirty="0">
                <a:latin typeface="Trebuchet MS" pitchFamily="34" charset="0"/>
                <a:ea typeface="ＭＳ Ｐゴシック" pitchFamily="34" charset="-128"/>
                <a:cs typeface="+mn-cs"/>
              </a:rPr>
              <a:t>mesures de résolutions des conflits au sein des entreprises familiales</a:t>
            </a:r>
          </a:p>
        </p:txBody>
      </p:sp>
      <p:sp>
        <p:nvSpPr>
          <p:cNvPr id="3078" name="ZoneTexte 20"/>
          <p:cNvSpPr txBox="1">
            <a:spLocks noChangeArrowheads="1"/>
          </p:cNvSpPr>
          <p:nvPr/>
        </p:nvSpPr>
        <p:spPr bwMode="auto">
          <a:xfrm>
            <a:off x="214313" y="1214442"/>
            <a:ext cx="8001000" cy="492125"/>
          </a:xfrm>
          <a:prstGeom prst="rect">
            <a:avLst/>
          </a:prstGeom>
          <a:noFill/>
          <a:ln w="9525">
            <a:noFill/>
            <a:miter lim="800000"/>
            <a:headEnd/>
            <a:tailEnd/>
          </a:ln>
        </p:spPr>
        <p:txBody>
          <a:bodyPr>
            <a:spAutoFit/>
          </a:bodyPr>
          <a:lstStyle/>
          <a:p>
            <a:pPr algn="just"/>
            <a:r>
              <a:rPr lang="fr-FR" sz="1300" dirty="0">
                <a:latin typeface="Trebuchet MS" pitchFamily="34" charset="0"/>
              </a:rPr>
              <a:t>Les conseils de famille, pactes d’actionnaires, chartes et processus de médiation sont les mesures les plus courantes auxquelles les entreprises familiales ont recours pour la résolution de conflits</a:t>
            </a:r>
          </a:p>
        </p:txBody>
      </p:sp>
      <p:graphicFrame>
        <p:nvGraphicFramePr>
          <p:cNvPr id="3074" name="Graphique 21"/>
          <p:cNvGraphicFramePr>
            <a:graphicFrameLocks/>
          </p:cNvGraphicFramePr>
          <p:nvPr/>
        </p:nvGraphicFramePr>
        <p:xfrm>
          <a:off x="142875" y="1785938"/>
          <a:ext cx="8001000" cy="4064000"/>
        </p:xfrm>
        <a:graphic>
          <a:graphicData uri="http://schemas.openxmlformats.org/presentationml/2006/ole">
            <p:oleObj spid="_x0000_s3074" r:id="rId4" imgW="8004742" imgH="4066384" progId="Excel.Sheet.8">
              <p:embed/>
            </p:oleObj>
          </a:graphicData>
        </a:graphic>
      </p:graphicFrame>
      <p:sp>
        <p:nvSpPr>
          <p:cNvPr id="7" name="Rectangle 6"/>
          <p:cNvSpPr/>
          <p:nvPr/>
        </p:nvSpPr>
        <p:spPr>
          <a:xfrm>
            <a:off x="467544" y="5991671"/>
            <a:ext cx="8064896" cy="461665"/>
          </a:xfrm>
          <a:prstGeom prst="rect">
            <a:avLst/>
          </a:prstGeom>
        </p:spPr>
        <p:txBody>
          <a:bodyPr wrap="square">
            <a:spAutoFit/>
          </a:bodyPr>
          <a:lstStyle/>
          <a:p>
            <a:pPr algn="ctr"/>
            <a:r>
              <a:rPr lang="fr-FR" sz="1200" dirty="0" smtClean="0">
                <a:solidFill>
                  <a:srgbClr val="7E7E7E"/>
                </a:solidFill>
                <a:latin typeface="Trebuchet MS" pitchFamily="34" charset="0"/>
              </a:rPr>
              <a:t>Source : </a:t>
            </a:r>
            <a:r>
              <a:rPr lang="fr-FR" sz="1200" dirty="0" err="1" smtClean="0">
                <a:solidFill>
                  <a:srgbClr val="7E7E7E"/>
                </a:solidFill>
                <a:latin typeface="Trebuchet MS" pitchFamily="34" charset="0"/>
              </a:rPr>
              <a:t>PriceWaterhouseCoopers</a:t>
            </a:r>
            <a:r>
              <a:rPr lang="fr-FR" sz="1200" dirty="0" smtClean="0">
                <a:solidFill>
                  <a:srgbClr val="7E7E7E"/>
                </a:solidFill>
                <a:latin typeface="Trebuchet MS" pitchFamily="34" charset="0"/>
              </a:rPr>
              <a:t>, étude 2007-2008, « Faire la différence, Enquête mondiale de </a:t>
            </a:r>
            <a:r>
              <a:rPr lang="fr-FR" sz="1200" dirty="0" err="1" smtClean="0">
                <a:solidFill>
                  <a:srgbClr val="7E7E7E"/>
                </a:solidFill>
                <a:latin typeface="Trebuchet MS" pitchFamily="34" charset="0"/>
              </a:rPr>
              <a:t>PriceWaterhouseCoopers</a:t>
            </a:r>
            <a:r>
              <a:rPr lang="fr-FR" sz="1200" dirty="0" smtClean="0">
                <a:solidFill>
                  <a:srgbClr val="7E7E7E"/>
                </a:solidFill>
                <a:latin typeface="Trebuchet MS" pitchFamily="34" charset="0"/>
              </a:rPr>
              <a:t> auprès des entreprises familiales »</a:t>
            </a:r>
            <a:endParaRPr lang="fr-FR" sz="1200" dirty="0">
              <a:solidFill>
                <a:srgbClr val="7E7E7E"/>
              </a:solidFill>
              <a:latin typeface="Trebuchet MS"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100013" y="692150"/>
            <a:ext cx="8645815" cy="4700588"/>
            <a:chOff x="110" y="968"/>
            <a:chExt cx="5993" cy="2961"/>
          </a:xfrm>
        </p:grpSpPr>
        <p:sp>
          <p:nvSpPr>
            <p:cNvPr id="23583"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52" name="Rectangle 44"/>
            <p:cNvSpPr>
              <a:spLocks noChangeArrowheads="1"/>
            </p:cNvSpPr>
            <p:nvPr/>
          </p:nvSpPr>
          <p:spPr bwMode="auto">
            <a:xfrm>
              <a:off x="260" y="968"/>
              <a:ext cx="5745" cy="136"/>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rPr>
                <a:t>Illustration n° 17 : Grille </a:t>
              </a:r>
              <a:r>
                <a:rPr lang="fr-FR" sz="1300" b="1" dirty="0">
                  <a:latin typeface="Trebuchet MS" pitchFamily="34" charset="0"/>
                </a:rPr>
                <a:t>des </a:t>
              </a:r>
              <a:r>
                <a:rPr lang="fr-FR" sz="1300" b="1" dirty="0" smtClean="0">
                  <a:latin typeface="Trebuchet MS" pitchFamily="34" charset="0"/>
                </a:rPr>
                <a:t>Modes </a:t>
              </a:r>
              <a:r>
                <a:rPr lang="fr-FR" sz="1300" b="1" dirty="0">
                  <a:latin typeface="Trebuchet MS" pitchFamily="34" charset="0"/>
                </a:rPr>
                <a:t>A</a:t>
              </a:r>
              <a:r>
                <a:rPr lang="fr-FR" sz="1300" b="1" dirty="0" smtClean="0">
                  <a:latin typeface="Trebuchet MS" pitchFamily="34" charset="0"/>
                </a:rPr>
                <a:t>lternatifs </a:t>
              </a:r>
              <a:r>
                <a:rPr lang="fr-FR" sz="1300" b="1" dirty="0">
                  <a:latin typeface="Trebuchet MS" pitchFamily="34" charset="0"/>
                </a:rPr>
                <a:t>de </a:t>
              </a:r>
              <a:r>
                <a:rPr lang="fr-FR" sz="1300" b="1" dirty="0" smtClean="0">
                  <a:latin typeface="Trebuchet MS" pitchFamily="34" charset="0"/>
                </a:rPr>
                <a:t>Règlement </a:t>
              </a:r>
              <a:r>
                <a:rPr lang="fr-FR" sz="1300" b="1" dirty="0">
                  <a:latin typeface="Trebuchet MS" pitchFamily="34" charset="0"/>
                </a:rPr>
                <a:t>des </a:t>
              </a:r>
              <a:r>
                <a:rPr lang="fr-FR" sz="1300" b="1" dirty="0" smtClean="0">
                  <a:latin typeface="Trebuchet MS" pitchFamily="34" charset="0"/>
                </a:rPr>
                <a:t>Conflits </a:t>
              </a:r>
              <a:r>
                <a:rPr lang="fr-FR" sz="1300" b="1" dirty="0">
                  <a:latin typeface="Trebuchet MS" pitchFamily="34" charset="0"/>
                </a:rPr>
                <a:t>(MARC)</a:t>
              </a:r>
            </a:p>
          </p:txBody>
        </p:sp>
      </p:grpSp>
      <p:sp>
        <p:nvSpPr>
          <p:cNvPr id="23557" name="Rectangle 2"/>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dirty="0">
              <a:latin typeface="Calibri" pitchFamily="34" charset="0"/>
            </a:endParaRPr>
          </a:p>
        </p:txBody>
      </p:sp>
      <p:sp>
        <p:nvSpPr>
          <p:cNvPr id="23558" name="Rectangle 4"/>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dirty="0">
              <a:latin typeface="Calibri" pitchFamily="34" charset="0"/>
            </a:endParaRPr>
          </a:p>
        </p:txBody>
      </p:sp>
      <p:cxnSp>
        <p:nvCxnSpPr>
          <p:cNvPr id="14" name="Connecteur droit avec flèche 13"/>
          <p:cNvCxnSpPr/>
          <p:nvPr/>
        </p:nvCxnSpPr>
        <p:spPr>
          <a:xfrm>
            <a:off x="468313" y="3500441"/>
            <a:ext cx="8064500" cy="1587"/>
          </a:xfrm>
          <a:prstGeom prst="straightConnector1">
            <a:avLst/>
          </a:prstGeom>
          <a:ln w="57150">
            <a:solidFill>
              <a:srgbClr val="00A278"/>
            </a:solidFill>
            <a:prstDash val="solid"/>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Connecteur droit avec flèche 14"/>
          <p:cNvCxnSpPr/>
          <p:nvPr/>
        </p:nvCxnSpPr>
        <p:spPr>
          <a:xfrm rot="16200000" flipV="1">
            <a:off x="2411413" y="3429000"/>
            <a:ext cx="3897312" cy="7938"/>
          </a:xfrm>
          <a:prstGeom prst="straightConnector1">
            <a:avLst/>
          </a:prstGeom>
          <a:ln w="57150">
            <a:solidFill>
              <a:srgbClr val="00A278"/>
            </a:solidFill>
            <a:prstDash val="solid"/>
            <a:headEnd type="arrow"/>
            <a:tailEnd type="arrow"/>
          </a:ln>
        </p:spPr>
        <p:style>
          <a:lnRef idx="1">
            <a:schemeClr val="accent1"/>
          </a:lnRef>
          <a:fillRef idx="0">
            <a:schemeClr val="accent1"/>
          </a:fillRef>
          <a:effectRef idx="0">
            <a:schemeClr val="accent1"/>
          </a:effectRef>
          <a:fontRef idx="minor">
            <a:schemeClr val="tx1"/>
          </a:fontRef>
        </p:style>
      </p:cxnSp>
      <p:sp>
        <p:nvSpPr>
          <p:cNvPr id="23561" name="ZoneTexte 17"/>
          <p:cNvSpPr txBox="1">
            <a:spLocks noChangeArrowheads="1"/>
          </p:cNvSpPr>
          <p:nvPr/>
        </p:nvSpPr>
        <p:spPr bwMode="auto">
          <a:xfrm>
            <a:off x="3635375" y="1052517"/>
            <a:ext cx="1512888" cy="369887"/>
          </a:xfrm>
          <a:prstGeom prst="rect">
            <a:avLst/>
          </a:prstGeom>
          <a:noFill/>
          <a:ln w="9525">
            <a:noFill/>
            <a:miter lim="800000"/>
            <a:headEnd/>
            <a:tailEnd/>
          </a:ln>
        </p:spPr>
        <p:txBody>
          <a:bodyPr>
            <a:spAutoFit/>
          </a:bodyPr>
          <a:lstStyle/>
          <a:p>
            <a:pPr algn="ctr"/>
            <a:r>
              <a:rPr lang="fr-FR" b="1" dirty="0">
                <a:solidFill>
                  <a:srgbClr val="000099"/>
                </a:solidFill>
                <a:latin typeface="Trebuchet MS" pitchFamily="34" charset="0"/>
              </a:rPr>
              <a:t>Contentieux</a:t>
            </a:r>
          </a:p>
        </p:txBody>
      </p:sp>
      <p:sp>
        <p:nvSpPr>
          <p:cNvPr id="19" name="ZoneTexte 18"/>
          <p:cNvSpPr txBox="1"/>
          <p:nvPr/>
        </p:nvSpPr>
        <p:spPr>
          <a:xfrm>
            <a:off x="3635375" y="3141663"/>
            <a:ext cx="1512888" cy="646112"/>
          </a:xfrm>
          <a:prstGeom prst="rect">
            <a:avLst/>
          </a:prstGeom>
          <a:gradFill>
            <a:gsLst>
              <a:gs pos="0">
                <a:srgbClr val="03D4A8"/>
              </a:gs>
              <a:gs pos="25000">
                <a:srgbClr val="21D6E0"/>
              </a:gs>
              <a:gs pos="75000">
                <a:srgbClr val="0087E6"/>
              </a:gs>
              <a:gs pos="100000">
                <a:srgbClr val="005CBF"/>
              </a:gs>
            </a:gsLst>
            <a:lin ang="11400000" scaled="0"/>
          </a:gradFill>
        </p:spPr>
        <p:txBody>
          <a:bodyPr>
            <a:spAutoFit/>
          </a:bodyPr>
          <a:lstStyle/>
          <a:p>
            <a:pPr algn="ctr" fontAlgn="auto">
              <a:spcBef>
                <a:spcPts val="0"/>
              </a:spcBef>
              <a:spcAft>
                <a:spcPts val="0"/>
              </a:spcAft>
              <a:defRPr/>
            </a:pPr>
            <a:r>
              <a:rPr lang="fr-FR" b="1" dirty="0">
                <a:solidFill>
                  <a:srgbClr val="000099"/>
                </a:solidFill>
                <a:latin typeface="Trebuchet MS" pitchFamily="34" charset="0"/>
                <a:cs typeface="+mn-cs"/>
              </a:rPr>
              <a:t>Med</a:t>
            </a:r>
            <a:r>
              <a:rPr lang="fr-FR" b="1" dirty="0">
                <a:latin typeface="Trebuchet MS" pitchFamily="34" charset="0"/>
                <a:cs typeface="+mn-cs"/>
              </a:rPr>
              <a:t>-</a:t>
            </a:r>
            <a:r>
              <a:rPr lang="fr-FR" b="1" dirty="0">
                <a:solidFill>
                  <a:schemeClr val="accent3">
                    <a:lumMod val="50000"/>
                  </a:schemeClr>
                </a:solidFill>
                <a:latin typeface="Trebuchet MS" pitchFamily="34" charset="0"/>
                <a:cs typeface="+mn-cs"/>
              </a:rPr>
              <a:t>Arb</a:t>
            </a:r>
          </a:p>
          <a:p>
            <a:pPr algn="ctr" fontAlgn="auto">
              <a:spcBef>
                <a:spcPts val="0"/>
              </a:spcBef>
              <a:spcAft>
                <a:spcPts val="0"/>
              </a:spcAft>
              <a:defRPr/>
            </a:pPr>
            <a:r>
              <a:rPr lang="fr-FR" b="1" dirty="0">
                <a:latin typeface="Trebuchet MS" pitchFamily="34" charset="0"/>
                <a:cs typeface="+mn-cs"/>
              </a:rPr>
              <a:t>simultanés</a:t>
            </a:r>
          </a:p>
        </p:txBody>
      </p:sp>
      <p:sp>
        <p:nvSpPr>
          <p:cNvPr id="23563" name="ZoneTexte 19"/>
          <p:cNvSpPr txBox="1">
            <a:spLocks noChangeArrowheads="1"/>
          </p:cNvSpPr>
          <p:nvPr/>
        </p:nvSpPr>
        <p:spPr bwMode="auto">
          <a:xfrm>
            <a:off x="144463" y="2997200"/>
            <a:ext cx="1511300" cy="368300"/>
          </a:xfrm>
          <a:prstGeom prst="rect">
            <a:avLst/>
          </a:prstGeom>
          <a:noFill/>
          <a:ln w="9525">
            <a:noFill/>
            <a:miter lim="800000"/>
            <a:headEnd/>
            <a:tailEnd/>
          </a:ln>
        </p:spPr>
        <p:txBody>
          <a:bodyPr>
            <a:spAutoFit/>
          </a:bodyPr>
          <a:lstStyle/>
          <a:p>
            <a:pPr algn="ctr"/>
            <a:r>
              <a:rPr lang="fr-FR" b="1" dirty="0">
                <a:solidFill>
                  <a:srgbClr val="000099"/>
                </a:solidFill>
                <a:latin typeface="Trebuchet MS" pitchFamily="34" charset="0"/>
              </a:rPr>
              <a:t>Facilitateur</a:t>
            </a:r>
          </a:p>
        </p:txBody>
      </p:sp>
      <p:sp>
        <p:nvSpPr>
          <p:cNvPr id="23564" name="ZoneTexte 20"/>
          <p:cNvSpPr txBox="1">
            <a:spLocks noChangeArrowheads="1"/>
          </p:cNvSpPr>
          <p:nvPr/>
        </p:nvSpPr>
        <p:spPr bwMode="auto">
          <a:xfrm>
            <a:off x="7308850" y="2708275"/>
            <a:ext cx="1511300" cy="369888"/>
          </a:xfrm>
          <a:prstGeom prst="rect">
            <a:avLst/>
          </a:prstGeom>
          <a:noFill/>
          <a:ln w="9525">
            <a:noFill/>
            <a:miter lim="800000"/>
            <a:headEnd/>
            <a:tailEnd/>
          </a:ln>
        </p:spPr>
        <p:txBody>
          <a:bodyPr>
            <a:spAutoFit/>
          </a:bodyPr>
          <a:lstStyle/>
          <a:p>
            <a:pPr algn="ctr"/>
            <a:r>
              <a:rPr lang="fr-FR" b="1" dirty="0">
                <a:solidFill>
                  <a:srgbClr val="000099"/>
                </a:solidFill>
                <a:latin typeface="Trebuchet MS" pitchFamily="34" charset="0"/>
              </a:rPr>
              <a:t>Décideur</a:t>
            </a:r>
          </a:p>
        </p:txBody>
      </p:sp>
      <p:sp>
        <p:nvSpPr>
          <p:cNvPr id="23565" name="ZoneTexte 21"/>
          <p:cNvSpPr txBox="1">
            <a:spLocks noChangeArrowheads="1"/>
          </p:cNvSpPr>
          <p:nvPr/>
        </p:nvSpPr>
        <p:spPr bwMode="auto">
          <a:xfrm>
            <a:off x="3348040" y="5516563"/>
            <a:ext cx="2198687" cy="647700"/>
          </a:xfrm>
          <a:prstGeom prst="rect">
            <a:avLst/>
          </a:prstGeom>
          <a:noFill/>
          <a:ln w="9525">
            <a:noFill/>
            <a:miter lim="800000"/>
            <a:headEnd/>
            <a:tailEnd/>
          </a:ln>
        </p:spPr>
        <p:txBody>
          <a:bodyPr>
            <a:spAutoFit/>
          </a:bodyPr>
          <a:lstStyle/>
          <a:p>
            <a:pPr algn="ctr"/>
            <a:r>
              <a:rPr lang="fr-FR" b="1" dirty="0">
                <a:solidFill>
                  <a:srgbClr val="000099"/>
                </a:solidFill>
                <a:latin typeface="Trebuchet MS" pitchFamily="34" charset="0"/>
              </a:rPr>
              <a:t>Prévention</a:t>
            </a:r>
          </a:p>
          <a:p>
            <a:pPr algn="ctr"/>
            <a:r>
              <a:rPr lang="fr-FR" b="1" dirty="0">
                <a:solidFill>
                  <a:srgbClr val="000099"/>
                </a:solidFill>
                <a:latin typeface="Trebuchet MS" pitchFamily="34" charset="0"/>
              </a:rPr>
              <a:t>Pré-contentieux</a:t>
            </a:r>
          </a:p>
        </p:txBody>
      </p:sp>
      <p:sp>
        <p:nvSpPr>
          <p:cNvPr id="23" name="ZoneTexte 22"/>
          <p:cNvSpPr txBox="1"/>
          <p:nvPr/>
        </p:nvSpPr>
        <p:spPr>
          <a:xfrm>
            <a:off x="5580065" y="1571625"/>
            <a:ext cx="1512887" cy="615950"/>
          </a:xfrm>
          <a:prstGeom prst="rect">
            <a:avLst/>
          </a:prstGeom>
          <a:solidFill>
            <a:srgbClr val="5CE29C"/>
          </a:solidFill>
          <a:ln>
            <a:solidFill>
              <a:srgbClr val="3A5818"/>
            </a:solidFill>
          </a:ln>
        </p:spPr>
        <p:txBody>
          <a:bodyPr anchor="ctr">
            <a:spAutoFit/>
          </a:bodyPr>
          <a:lstStyle/>
          <a:p>
            <a:pPr algn="ctr" fontAlgn="auto">
              <a:spcBef>
                <a:spcPts val="0"/>
              </a:spcBef>
              <a:spcAft>
                <a:spcPts val="0"/>
              </a:spcAft>
              <a:defRPr/>
            </a:pPr>
            <a:endParaRPr lang="fr-FR" sz="800" b="1" dirty="0">
              <a:solidFill>
                <a:schemeClr val="accent3">
                  <a:lumMod val="50000"/>
                </a:schemeClr>
              </a:solidFill>
              <a:latin typeface="Trebuchet MS" pitchFamily="34" charset="0"/>
              <a:cs typeface="+mn-cs"/>
            </a:endParaRPr>
          </a:p>
          <a:p>
            <a:pPr algn="ctr" fontAlgn="auto">
              <a:spcBef>
                <a:spcPts val="0"/>
              </a:spcBef>
              <a:spcAft>
                <a:spcPts val="0"/>
              </a:spcAft>
              <a:defRPr/>
            </a:pPr>
            <a:r>
              <a:rPr lang="fr-FR" b="1" dirty="0">
                <a:solidFill>
                  <a:schemeClr val="accent3">
                    <a:lumMod val="50000"/>
                  </a:schemeClr>
                </a:solidFill>
                <a:latin typeface="Trebuchet MS" pitchFamily="34" charset="0"/>
                <a:cs typeface="+mn-cs"/>
              </a:rPr>
              <a:t>Arbitrage</a:t>
            </a:r>
            <a:endParaRPr lang="fr-FR" sz="800" b="1" dirty="0">
              <a:solidFill>
                <a:schemeClr val="accent3">
                  <a:lumMod val="50000"/>
                </a:schemeClr>
              </a:solidFill>
              <a:latin typeface="Trebuchet MS" pitchFamily="34" charset="0"/>
              <a:cs typeface="+mn-cs"/>
            </a:endParaRPr>
          </a:p>
          <a:p>
            <a:pPr algn="ctr" fontAlgn="auto">
              <a:spcBef>
                <a:spcPts val="0"/>
              </a:spcBef>
              <a:spcAft>
                <a:spcPts val="0"/>
              </a:spcAft>
              <a:defRPr/>
            </a:pPr>
            <a:endParaRPr lang="fr-FR" sz="800" b="1" dirty="0">
              <a:solidFill>
                <a:schemeClr val="accent3">
                  <a:lumMod val="50000"/>
                </a:schemeClr>
              </a:solidFill>
              <a:latin typeface="Trebuchet MS" pitchFamily="34" charset="0"/>
              <a:cs typeface="+mn-cs"/>
            </a:endParaRPr>
          </a:p>
        </p:txBody>
      </p:sp>
      <p:sp>
        <p:nvSpPr>
          <p:cNvPr id="23567" name="ZoneTexte 23"/>
          <p:cNvSpPr txBox="1">
            <a:spLocks noChangeArrowheads="1"/>
          </p:cNvSpPr>
          <p:nvPr/>
        </p:nvSpPr>
        <p:spPr bwMode="auto">
          <a:xfrm>
            <a:off x="1619250" y="1557338"/>
            <a:ext cx="1512888" cy="646112"/>
          </a:xfrm>
          <a:prstGeom prst="rect">
            <a:avLst/>
          </a:prstGeom>
          <a:solidFill>
            <a:srgbClr val="0099FF">
              <a:alpha val="54117"/>
            </a:srgbClr>
          </a:solidFill>
          <a:ln w="9525">
            <a:solidFill>
              <a:srgbClr val="0066CC"/>
            </a:solidFill>
            <a:miter lim="800000"/>
            <a:headEnd/>
            <a:tailEnd/>
          </a:ln>
        </p:spPr>
        <p:txBody>
          <a:bodyPr>
            <a:spAutoFit/>
          </a:bodyPr>
          <a:lstStyle/>
          <a:p>
            <a:pPr algn="ctr"/>
            <a:r>
              <a:rPr lang="fr-FR" b="1" dirty="0">
                <a:solidFill>
                  <a:srgbClr val="000099"/>
                </a:solidFill>
                <a:latin typeface="Trebuchet MS" pitchFamily="34" charset="0"/>
              </a:rPr>
              <a:t>Médiation judiciaire</a:t>
            </a:r>
          </a:p>
        </p:txBody>
      </p:sp>
      <p:sp>
        <p:nvSpPr>
          <p:cNvPr id="23568" name="ZoneTexte 24"/>
          <p:cNvSpPr txBox="1">
            <a:spLocks noChangeArrowheads="1"/>
          </p:cNvSpPr>
          <p:nvPr/>
        </p:nvSpPr>
        <p:spPr bwMode="auto">
          <a:xfrm>
            <a:off x="1476377" y="4149729"/>
            <a:ext cx="2016125" cy="646113"/>
          </a:xfrm>
          <a:prstGeom prst="rect">
            <a:avLst/>
          </a:prstGeom>
          <a:solidFill>
            <a:srgbClr val="0099FF">
              <a:alpha val="54117"/>
            </a:srgbClr>
          </a:solidFill>
          <a:ln w="9525">
            <a:solidFill>
              <a:srgbClr val="0066CC"/>
            </a:solidFill>
            <a:miter lim="800000"/>
            <a:headEnd/>
            <a:tailEnd/>
          </a:ln>
        </p:spPr>
        <p:txBody>
          <a:bodyPr>
            <a:spAutoFit/>
          </a:bodyPr>
          <a:lstStyle/>
          <a:p>
            <a:pPr algn="ctr"/>
            <a:r>
              <a:rPr lang="fr-FR" b="1" dirty="0">
                <a:solidFill>
                  <a:srgbClr val="000099"/>
                </a:solidFill>
                <a:latin typeface="Trebuchet MS" pitchFamily="34" charset="0"/>
              </a:rPr>
              <a:t>Médiation conventionnelle</a:t>
            </a:r>
          </a:p>
        </p:txBody>
      </p:sp>
      <p:sp>
        <p:nvSpPr>
          <p:cNvPr id="23569" name="ZoneTexte 28"/>
          <p:cNvSpPr txBox="1">
            <a:spLocks noChangeArrowheads="1"/>
          </p:cNvSpPr>
          <p:nvPr/>
        </p:nvSpPr>
        <p:spPr bwMode="auto">
          <a:xfrm>
            <a:off x="5219700" y="4076700"/>
            <a:ext cx="2305050" cy="277813"/>
          </a:xfrm>
          <a:prstGeom prst="rect">
            <a:avLst/>
          </a:prstGeom>
          <a:solidFill>
            <a:srgbClr val="EAE62A">
              <a:alpha val="49019"/>
            </a:srgbClr>
          </a:solidFill>
          <a:ln w="9525">
            <a:solidFill>
              <a:srgbClr val="FFC000"/>
            </a:solidFill>
            <a:miter lim="800000"/>
            <a:headEnd/>
            <a:tailEnd/>
          </a:ln>
        </p:spPr>
        <p:txBody>
          <a:bodyPr>
            <a:spAutoFit/>
          </a:bodyPr>
          <a:lstStyle/>
          <a:p>
            <a:pPr algn="ctr"/>
            <a:r>
              <a:rPr lang="fr-FR" sz="1200" b="1" dirty="0">
                <a:solidFill>
                  <a:srgbClr val="FF0000"/>
                </a:solidFill>
                <a:latin typeface="Trebuchet MS" pitchFamily="34" charset="0"/>
              </a:rPr>
              <a:t>Recommandation en ligne</a:t>
            </a:r>
          </a:p>
        </p:txBody>
      </p:sp>
      <p:sp>
        <p:nvSpPr>
          <p:cNvPr id="23570" name="ZoneTexte 29"/>
          <p:cNvSpPr txBox="1">
            <a:spLocks noChangeArrowheads="1"/>
          </p:cNvSpPr>
          <p:nvPr/>
        </p:nvSpPr>
        <p:spPr bwMode="auto">
          <a:xfrm>
            <a:off x="5148263" y="4292604"/>
            <a:ext cx="2303462" cy="277813"/>
          </a:xfrm>
          <a:prstGeom prst="rect">
            <a:avLst/>
          </a:prstGeom>
          <a:noFill/>
          <a:ln w="9525">
            <a:noFill/>
            <a:miter lim="800000"/>
            <a:headEnd/>
            <a:tailEnd/>
          </a:ln>
        </p:spPr>
        <p:txBody>
          <a:bodyPr>
            <a:spAutoFit/>
          </a:bodyPr>
          <a:lstStyle/>
          <a:p>
            <a:pPr algn="ctr"/>
            <a:r>
              <a:rPr lang="fr-FR" sz="1200" b="1" i="1" dirty="0">
                <a:latin typeface="Trebuchet MS" pitchFamily="34" charset="0"/>
              </a:rPr>
              <a:t>Tiers-</a:t>
            </a:r>
            <a:r>
              <a:rPr lang="fr-FR" sz="1200" b="1" i="1" dirty="0" err="1">
                <a:latin typeface="Trebuchet MS" pitchFamily="34" charset="0"/>
              </a:rPr>
              <a:t>aviseur</a:t>
            </a:r>
            <a:endParaRPr lang="fr-FR" sz="1200" b="1" i="1" dirty="0">
              <a:latin typeface="Trebuchet MS" pitchFamily="34" charset="0"/>
            </a:endParaRPr>
          </a:p>
        </p:txBody>
      </p:sp>
      <p:sp>
        <p:nvSpPr>
          <p:cNvPr id="23571" name="ZoneTexte 30"/>
          <p:cNvSpPr txBox="1">
            <a:spLocks noChangeArrowheads="1"/>
          </p:cNvSpPr>
          <p:nvPr/>
        </p:nvSpPr>
        <p:spPr bwMode="auto">
          <a:xfrm>
            <a:off x="5219700" y="4592642"/>
            <a:ext cx="2305050" cy="276225"/>
          </a:xfrm>
          <a:prstGeom prst="rect">
            <a:avLst/>
          </a:prstGeom>
          <a:solidFill>
            <a:srgbClr val="ABDC30">
              <a:alpha val="61176"/>
            </a:srgbClr>
          </a:solidFill>
          <a:ln w="9525">
            <a:solidFill>
              <a:srgbClr val="00B050"/>
            </a:solidFill>
            <a:miter lim="800000"/>
            <a:headEnd/>
            <a:tailEnd/>
          </a:ln>
        </p:spPr>
        <p:txBody>
          <a:bodyPr>
            <a:spAutoFit/>
          </a:bodyPr>
          <a:lstStyle/>
          <a:p>
            <a:pPr algn="ctr"/>
            <a:r>
              <a:rPr lang="fr-FR" sz="1200" b="1">
                <a:solidFill>
                  <a:srgbClr val="00B050"/>
                </a:solidFill>
                <a:latin typeface="Trebuchet MS" pitchFamily="34" charset="0"/>
              </a:rPr>
              <a:t>Avis technique amiable</a:t>
            </a:r>
          </a:p>
        </p:txBody>
      </p:sp>
      <p:sp>
        <p:nvSpPr>
          <p:cNvPr id="23572" name="ZoneTexte 31"/>
          <p:cNvSpPr txBox="1">
            <a:spLocks noChangeArrowheads="1"/>
          </p:cNvSpPr>
          <p:nvPr/>
        </p:nvSpPr>
        <p:spPr bwMode="auto">
          <a:xfrm>
            <a:off x="5219700" y="4808542"/>
            <a:ext cx="2305050" cy="276225"/>
          </a:xfrm>
          <a:prstGeom prst="rect">
            <a:avLst/>
          </a:prstGeom>
          <a:noFill/>
          <a:ln w="9525">
            <a:noFill/>
            <a:miter lim="800000"/>
            <a:headEnd/>
            <a:tailEnd/>
          </a:ln>
        </p:spPr>
        <p:txBody>
          <a:bodyPr>
            <a:spAutoFit/>
          </a:bodyPr>
          <a:lstStyle/>
          <a:p>
            <a:pPr algn="ctr"/>
            <a:r>
              <a:rPr lang="fr-FR" sz="1200" b="1" i="1">
                <a:latin typeface="Trebuchet MS" pitchFamily="34" charset="0"/>
              </a:rPr>
              <a:t>Expert </a:t>
            </a:r>
          </a:p>
        </p:txBody>
      </p:sp>
      <p:sp>
        <p:nvSpPr>
          <p:cNvPr id="23573" name="ZoneTexte 32"/>
          <p:cNvSpPr txBox="1">
            <a:spLocks noChangeArrowheads="1"/>
          </p:cNvSpPr>
          <p:nvPr/>
        </p:nvSpPr>
        <p:spPr bwMode="auto">
          <a:xfrm>
            <a:off x="5219700" y="5095879"/>
            <a:ext cx="2305050" cy="461963"/>
          </a:xfrm>
          <a:prstGeom prst="rect">
            <a:avLst/>
          </a:prstGeom>
          <a:solidFill>
            <a:srgbClr val="B084C2">
              <a:alpha val="50195"/>
            </a:srgbClr>
          </a:solidFill>
          <a:ln w="9525">
            <a:solidFill>
              <a:srgbClr val="9900CC"/>
            </a:solidFill>
            <a:miter lim="800000"/>
            <a:headEnd/>
            <a:tailEnd/>
          </a:ln>
        </p:spPr>
        <p:txBody>
          <a:bodyPr>
            <a:spAutoFit/>
          </a:bodyPr>
          <a:lstStyle/>
          <a:p>
            <a:pPr algn="ctr"/>
            <a:r>
              <a:rPr lang="fr-FR" sz="1200" b="1">
                <a:solidFill>
                  <a:srgbClr val="660066"/>
                </a:solidFill>
                <a:latin typeface="Trebuchet MS" pitchFamily="34" charset="0"/>
              </a:rPr>
              <a:t>Evaluation juridique indépendante</a:t>
            </a:r>
          </a:p>
        </p:txBody>
      </p:sp>
      <p:sp>
        <p:nvSpPr>
          <p:cNvPr id="23574" name="ZoneTexte 33"/>
          <p:cNvSpPr txBox="1">
            <a:spLocks noChangeArrowheads="1"/>
          </p:cNvSpPr>
          <p:nvPr/>
        </p:nvSpPr>
        <p:spPr bwMode="auto">
          <a:xfrm>
            <a:off x="5292725" y="5527679"/>
            <a:ext cx="2303463" cy="277813"/>
          </a:xfrm>
          <a:prstGeom prst="rect">
            <a:avLst/>
          </a:prstGeom>
          <a:noFill/>
          <a:ln w="9525">
            <a:noFill/>
            <a:miter lim="800000"/>
            <a:headEnd/>
            <a:tailEnd/>
          </a:ln>
        </p:spPr>
        <p:txBody>
          <a:bodyPr>
            <a:spAutoFit/>
          </a:bodyPr>
          <a:lstStyle/>
          <a:p>
            <a:pPr algn="ctr"/>
            <a:r>
              <a:rPr lang="fr-FR" sz="1200" b="1" i="1">
                <a:latin typeface="Trebuchet MS" pitchFamily="34" charset="0"/>
              </a:rPr>
              <a:t>Tiers évaluateur</a:t>
            </a:r>
          </a:p>
        </p:txBody>
      </p:sp>
      <p:sp>
        <p:nvSpPr>
          <p:cNvPr id="23575" name="ZoneTexte 34"/>
          <p:cNvSpPr txBox="1">
            <a:spLocks noChangeArrowheads="1"/>
          </p:cNvSpPr>
          <p:nvPr/>
        </p:nvSpPr>
        <p:spPr bwMode="auto">
          <a:xfrm>
            <a:off x="5219700" y="2205042"/>
            <a:ext cx="2305050" cy="276225"/>
          </a:xfrm>
          <a:prstGeom prst="rect">
            <a:avLst/>
          </a:prstGeom>
          <a:noFill/>
          <a:ln w="9525">
            <a:noFill/>
            <a:miter lim="800000"/>
            <a:headEnd/>
            <a:tailEnd/>
          </a:ln>
        </p:spPr>
        <p:txBody>
          <a:bodyPr>
            <a:spAutoFit/>
          </a:bodyPr>
          <a:lstStyle/>
          <a:p>
            <a:pPr algn="ctr"/>
            <a:r>
              <a:rPr lang="fr-FR" sz="1200" b="1" i="1">
                <a:latin typeface="Trebuchet MS" pitchFamily="34" charset="0"/>
              </a:rPr>
              <a:t>Arbitre</a:t>
            </a:r>
          </a:p>
        </p:txBody>
      </p:sp>
      <p:sp>
        <p:nvSpPr>
          <p:cNvPr id="23576" name="ZoneTexte 25"/>
          <p:cNvSpPr txBox="1">
            <a:spLocks noChangeArrowheads="1"/>
          </p:cNvSpPr>
          <p:nvPr/>
        </p:nvSpPr>
        <p:spPr bwMode="auto">
          <a:xfrm>
            <a:off x="5219702" y="3284539"/>
            <a:ext cx="720725" cy="369887"/>
          </a:xfrm>
          <a:prstGeom prst="rect">
            <a:avLst/>
          </a:prstGeom>
          <a:solidFill>
            <a:srgbClr val="F7B293"/>
          </a:solidFill>
          <a:ln w="9525">
            <a:solidFill>
              <a:srgbClr val="C00000"/>
            </a:solidFill>
            <a:miter lim="800000"/>
            <a:headEnd/>
            <a:tailEnd/>
          </a:ln>
        </p:spPr>
        <p:txBody>
          <a:bodyPr>
            <a:spAutoFit/>
          </a:bodyPr>
          <a:lstStyle/>
          <a:p>
            <a:pPr algn="ctr"/>
            <a:r>
              <a:rPr lang="fr-FR" b="1" dirty="0" smtClean="0">
                <a:solidFill>
                  <a:srgbClr val="C00000"/>
                </a:solidFill>
                <a:latin typeface="Trebuchet MS" pitchFamily="34" charset="0"/>
              </a:rPr>
              <a:t>DD0*</a:t>
            </a:r>
            <a:endParaRPr lang="fr-FR" b="1" dirty="0">
              <a:solidFill>
                <a:srgbClr val="C00000"/>
              </a:solidFill>
              <a:latin typeface="Trebuchet MS" pitchFamily="34" charset="0"/>
            </a:endParaRPr>
          </a:p>
        </p:txBody>
      </p:sp>
      <p:sp>
        <p:nvSpPr>
          <p:cNvPr id="23577" name="ZoneTexte 27"/>
          <p:cNvSpPr txBox="1">
            <a:spLocks noChangeArrowheads="1"/>
          </p:cNvSpPr>
          <p:nvPr/>
        </p:nvSpPr>
        <p:spPr bwMode="auto">
          <a:xfrm>
            <a:off x="6156325" y="3213104"/>
            <a:ext cx="1295400" cy="646113"/>
          </a:xfrm>
          <a:prstGeom prst="rect">
            <a:avLst/>
          </a:prstGeom>
          <a:solidFill>
            <a:srgbClr val="F7B293"/>
          </a:solidFill>
          <a:ln w="9525">
            <a:solidFill>
              <a:srgbClr val="C00000"/>
            </a:solidFill>
            <a:miter lim="800000"/>
            <a:headEnd/>
            <a:tailEnd/>
          </a:ln>
        </p:spPr>
        <p:txBody>
          <a:bodyPr>
            <a:spAutoFit/>
          </a:bodyPr>
          <a:lstStyle/>
          <a:p>
            <a:pPr algn="ctr"/>
            <a:r>
              <a:rPr lang="fr-FR" b="1">
                <a:solidFill>
                  <a:srgbClr val="C00000"/>
                </a:solidFill>
                <a:latin typeface="Trebuchet MS" pitchFamily="34" charset="0"/>
              </a:rPr>
              <a:t>Décision d’urgence</a:t>
            </a:r>
          </a:p>
        </p:txBody>
      </p:sp>
      <p:sp>
        <p:nvSpPr>
          <p:cNvPr id="23578" name="ZoneTexte 37"/>
          <p:cNvSpPr txBox="1">
            <a:spLocks noChangeArrowheads="1"/>
          </p:cNvSpPr>
          <p:nvPr/>
        </p:nvSpPr>
        <p:spPr bwMode="auto">
          <a:xfrm>
            <a:off x="4932363" y="2708275"/>
            <a:ext cx="1511300" cy="369888"/>
          </a:xfrm>
          <a:prstGeom prst="rect">
            <a:avLst/>
          </a:prstGeom>
          <a:noFill/>
          <a:ln w="9525">
            <a:noFill/>
            <a:miter lim="800000"/>
            <a:headEnd/>
            <a:tailEnd/>
          </a:ln>
        </p:spPr>
        <p:txBody>
          <a:bodyPr>
            <a:spAutoFit/>
          </a:bodyPr>
          <a:lstStyle/>
          <a:p>
            <a:pPr algn="ctr"/>
            <a:r>
              <a:rPr lang="fr-FR" b="1">
                <a:solidFill>
                  <a:srgbClr val="000099"/>
                </a:solidFill>
                <a:latin typeface="Trebuchet MS" pitchFamily="34" charset="0"/>
              </a:rPr>
              <a:t>Aviseur</a:t>
            </a:r>
          </a:p>
        </p:txBody>
      </p:sp>
      <p:sp>
        <p:nvSpPr>
          <p:cNvPr id="23579" name="ZoneTexte 38"/>
          <p:cNvSpPr txBox="1">
            <a:spLocks noChangeArrowheads="1"/>
          </p:cNvSpPr>
          <p:nvPr/>
        </p:nvSpPr>
        <p:spPr bwMode="auto">
          <a:xfrm>
            <a:off x="1187450" y="2205042"/>
            <a:ext cx="2305050" cy="276225"/>
          </a:xfrm>
          <a:prstGeom prst="rect">
            <a:avLst/>
          </a:prstGeom>
          <a:noFill/>
          <a:ln w="9525">
            <a:noFill/>
            <a:miter lim="800000"/>
            <a:headEnd/>
            <a:tailEnd/>
          </a:ln>
        </p:spPr>
        <p:txBody>
          <a:bodyPr>
            <a:spAutoFit/>
          </a:bodyPr>
          <a:lstStyle/>
          <a:p>
            <a:pPr algn="ctr"/>
            <a:r>
              <a:rPr lang="fr-FR" sz="1200" b="1" i="1">
                <a:latin typeface="Trebuchet MS" pitchFamily="34" charset="0"/>
              </a:rPr>
              <a:t>Médiateur</a:t>
            </a:r>
          </a:p>
        </p:txBody>
      </p:sp>
      <p:sp>
        <p:nvSpPr>
          <p:cNvPr id="23580" name="ZoneTexte 39"/>
          <p:cNvSpPr txBox="1">
            <a:spLocks noChangeArrowheads="1"/>
          </p:cNvSpPr>
          <p:nvPr/>
        </p:nvSpPr>
        <p:spPr bwMode="auto">
          <a:xfrm>
            <a:off x="1258888" y="4797429"/>
            <a:ext cx="2305050" cy="276225"/>
          </a:xfrm>
          <a:prstGeom prst="rect">
            <a:avLst/>
          </a:prstGeom>
          <a:noFill/>
          <a:ln w="9525">
            <a:noFill/>
            <a:miter lim="800000"/>
            <a:headEnd/>
            <a:tailEnd/>
          </a:ln>
        </p:spPr>
        <p:txBody>
          <a:bodyPr>
            <a:spAutoFit/>
          </a:bodyPr>
          <a:lstStyle/>
          <a:p>
            <a:pPr algn="ctr"/>
            <a:r>
              <a:rPr lang="fr-FR" sz="1200" b="1" i="1" dirty="0">
                <a:latin typeface="Trebuchet MS" pitchFamily="34" charset="0"/>
              </a:rPr>
              <a:t>Médiateur</a:t>
            </a:r>
          </a:p>
        </p:txBody>
      </p:sp>
      <p:sp>
        <p:nvSpPr>
          <p:cNvPr id="23581" name="ZoneTexte 40"/>
          <p:cNvSpPr txBox="1">
            <a:spLocks noChangeArrowheads="1"/>
          </p:cNvSpPr>
          <p:nvPr/>
        </p:nvSpPr>
        <p:spPr bwMode="auto">
          <a:xfrm>
            <a:off x="3492502" y="3789366"/>
            <a:ext cx="1727200" cy="276225"/>
          </a:xfrm>
          <a:prstGeom prst="rect">
            <a:avLst/>
          </a:prstGeom>
          <a:noFill/>
          <a:ln w="9525">
            <a:noFill/>
            <a:miter lim="800000"/>
            <a:headEnd/>
            <a:tailEnd/>
          </a:ln>
        </p:spPr>
        <p:txBody>
          <a:bodyPr>
            <a:spAutoFit/>
          </a:bodyPr>
          <a:lstStyle/>
          <a:p>
            <a:pPr algn="ctr"/>
            <a:r>
              <a:rPr lang="fr-FR" sz="1200" b="1" i="1">
                <a:latin typeface="Trebuchet MS" pitchFamily="34" charset="0"/>
              </a:rPr>
              <a:t>Médiateur - Arbitre</a:t>
            </a:r>
          </a:p>
        </p:txBody>
      </p:sp>
      <p:sp>
        <p:nvSpPr>
          <p:cNvPr id="32" name="ZoneTexte 31"/>
          <p:cNvSpPr txBox="1"/>
          <p:nvPr/>
        </p:nvSpPr>
        <p:spPr>
          <a:xfrm>
            <a:off x="5786446" y="6072206"/>
            <a:ext cx="2662908" cy="307777"/>
          </a:xfrm>
          <a:prstGeom prst="rect">
            <a:avLst/>
          </a:prstGeom>
          <a:noFill/>
        </p:spPr>
        <p:txBody>
          <a:bodyPr wrap="none" rtlCol="0">
            <a:spAutoFit/>
          </a:bodyPr>
          <a:lstStyle/>
          <a:p>
            <a:r>
              <a:rPr lang="fr-FR" sz="1400" b="1" dirty="0" smtClean="0">
                <a:solidFill>
                  <a:srgbClr val="C00000"/>
                </a:solidFill>
                <a:latin typeface="Trebuchet MS" pitchFamily="34" charset="0"/>
              </a:rPr>
              <a:t>* Décision sur dernière offre</a:t>
            </a:r>
          </a:p>
        </p:txBody>
      </p:sp>
      <p:sp>
        <p:nvSpPr>
          <p:cNvPr id="33" name="Rectangle 32"/>
          <p:cNvSpPr/>
          <p:nvPr/>
        </p:nvSpPr>
        <p:spPr>
          <a:xfrm>
            <a:off x="611560" y="6453336"/>
            <a:ext cx="8064896" cy="276999"/>
          </a:xfrm>
          <a:prstGeom prst="rect">
            <a:avLst/>
          </a:prstGeom>
        </p:spPr>
        <p:txBody>
          <a:bodyPr wrap="square">
            <a:spAutoFit/>
          </a:bodyPr>
          <a:lstStyle/>
          <a:p>
            <a:pPr algn="ctr"/>
            <a:r>
              <a:rPr lang="fr-FR" sz="1200" dirty="0" smtClean="0">
                <a:solidFill>
                  <a:srgbClr val="7E7E7E"/>
                </a:solidFill>
                <a:latin typeface="Trebuchet MS" pitchFamily="34" charset="0"/>
              </a:rPr>
              <a:t>Source : Site internet du CMAP : www.mediationetarbitrage.com</a:t>
            </a:r>
            <a:endParaRPr lang="fr-FR" sz="1200" i="1" dirty="0">
              <a:solidFill>
                <a:srgbClr val="7E7E7E"/>
              </a:solidFill>
              <a:latin typeface="Trebuchet MS"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100013" y="692150"/>
            <a:ext cx="8648700" cy="4700588"/>
            <a:chOff x="110" y="968"/>
            <a:chExt cx="5995" cy="2961"/>
          </a:xfrm>
        </p:grpSpPr>
        <p:sp>
          <p:nvSpPr>
            <p:cNvPr id="4109"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a:latin typeface="Trebuchet MS" pitchFamily="34" charset="0"/>
              </a:endParaRPr>
            </a:p>
          </p:txBody>
        </p:sp>
        <p:sp>
          <p:nvSpPr>
            <p:cNvPr id="52" name="Rectangle 44"/>
            <p:cNvSpPr>
              <a:spLocks noChangeArrowheads="1"/>
            </p:cNvSpPr>
            <p:nvPr/>
          </p:nvSpPr>
          <p:spPr bwMode="auto">
            <a:xfrm>
              <a:off x="110" y="968"/>
              <a:ext cx="5995" cy="139"/>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rPr>
                <a:t>Illustration n° 18 : Les </a:t>
              </a:r>
              <a:r>
                <a:rPr lang="fr-FR" sz="1300" b="1" dirty="0">
                  <a:latin typeface="Trebuchet MS" pitchFamily="34" charset="0"/>
                </a:rPr>
                <a:t>avantages </a:t>
              </a:r>
              <a:r>
                <a:rPr lang="fr-FR" sz="1300" b="1" dirty="0" smtClean="0">
                  <a:latin typeface="Trebuchet MS" pitchFamily="34" charset="0"/>
                </a:rPr>
                <a:t>de la </a:t>
              </a:r>
              <a:r>
                <a:rPr lang="fr-FR" sz="1300" b="1" dirty="0">
                  <a:latin typeface="Trebuchet MS" pitchFamily="34" charset="0"/>
                </a:rPr>
                <a:t>médiation</a:t>
              </a:r>
            </a:p>
          </p:txBody>
        </p:sp>
      </p:grpSp>
      <p:sp>
        <p:nvSpPr>
          <p:cNvPr id="4103" name="Rectangle 2"/>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a:latin typeface="Calibri" pitchFamily="34" charset="0"/>
            </a:endParaRPr>
          </a:p>
        </p:txBody>
      </p:sp>
      <p:sp>
        <p:nvSpPr>
          <p:cNvPr id="4104" name="Rectangle 4"/>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a:latin typeface="Calibri" pitchFamily="34" charset="0"/>
            </a:endParaRPr>
          </a:p>
        </p:txBody>
      </p:sp>
      <p:sp>
        <p:nvSpPr>
          <p:cNvPr id="86017" name="Rectangle 1"/>
          <p:cNvSpPr>
            <a:spLocks noChangeArrowheads="1"/>
          </p:cNvSpPr>
          <p:nvPr/>
        </p:nvSpPr>
        <p:spPr bwMode="auto">
          <a:xfrm>
            <a:off x="179388" y="1052514"/>
            <a:ext cx="8424862" cy="2369880"/>
          </a:xfrm>
          <a:prstGeom prst="rect">
            <a:avLst/>
          </a:prstGeom>
          <a:noFill/>
          <a:ln w="9525">
            <a:noFill/>
            <a:miter lim="800000"/>
            <a:headEnd/>
            <a:tailEnd/>
          </a:ln>
          <a:effectLst/>
        </p:spPr>
        <p:txBody>
          <a:bodyPr anchor="ctr">
            <a:spAutoFit/>
          </a:bodyPr>
          <a:lstStyle/>
          <a:p>
            <a:pPr algn="just">
              <a:spcAft>
                <a:spcPts val="600"/>
              </a:spcAft>
              <a:defRPr/>
            </a:pPr>
            <a:r>
              <a:rPr lang="fr-FR" sz="1100" dirty="0">
                <a:latin typeface="Trebuchet MS" pitchFamily="34" charset="0"/>
                <a:ea typeface="Times New Roman" pitchFamily="18" charset="0"/>
                <a:cs typeface="Times New Roman" pitchFamily="18" charset="0"/>
              </a:rPr>
              <a:t>Le recours à la médiation présente les avantages suivants :</a:t>
            </a:r>
            <a:endParaRPr lang="fr-FR" sz="1050" dirty="0">
              <a:latin typeface="Trebuchet MS" pitchFamily="34" charset="0"/>
              <a:cs typeface="+mn-cs"/>
            </a:endParaRPr>
          </a:p>
          <a:p>
            <a:pPr marL="228600" indent="-228600" algn="just" fontAlgn="auto">
              <a:lnSpc>
                <a:spcPct val="150000"/>
              </a:lnSpc>
              <a:spcBef>
                <a:spcPts val="0"/>
              </a:spcBef>
              <a:spcAft>
                <a:spcPts val="0"/>
              </a:spcAft>
              <a:buFont typeface="+mj-lt"/>
              <a:buAutoNum type="arabicPeriod"/>
              <a:defRPr/>
            </a:pPr>
            <a:r>
              <a:rPr lang="fr-FR" sz="1100" dirty="0">
                <a:latin typeface="Trebuchet MS" pitchFamily="34" charset="0"/>
                <a:ea typeface="Times New Roman" pitchFamily="18" charset="0"/>
                <a:cs typeface="Times New Roman" pitchFamily="18" charset="0"/>
              </a:rPr>
              <a:t>La médiation est un </a:t>
            </a:r>
            <a:r>
              <a:rPr lang="fr-FR" sz="1100" b="1" dirty="0">
                <a:latin typeface="Trebuchet MS" pitchFamily="34" charset="0"/>
                <a:ea typeface="Times New Roman" pitchFamily="18" charset="0"/>
                <a:cs typeface="Times New Roman" pitchFamily="18" charset="0"/>
              </a:rPr>
              <a:t>processus amiable et confidentiel</a:t>
            </a:r>
            <a:r>
              <a:rPr lang="fr-FR" sz="1100" dirty="0">
                <a:latin typeface="Trebuchet MS" pitchFamily="34" charset="0"/>
                <a:ea typeface="Times New Roman" pitchFamily="18" charset="0"/>
                <a:cs typeface="Times New Roman" pitchFamily="18" charset="0"/>
              </a:rPr>
              <a:t> </a:t>
            </a:r>
          </a:p>
          <a:p>
            <a:pPr marL="228600" indent="-228600" algn="just" fontAlgn="auto">
              <a:lnSpc>
                <a:spcPct val="150000"/>
              </a:lnSpc>
              <a:spcBef>
                <a:spcPts val="0"/>
              </a:spcBef>
              <a:spcAft>
                <a:spcPts val="0"/>
              </a:spcAft>
              <a:buFont typeface="+mj-lt"/>
              <a:buAutoNum type="arabicPeriod"/>
              <a:defRPr/>
            </a:pPr>
            <a:r>
              <a:rPr lang="fr-FR" sz="1100" dirty="0">
                <a:latin typeface="Trebuchet MS" pitchFamily="34" charset="0"/>
                <a:ea typeface="Times New Roman" pitchFamily="18" charset="0"/>
                <a:cs typeface="Times New Roman" pitchFamily="18" charset="0"/>
              </a:rPr>
              <a:t>Elle fait intervenir </a:t>
            </a:r>
            <a:r>
              <a:rPr lang="fr-FR" sz="1100" b="1" dirty="0">
                <a:latin typeface="Trebuchet MS" pitchFamily="34" charset="0"/>
                <a:ea typeface="Times New Roman" pitchFamily="18" charset="0"/>
                <a:cs typeface="Times New Roman" pitchFamily="18" charset="0"/>
              </a:rPr>
              <a:t>un tiers indépendant et impartial</a:t>
            </a:r>
            <a:r>
              <a:rPr lang="fr-FR" sz="1100" dirty="0">
                <a:latin typeface="Trebuchet MS" pitchFamily="34" charset="0"/>
                <a:ea typeface="Times New Roman" pitchFamily="18" charset="0"/>
                <a:cs typeface="Times New Roman" pitchFamily="18" charset="0"/>
              </a:rPr>
              <a:t>, </a:t>
            </a:r>
            <a:r>
              <a:rPr lang="fr-FR" sz="1100" b="1" dirty="0">
                <a:latin typeface="Trebuchet MS" pitchFamily="34" charset="0"/>
                <a:ea typeface="Times New Roman" pitchFamily="18" charset="0"/>
                <a:cs typeface="Times New Roman" pitchFamily="18" charset="0"/>
              </a:rPr>
              <a:t>formé à la médiation</a:t>
            </a:r>
            <a:r>
              <a:rPr lang="fr-FR" sz="1100" dirty="0">
                <a:latin typeface="Trebuchet MS" pitchFamily="34" charset="0"/>
                <a:ea typeface="Times New Roman" pitchFamily="18" charset="0"/>
                <a:cs typeface="Times New Roman" pitchFamily="18" charset="0"/>
              </a:rPr>
              <a:t>, et nommé en fonction des souhaits émis par les parties </a:t>
            </a:r>
          </a:p>
          <a:p>
            <a:pPr marL="228600" indent="-228600" algn="just" fontAlgn="auto">
              <a:lnSpc>
                <a:spcPct val="150000"/>
              </a:lnSpc>
              <a:spcBef>
                <a:spcPts val="0"/>
              </a:spcBef>
              <a:spcAft>
                <a:spcPts val="0"/>
              </a:spcAft>
              <a:buFont typeface="+mj-lt"/>
              <a:buAutoNum type="arabicPeriod"/>
              <a:defRPr/>
            </a:pPr>
            <a:r>
              <a:rPr lang="fr-FR" sz="1100" dirty="0">
                <a:latin typeface="Trebuchet MS" pitchFamily="34" charset="0"/>
                <a:ea typeface="Times New Roman" pitchFamily="18" charset="0"/>
                <a:cs typeface="Times New Roman" pitchFamily="18" charset="0"/>
              </a:rPr>
              <a:t>Le médiateur a pour mission de faciliter les négociations entre les parties, afin de les aider à trouver elles-mêmes une solution à leur différend : cette </a:t>
            </a:r>
            <a:r>
              <a:rPr lang="fr-FR" sz="1100" b="1" dirty="0">
                <a:latin typeface="Trebuchet MS" pitchFamily="34" charset="0"/>
                <a:ea typeface="Times New Roman" pitchFamily="18" charset="0"/>
                <a:cs typeface="Times New Roman" pitchFamily="18" charset="0"/>
              </a:rPr>
              <a:t>solution négociée </a:t>
            </a:r>
            <a:r>
              <a:rPr lang="fr-FR" sz="1100" dirty="0">
                <a:latin typeface="Trebuchet MS" pitchFamily="34" charset="0"/>
                <a:ea typeface="Times New Roman" pitchFamily="18" charset="0"/>
                <a:cs typeface="Times New Roman" pitchFamily="18" charset="0"/>
              </a:rPr>
              <a:t>est donc optimale et, en tout cas, </a:t>
            </a:r>
            <a:r>
              <a:rPr lang="fr-FR" sz="1100" b="1" dirty="0">
                <a:latin typeface="Trebuchet MS" pitchFamily="34" charset="0"/>
                <a:ea typeface="Times New Roman" pitchFamily="18" charset="0"/>
                <a:cs typeface="Times New Roman" pitchFamily="18" charset="0"/>
              </a:rPr>
              <a:t>conforme aux intérêts respectifs des parties </a:t>
            </a:r>
            <a:endParaRPr lang="fr-FR" sz="1100" dirty="0">
              <a:latin typeface="Trebuchet MS" pitchFamily="34" charset="0"/>
              <a:ea typeface="Times New Roman" pitchFamily="18" charset="0"/>
              <a:cs typeface="Times New Roman" pitchFamily="18" charset="0"/>
            </a:endParaRPr>
          </a:p>
          <a:p>
            <a:pPr marL="228600" indent="-228600" algn="just" fontAlgn="auto">
              <a:lnSpc>
                <a:spcPct val="150000"/>
              </a:lnSpc>
              <a:spcBef>
                <a:spcPts val="0"/>
              </a:spcBef>
              <a:spcAft>
                <a:spcPts val="0"/>
              </a:spcAft>
              <a:buFont typeface="+mj-lt"/>
              <a:buAutoNum type="arabicPeriod"/>
              <a:defRPr/>
            </a:pPr>
            <a:r>
              <a:rPr lang="fr-FR" sz="1100" dirty="0">
                <a:latin typeface="Trebuchet MS" pitchFamily="34" charset="0"/>
                <a:ea typeface="Times New Roman" pitchFamily="18" charset="0"/>
                <a:cs typeface="Times New Roman" pitchFamily="18" charset="0"/>
              </a:rPr>
              <a:t>La médiation est une solution idéale pour des parties amenées à avoir des </a:t>
            </a:r>
            <a:r>
              <a:rPr lang="fr-FR" sz="1100" b="1" dirty="0">
                <a:latin typeface="Trebuchet MS" pitchFamily="34" charset="0"/>
                <a:ea typeface="Times New Roman" pitchFamily="18" charset="0"/>
                <a:cs typeface="Times New Roman" pitchFamily="18" charset="0"/>
              </a:rPr>
              <a:t>relations contractuelles sur le long terme </a:t>
            </a:r>
            <a:endParaRPr lang="fr-FR" sz="1100" dirty="0">
              <a:latin typeface="Trebuchet MS" pitchFamily="34" charset="0"/>
              <a:ea typeface="Times New Roman" pitchFamily="18" charset="0"/>
              <a:cs typeface="Times New Roman" pitchFamily="18" charset="0"/>
            </a:endParaRPr>
          </a:p>
          <a:p>
            <a:pPr marL="228600" indent="-228600" algn="just" fontAlgn="auto">
              <a:lnSpc>
                <a:spcPct val="150000"/>
              </a:lnSpc>
              <a:spcBef>
                <a:spcPts val="0"/>
              </a:spcBef>
              <a:spcAft>
                <a:spcPts val="0"/>
              </a:spcAft>
              <a:buFont typeface="+mj-lt"/>
              <a:buAutoNum type="arabicPeriod"/>
              <a:defRPr/>
            </a:pPr>
            <a:r>
              <a:rPr lang="fr-FR" sz="1100" dirty="0">
                <a:latin typeface="Trebuchet MS" pitchFamily="34" charset="0"/>
                <a:ea typeface="Times New Roman" pitchFamily="18" charset="0"/>
                <a:cs typeface="Times New Roman" pitchFamily="18" charset="0"/>
              </a:rPr>
              <a:t>Enfin, la médiation est un </a:t>
            </a:r>
            <a:r>
              <a:rPr lang="fr-FR" sz="1100" b="1" dirty="0">
                <a:latin typeface="Trebuchet MS" pitchFamily="34" charset="0"/>
                <a:ea typeface="Times New Roman" pitchFamily="18" charset="0"/>
                <a:cs typeface="Times New Roman" pitchFamily="18" charset="0"/>
              </a:rPr>
              <a:t>mode de résolution des conflits économique, tant en temps qu’en argent</a:t>
            </a:r>
            <a:r>
              <a:rPr lang="fr-FR" sz="1100" dirty="0">
                <a:latin typeface="Trebuchet MS" pitchFamily="34" charset="0"/>
                <a:ea typeface="Times New Roman" pitchFamily="18" charset="0"/>
                <a:cs typeface="Times New Roman" pitchFamily="18" charset="0"/>
              </a:rPr>
              <a:t>, comme le montrent les statistiques suivantes, établies par le CMAP en 2009 sur la base de 280 dossiers :  </a:t>
            </a:r>
            <a:endParaRPr lang="fr-FR" sz="2400" dirty="0">
              <a:latin typeface="Trebuchet MS" pitchFamily="34" charset="0"/>
              <a:cs typeface="+mn-cs"/>
            </a:endParaRPr>
          </a:p>
        </p:txBody>
      </p:sp>
      <p:graphicFrame>
        <p:nvGraphicFramePr>
          <p:cNvPr id="4098" name="Graphique 10"/>
          <p:cNvGraphicFramePr>
            <a:graphicFrameLocks/>
          </p:cNvGraphicFramePr>
          <p:nvPr/>
        </p:nvGraphicFramePr>
        <p:xfrm>
          <a:off x="179388" y="3933825"/>
          <a:ext cx="3563937" cy="2119313"/>
        </p:xfrm>
        <a:graphic>
          <a:graphicData uri="http://schemas.openxmlformats.org/presentationml/2006/ole">
            <p:oleObj spid="_x0000_s4098" r:id="rId4" imgW="3566469" imgH="2121592" progId="Excel.Sheet.8">
              <p:embed/>
            </p:oleObj>
          </a:graphicData>
        </a:graphic>
      </p:graphicFrame>
      <p:graphicFrame>
        <p:nvGraphicFramePr>
          <p:cNvPr id="4099" name="Graphique 11"/>
          <p:cNvGraphicFramePr>
            <a:graphicFrameLocks/>
          </p:cNvGraphicFramePr>
          <p:nvPr/>
        </p:nvGraphicFramePr>
        <p:xfrm>
          <a:off x="3851275" y="3860800"/>
          <a:ext cx="4897438" cy="2160588"/>
        </p:xfrm>
        <a:graphic>
          <a:graphicData uri="http://schemas.openxmlformats.org/presentationml/2006/ole">
            <p:oleObj spid="_x0000_s4099" r:id="rId5" imgW="4895512" imgH="2164268" progId="Excel.Sheet.8">
              <p:embed/>
            </p:oleObj>
          </a:graphicData>
        </a:graphic>
      </p:graphicFrame>
      <p:sp>
        <p:nvSpPr>
          <p:cNvPr id="4106" name="ZoneTexte 12"/>
          <p:cNvSpPr txBox="1">
            <a:spLocks noChangeArrowheads="1"/>
          </p:cNvSpPr>
          <p:nvPr/>
        </p:nvSpPr>
        <p:spPr bwMode="auto">
          <a:xfrm>
            <a:off x="684215" y="3573465"/>
            <a:ext cx="2808287" cy="307975"/>
          </a:xfrm>
          <a:prstGeom prst="rect">
            <a:avLst/>
          </a:prstGeom>
          <a:noFill/>
          <a:ln w="9525">
            <a:noFill/>
            <a:miter lim="800000"/>
            <a:headEnd/>
            <a:tailEnd/>
          </a:ln>
        </p:spPr>
        <p:txBody>
          <a:bodyPr>
            <a:spAutoFit/>
          </a:bodyPr>
          <a:lstStyle/>
          <a:p>
            <a:pPr algn="ctr"/>
            <a:r>
              <a:rPr lang="fr-FR" sz="1400" b="1">
                <a:latin typeface="Trebuchet MS" pitchFamily="34" charset="0"/>
              </a:rPr>
              <a:t>Temps moyen d’une médiation</a:t>
            </a:r>
          </a:p>
        </p:txBody>
      </p:sp>
      <p:sp>
        <p:nvSpPr>
          <p:cNvPr id="4107" name="ZoneTexte 13"/>
          <p:cNvSpPr txBox="1">
            <a:spLocks noChangeArrowheads="1"/>
          </p:cNvSpPr>
          <p:nvPr/>
        </p:nvSpPr>
        <p:spPr bwMode="auto">
          <a:xfrm>
            <a:off x="5076825" y="3573465"/>
            <a:ext cx="2808288" cy="307975"/>
          </a:xfrm>
          <a:prstGeom prst="rect">
            <a:avLst/>
          </a:prstGeom>
          <a:noFill/>
          <a:ln w="9525">
            <a:noFill/>
            <a:miter lim="800000"/>
            <a:headEnd/>
            <a:tailEnd/>
          </a:ln>
        </p:spPr>
        <p:txBody>
          <a:bodyPr>
            <a:spAutoFit/>
          </a:bodyPr>
          <a:lstStyle/>
          <a:p>
            <a:pPr algn="ctr"/>
            <a:r>
              <a:rPr lang="fr-FR" sz="1400" b="1" dirty="0">
                <a:latin typeface="Trebuchet MS" pitchFamily="34" charset="0"/>
              </a:rPr>
              <a:t>Coût total d’une médiation</a:t>
            </a:r>
          </a:p>
        </p:txBody>
      </p:sp>
      <p:sp>
        <p:nvSpPr>
          <p:cNvPr id="12" name="Rectangle 11"/>
          <p:cNvSpPr/>
          <p:nvPr/>
        </p:nvSpPr>
        <p:spPr>
          <a:xfrm>
            <a:off x="611560" y="6309320"/>
            <a:ext cx="8064896" cy="276999"/>
          </a:xfrm>
          <a:prstGeom prst="rect">
            <a:avLst/>
          </a:prstGeom>
        </p:spPr>
        <p:txBody>
          <a:bodyPr wrap="square">
            <a:spAutoFit/>
          </a:bodyPr>
          <a:lstStyle/>
          <a:p>
            <a:pPr algn="ctr"/>
            <a:r>
              <a:rPr lang="fr-FR" sz="1200" dirty="0" smtClean="0">
                <a:solidFill>
                  <a:srgbClr val="7E7E7E"/>
                </a:solidFill>
                <a:latin typeface="Trebuchet MS" pitchFamily="34" charset="0"/>
              </a:rPr>
              <a:t>Source : Site internet du CMAP : www.mediationetarbitrage.com</a:t>
            </a:r>
            <a:endParaRPr lang="fr-FR" sz="1200" i="1" dirty="0">
              <a:solidFill>
                <a:srgbClr val="7E7E7E"/>
              </a:solidFill>
              <a:latin typeface="Trebuchet MS"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a:spLocks noChangeArrowheads="1"/>
          </p:cNvSpPr>
          <p:nvPr/>
        </p:nvSpPr>
        <p:spPr bwMode="auto">
          <a:xfrm>
            <a:off x="100013" y="332110"/>
            <a:ext cx="8648700" cy="220663"/>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rPr>
              <a:t>Illustration n° 19 : Les femmes et l’entreprise familiale</a:t>
            </a:r>
            <a:endParaRPr lang="fr-FR" sz="1300" b="1" dirty="0">
              <a:latin typeface="Trebuchet MS" pitchFamily="34" charset="0"/>
            </a:endParaRPr>
          </a:p>
        </p:txBody>
      </p:sp>
      <p:pic>
        <p:nvPicPr>
          <p:cNvPr id="5" name="Picture 3"/>
          <p:cNvPicPr>
            <a:picLocks noChangeAspect="1" noChangeArrowheads="1"/>
          </p:cNvPicPr>
          <p:nvPr/>
        </p:nvPicPr>
        <p:blipFill>
          <a:blip r:embed="rId3" cstate="print"/>
          <a:srcRect/>
          <a:stretch>
            <a:fillRect/>
          </a:stretch>
        </p:blipFill>
        <p:spPr bwMode="auto">
          <a:xfrm>
            <a:off x="323528" y="764704"/>
            <a:ext cx="3756871" cy="5472608"/>
          </a:xfrm>
          <a:prstGeom prst="rect">
            <a:avLst/>
          </a:prstGeom>
          <a:noFill/>
          <a:ln w="9525">
            <a:noFill/>
            <a:miter lim="800000"/>
            <a:headEnd/>
            <a:tailEnd/>
          </a:ln>
        </p:spPr>
      </p:pic>
      <p:pic>
        <p:nvPicPr>
          <p:cNvPr id="6" name="Picture 4"/>
          <p:cNvPicPr>
            <a:picLocks noChangeAspect="1" noChangeArrowheads="1"/>
          </p:cNvPicPr>
          <p:nvPr/>
        </p:nvPicPr>
        <p:blipFill>
          <a:blip r:embed="rId4" cstate="print"/>
          <a:srcRect/>
          <a:stretch>
            <a:fillRect/>
          </a:stretch>
        </p:blipFill>
        <p:spPr bwMode="auto">
          <a:xfrm>
            <a:off x="4355976" y="764704"/>
            <a:ext cx="1538992" cy="354606"/>
          </a:xfrm>
          <a:prstGeom prst="rect">
            <a:avLst/>
          </a:prstGeom>
          <a:noFill/>
          <a:ln w="9525">
            <a:noFill/>
            <a:miter lim="800000"/>
            <a:headEnd/>
            <a:tailEnd/>
          </a:ln>
        </p:spPr>
      </p:pic>
      <p:sp>
        <p:nvSpPr>
          <p:cNvPr id="7" name="Rectangle 6"/>
          <p:cNvSpPr/>
          <p:nvPr/>
        </p:nvSpPr>
        <p:spPr>
          <a:xfrm>
            <a:off x="611560" y="6309320"/>
            <a:ext cx="8064896" cy="276999"/>
          </a:xfrm>
          <a:prstGeom prst="rect">
            <a:avLst/>
          </a:prstGeom>
        </p:spPr>
        <p:txBody>
          <a:bodyPr wrap="square">
            <a:spAutoFit/>
          </a:bodyPr>
          <a:lstStyle/>
          <a:p>
            <a:pPr algn="ctr"/>
            <a:r>
              <a:rPr lang="fr-FR" sz="1200" dirty="0" smtClean="0">
                <a:solidFill>
                  <a:srgbClr val="7E7E7E"/>
                </a:solidFill>
                <a:latin typeface="Trebuchet MS" pitchFamily="34" charset="0"/>
              </a:rPr>
              <a:t>Source : Blondel. C., « Les femmes et l’entreprise familiale : rôles et évolution », janvier 2005</a:t>
            </a:r>
            <a:endParaRPr lang="fr-FR" sz="1200" i="1" dirty="0">
              <a:solidFill>
                <a:srgbClr val="7E7E7E"/>
              </a:solidFill>
              <a:latin typeface="Trebuchet MS"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Box 3"/>
          <p:cNvSpPr txBox="1">
            <a:spLocks noChangeArrowheads="1"/>
          </p:cNvSpPr>
          <p:nvPr/>
        </p:nvSpPr>
        <p:spPr bwMode="auto">
          <a:xfrm>
            <a:off x="0" y="404813"/>
            <a:ext cx="9367838" cy="736600"/>
          </a:xfrm>
          <a:prstGeom prst="rect">
            <a:avLst/>
          </a:prstGeom>
          <a:noFill/>
          <a:ln w="9525">
            <a:noFill/>
            <a:miter lim="800000"/>
            <a:headEnd/>
            <a:tailEnd/>
          </a:ln>
        </p:spPr>
        <p:txBody>
          <a:bodyPr lIns="0" tIns="0" rIns="0" bIns="0" anchor="b"/>
          <a:lstStyle/>
          <a:p>
            <a:endParaRPr lang="fr-FR" sz="1600" dirty="0">
              <a:solidFill>
                <a:srgbClr val="7E7E7E"/>
              </a:solidFill>
              <a:latin typeface="Trebuchet MS" pitchFamily="34" charset="0"/>
            </a:endParaRPr>
          </a:p>
        </p:txBody>
      </p:sp>
      <p:sp>
        <p:nvSpPr>
          <p:cNvPr id="16" name="Oval 4"/>
          <p:cNvSpPr/>
          <p:nvPr/>
        </p:nvSpPr>
        <p:spPr>
          <a:xfrm>
            <a:off x="1878013" y="1196975"/>
            <a:ext cx="2376487" cy="2376488"/>
          </a:xfrm>
          <a:prstGeom prst="ellipse">
            <a:avLst/>
          </a:prstGeom>
          <a:solidFill>
            <a:srgbClr val="0066CC">
              <a:alpha val="49804"/>
            </a:srgbClr>
          </a:solidFill>
          <a:ln>
            <a:solidFill>
              <a:srgbClr val="0066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200" fontAlgn="auto">
              <a:spcBef>
                <a:spcPts val="0"/>
              </a:spcBef>
              <a:spcAft>
                <a:spcPts val="0"/>
              </a:spcAft>
              <a:defRPr/>
            </a:pPr>
            <a:endParaRPr/>
          </a:p>
        </p:txBody>
      </p:sp>
      <p:sp>
        <p:nvSpPr>
          <p:cNvPr id="39" name="Rectangle 44"/>
          <p:cNvSpPr>
            <a:spLocks noChangeArrowheads="1"/>
          </p:cNvSpPr>
          <p:nvPr/>
        </p:nvSpPr>
        <p:spPr bwMode="auto">
          <a:xfrm>
            <a:off x="251520" y="548680"/>
            <a:ext cx="7991475" cy="234950"/>
          </a:xfrm>
          <a:prstGeom prst="rect">
            <a:avLst/>
          </a:prstGeom>
          <a:solidFill>
            <a:schemeClr val="bg1">
              <a:lumMod val="85000"/>
            </a:schemeClr>
          </a:solidFill>
          <a:ln w="12700" algn="ctr">
            <a:noFill/>
            <a:miter lim="800000"/>
            <a:headEnd/>
            <a:tailEnd/>
          </a:ln>
        </p:spPr>
        <p:txBody>
          <a:bodyPr wrap="none" lIns="54000" anchor="ctr"/>
          <a:lstStyle/>
          <a:p>
            <a:pPr algn="ctr" defTabSz="457200" fontAlgn="auto">
              <a:spcBef>
                <a:spcPts val="0"/>
              </a:spcBef>
              <a:spcAft>
                <a:spcPts val="0"/>
              </a:spcAft>
              <a:defRPr/>
            </a:pPr>
            <a:r>
              <a:rPr lang="fr-FR" sz="1400" b="1" dirty="0" smtClean="0">
                <a:latin typeface="Trebuchet MS" pitchFamily="34" charset="0"/>
                <a:ea typeface="ＭＳ Ｐゴシック" pitchFamily="34" charset="-128"/>
              </a:rPr>
              <a:t>Illustration n° 2 : Le</a:t>
            </a:r>
            <a:r>
              <a:rPr lang="fr-FR" sz="1400" b="1" dirty="0">
                <a:latin typeface="Trebuchet MS" pitchFamily="34" charset="0"/>
                <a:ea typeface="ＭＳ Ｐゴシック" pitchFamily="34" charset="-128"/>
                <a:cs typeface="+mn-cs"/>
              </a:rPr>
              <a:t>modèle des trois cercles</a:t>
            </a:r>
          </a:p>
        </p:txBody>
      </p:sp>
      <p:sp>
        <p:nvSpPr>
          <p:cNvPr id="10247" name="Oval 18"/>
          <p:cNvSpPr>
            <a:spLocks noChangeArrowheads="1"/>
          </p:cNvSpPr>
          <p:nvPr/>
        </p:nvSpPr>
        <p:spPr bwMode="auto">
          <a:xfrm>
            <a:off x="1085850" y="2565400"/>
            <a:ext cx="2376488" cy="2374900"/>
          </a:xfrm>
          <a:custGeom>
            <a:avLst/>
            <a:gdLst>
              <a:gd name="T0" fmla="*/ 0 w 2376487"/>
              <a:gd name="T1" fmla="*/ 1187450 h 2374900"/>
              <a:gd name="T2" fmla="*/ 348311 w 2376487"/>
              <a:gd name="T3" fmla="*/ 347516 h 2374900"/>
              <a:gd name="T4" fmla="*/ 1188252 w 2376487"/>
              <a:gd name="T5" fmla="*/ 2 h 2374900"/>
              <a:gd name="T6" fmla="*/ 2028186 w 2376487"/>
              <a:gd name="T7" fmla="*/ 347519 h 2374900"/>
              <a:gd name="T8" fmla="*/ 2376498 w 2376487"/>
              <a:gd name="T9" fmla="*/ 1187454 h 2374900"/>
              <a:gd name="T10" fmla="*/ 2028184 w 2376487"/>
              <a:gd name="T11" fmla="*/ 2027389 h 2374900"/>
              <a:gd name="T12" fmla="*/ 1188249 w 2376487"/>
              <a:gd name="T13" fmla="*/ 2374904 h 2374900"/>
              <a:gd name="T14" fmla="*/ 348308 w 2376487"/>
              <a:gd name="T15" fmla="*/ 2027388 h 2374900"/>
              <a:gd name="T16" fmla="*/ -1 w 2376487"/>
              <a:gd name="T17" fmla="*/ 1187453 h 2374900"/>
              <a:gd name="T18" fmla="*/ 0 w 2376487"/>
              <a:gd name="T19" fmla="*/ 1187450 h 23749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76487"/>
              <a:gd name="T31" fmla="*/ 0 h 2374900"/>
              <a:gd name="T32" fmla="*/ 2376487 w 2376487"/>
              <a:gd name="T33" fmla="*/ 2374900 h 23749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76487" h="2374900">
                <a:moveTo>
                  <a:pt x="0" y="1187450"/>
                </a:moveTo>
                <a:cubicBezTo>
                  <a:pt x="0" y="872381"/>
                  <a:pt x="125300" y="570228"/>
                  <a:pt x="348311" y="347516"/>
                </a:cubicBezTo>
                <a:cubicBezTo>
                  <a:pt x="571128" y="124998"/>
                  <a:pt x="873242" y="1"/>
                  <a:pt x="1188246" y="2"/>
                </a:cubicBezTo>
                <a:cubicBezTo>
                  <a:pt x="1503250" y="2"/>
                  <a:pt x="1805365" y="125000"/>
                  <a:pt x="2028180" y="347519"/>
                </a:cubicBezTo>
                <a:cubicBezTo>
                  <a:pt x="2251191" y="570232"/>
                  <a:pt x="2376489" y="872385"/>
                  <a:pt x="2376488" y="1187454"/>
                </a:cubicBezTo>
                <a:cubicBezTo>
                  <a:pt x="2376488" y="1502523"/>
                  <a:pt x="2251189" y="1804676"/>
                  <a:pt x="2028178" y="2027389"/>
                </a:cubicBezTo>
                <a:cubicBezTo>
                  <a:pt x="1805362" y="2249907"/>
                  <a:pt x="1503247" y="2374904"/>
                  <a:pt x="1188243" y="2374904"/>
                </a:cubicBezTo>
                <a:cubicBezTo>
                  <a:pt x="873239" y="2374904"/>
                  <a:pt x="571124" y="2249906"/>
                  <a:pt x="348308" y="2027388"/>
                </a:cubicBezTo>
                <a:cubicBezTo>
                  <a:pt x="125297" y="1804675"/>
                  <a:pt x="-1" y="1502522"/>
                  <a:pt x="-1" y="1187453"/>
                </a:cubicBezTo>
                <a:cubicBezTo>
                  <a:pt x="-1" y="1187452"/>
                  <a:pt x="0" y="1187451"/>
                  <a:pt x="0" y="1187450"/>
                </a:cubicBezTo>
                <a:close/>
              </a:path>
            </a:pathLst>
          </a:custGeom>
          <a:solidFill>
            <a:srgbClr val="A5003E">
              <a:alpha val="47842"/>
            </a:srgbClr>
          </a:solidFill>
          <a:ln w="25400">
            <a:solidFill>
              <a:srgbClr val="A5003E"/>
            </a:solidFill>
            <a:round/>
            <a:headEnd/>
            <a:tailEnd/>
          </a:ln>
        </p:spPr>
        <p:txBody>
          <a:bodyPr wrap="none" anchor="ctr"/>
          <a:lstStyle/>
          <a:p>
            <a:endParaRPr lang="fr-FR" dirty="0"/>
          </a:p>
        </p:txBody>
      </p:sp>
      <p:sp>
        <p:nvSpPr>
          <p:cNvPr id="54" name="Oval 3"/>
          <p:cNvSpPr/>
          <p:nvPr/>
        </p:nvSpPr>
        <p:spPr>
          <a:xfrm>
            <a:off x="293688" y="1268416"/>
            <a:ext cx="2305050" cy="2232025"/>
          </a:xfrm>
          <a:prstGeom prst="ellipse">
            <a:avLst/>
          </a:prstGeom>
          <a:solidFill>
            <a:srgbClr val="D7E2BD">
              <a:alpha val="71000"/>
            </a:srgbClr>
          </a:solidFill>
          <a:ln>
            <a:solidFill>
              <a:srgbClr val="517C22"/>
            </a:solidFill>
          </a:ln>
        </p:spPr>
        <p:style>
          <a:lnRef idx="2">
            <a:schemeClr val="accent1"/>
          </a:lnRef>
          <a:fillRef idx="1">
            <a:schemeClr val="lt1"/>
          </a:fillRef>
          <a:effectRef idx="0">
            <a:schemeClr val="accent1"/>
          </a:effectRef>
          <a:fontRef idx="minor">
            <a:schemeClr val="dk1"/>
          </a:fontRef>
        </p:style>
        <p:txBody>
          <a:bodyPr anchor="ctr"/>
          <a:lstStyle/>
          <a:p>
            <a:pPr defTabSz="457200" fontAlgn="auto">
              <a:spcBef>
                <a:spcPts val="0"/>
              </a:spcBef>
              <a:spcAft>
                <a:spcPts val="0"/>
              </a:spcAft>
              <a:defRPr/>
            </a:pPr>
            <a:endParaRPr lang="fr-FR" b="1" dirty="0">
              <a:solidFill>
                <a:schemeClr val="tx1"/>
              </a:solidFill>
              <a:latin typeface="Trebuchet MS" pitchFamily="34" charset="0"/>
              <a:ea typeface="ＭＳ Ｐゴシック" pitchFamily="34" charset="-128"/>
            </a:endParaRPr>
          </a:p>
        </p:txBody>
      </p:sp>
      <p:sp>
        <p:nvSpPr>
          <p:cNvPr id="10249" name="Rectangle 9"/>
          <p:cNvSpPr>
            <a:spLocks noChangeArrowheads="1"/>
          </p:cNvSpPr>
          <p:nvPr/>
        </p:nvSpPr>
        <p:spPr bwMode="auto">
          <a:xfrm>
            <a:off x="438152" y="2276476"/>
            <a:ext cx="862737" cy="338554"/>
          </a:xfrm>
          <a:prstGeom prst="rect">
            <a:avLst/>
          </a:prstGeom>
          <a:noFill/>
          <a:ln w="9525">
            <a:noFill/>
            <a:miter lim="800000"/>
            <a:headEnd/>
            <a:tailEnd/>
          </a:ln>
        </p:spPr>
        <p:txBody>
          <a:bodyPr wrap="none">
            <a:spAutoFit/>
          </a:bodyPr>
          <a:lstStyle/>
          <a:p>
            <a:pPr marL="342900" indent="-342900">
              <a:spcBef>
                <a:spcPct val="20000"/>
              </a:spcBef>
            </a:pPr>
            <a:r>
              <a:rPr lang="fr-FR" sz="1600" dirty="0">
                <a:latin typeface="Trebuchet MS" pitchFamily="34" charset="0"/>
                <a:cs typeface="Times New Roman" pitchFamily="18" charset="0"/>
              </a:rPr>
              <a:t>Famille</a:t>
            </a:r>
          </a:p>
        </p:txBody>
      </p:sp>
      <p:sp>
        <p:nvSpPr>
          <p:cNvPr id="10250" name="Rectangle 11"/>
          <p:cNvSpPr>
            <a:spLocks noChangeArrowheads="1"/>
          </p:cNvSpPr>
          <p:nvPr/>
        </p:nvSpPr>
        <p:spPr bwMode="auto">
          <a:xfrm>
            <a:off x="2811463" y="2276475"/>
            <a:ext cx="1348446" cy="338554"/>
          </a:xfrm>
          <a:prstGeom prst="rect">
            <a:avLst/>
          </a:prstGeom>
          <a:noFill/>
          <a:ln w="9525">
            <a:noFill/>
            <a:miter lim="800000"/>
            <a:headEnd/>
            <a:tailEnd/>
          </a:ln>
        </p:spPr>
        <p:txBody>
          <a:bodyPr wrap="none">
            <a:spAutoFit/>
          </a:bodyPr>
          <a:lstStyle/>
          <a:p>
            <a:pPr marL="342900" indent="-342900">
              <a:spcBef>
                <a:spcPct val="20000"/>
              </a:spcBef>
            </a:pPr>
            <a:r>
              <a:rPr lang="fr-FR" sz="1600" dirty="0">
                <a:latin typeface="Trebuchet MS" pitchFamily="34" charset="0"/>
                <a:cs typeface="Times New Roman" pitchFamily="18" charset="0"/>
              </a:rPr>
              <a:t>Management</a:t>
            </a:r>
          </a:p>
        </p:txBody>
      </p:sp>
      <p:sp>
        <p:nvSpPr>
          <p:cNvPr id="10251" name="Rectangle 12"/>
          <p:cNvSpPr>
            <a:spLocks noChangeArrowheads="1"/>
          </p:cNvSpPr>
          <p:nvPr/>
        </p:nvSpPr>
        <p:spPr bwMode="auto">
          <a:xfrm>
            <a:off x="1284288" y="1916114"/>
            <a:ext cx="304892" cy="338554"/>
          </a:xfrm>
          <a:prstGeom prst="rect">
            <a:avLst/>
          </a:prstGeom>
          <a:noFill/>
          <a:ln w="9525">
            <a:noFill/>
            <a:miter lim="800000"/>
            <a:headEnd/>
            <a:tailEnd/>
          </a:ln>
        </p:spPr>
        <p:txBody>
          <a:bodyPr wrap="none">
            <a:spAutoFit/>
          </a:bodyPr>
          <a:lstStyle/>
          <a:p>
            <a:pPr marL="342900" indent="-342900">
              <a:spcBef>
                <a:spcPct val="20000"/>
              </a:spcBef>
            </a:pPr>
            <a:r>
              <a:rPr lang="fr-FR" sz="1600" b="1" dirty="0">
                <a:latin typeface="Trebuchet MS" pitchFamily="34" charset="0"/>
                <a:cs typeface="Times New Roman" pitchFamily="18" charset="0"/>
              </a:rPr>
              <a:t>1</a:t>
            </a:r>
          </a:p>
        </p:txBody>
      </p:sp>
      <p:sp>
        <p:nvSpPr>
          <p:cNvPr id="10252" name="Rectangle 13"/>
          <p:cNvSpPr>
            <a:spLocks noChangeArrowheads="1"/>
          </p:cNvSpPr>
          <p:nvPr/>
        </p:nvSpPr>
        <p:spPr bwMode="auto">
          <a:xfrm>
            <a:off x="2054225" y="1916114"/>
            <a:ext cx="304892" cy="338554"/>
          </a:xfrm>
          <a:prstGeom prst="rect">
            <a:avLst/>
          </a:prstGeom>
          <a:noFill/>
          <a:ln w="9525">
            <a:noFill/>
            <a:miter lim="800000"/>
            <a:headEnd/>
            <a:tailEnd/>
          </a:ln>
        </p:spPr>
        <p:txBody>
          <a:bodyPr wrap="none">
            <a:spAutoFit/>
          </a:bodyPr>
          <a:lstStyle/>
          <a:p>
            <a:pPr marL="342900" indent="-342900">
              <a:spcBef>
                <a:spcPct val="20000"/>
              </a:spcBef>
            </a:pPr>
            <a:r>
              <a:rPr lang="fr-FR" sz="1600" b="1" dirty="0">
                <a:latin typeface="Trebuchet MS" pitchFamily="34" charset="0"/>
                <a:cs typeface="Times New Roman" pitchFamily="18" charset="0"/>
              </a:rPr>
              <a:t>5</a:t>
            </a:r>
          </a:p>
        </p:txBody>
      </p:sp>
      <p:sp>
        <p:nvSpPr>
          <p:cNvPr id="10253" name="Rectangle 14"/>
          <p:cNvSpPr>
            <a:spLocks noChangeArrowheads="1"/>
          </p:cNvSpPr>
          <p:nvPr/>
        </p:nvSpPr>
        <p:spPr bwMode="auto">
          <a:xfrm>
            <a:off x="2700338" y="1916114"/>
            <a:ext cx="304892" cy="338554"/>
          </a:xfrm>
          <a:prstGeom prst="rect">
            <a:avLst/>
          </a:prstGeom>
          <a:noFill/>
          <a:ln w="9525">
            <a:noFill/>
            <a:miter lim="800000"/>
            <a:headEnd/>
            <a:tailEnd/>
          </a:ln>
        </p:spPr>
        <p:txBody>
          <a:bodyPr wrap="none">
            <a:spAutoFit/>
          </a:bodyPr>
          <a:lstStyle/>
          <a:p>
            <a:pPr marL="342900" indent="-342900">
              <a:spcBef>
                <a:spcPct val="20000"/>
              </a:spcBef>
            </a:pPr>
            <a:r>
              <a:rPr lang="fr-FR" sz="1600" b="1" dirty="0">
                <a:latin typeface="Trebuchet MS" pitchFamily="34" charset="0"/>
                <a:cs typeface="Times New Roman" pitchFamily="18" charset="0"/>
              </a:rPr>
              <a:t>2</a:t>
            </a:r>
          </a:p>
        </p:txBody>
      </p:sp>
      <p:sp>
        <p:nvSpPr>
          <p:cNvPr id="10254" name="Rectangle 22"/>
          <p:cNvSpPr>
            <a:spLocks noChangeArrowheads="1"/>
          </p:cNvSpPr>
          <p:nvPr/>
        </p:nvSpPr>
        <p:spPr bwMode="auto">
          <a:xfrm>
            <a:off x="2079625" y="3398839"/>
            <a:ext cx="304892" cy="338554"/>
          </a:xfrm>
          <a:prstGeom prst="rect">
            <a:avLst/>
          </a:prstGeom>
          <a:noFill/>
          <a:ln w="9525">
            <a:noFill/>
            <a:miter lim="800000"/>
            <a:headEnd/>
            <a:tailEnd/>
          </a:ln>
        </p:spPr>
        <p:txBody>
          <a:bodyPr wrap="none">
            <a:spAutoFit/>
          </a:bodyPr>
          <a:lstStyle/>
          <a:p>
            <a:pPr marL="342900" indent="-342900">
              <a:spcBef>
                <a:spcPct val="20000"/>
              </a:spcBef>
            </a:pPr>
            <a:r>
              <a:rPr lang="fr-FR" sz="1600" b="1" dirty="0">
                <a:latin typeface="Trebuchet MS" pitchFamily="34" charset="0"/>
                <a:cs typeface="Times New Roman" pitchFamily="18" charset="0"/>
              </a:rPr>
              <a:t>3</a:t>
            </a:r>
          </a:p>
        </p:txBody>
      </p:sp>
      <p:sp>
        <p:nvSpPr>
          <p:cNvPr id="10255" name="Rectangle 15"/>
          <p:cNvSpPr>
            <a:spLocks noChangeArrowheads="1"/>
          </p:cNvSpPr>
          <p:nvPr/>
        </p:nvSpPr>
        <p:spPr bwMode="auto">
          <a:xfrm>
            <a:off x="2079625" y="2708276"/>
            <a:ext cx="304892" cy="338554"/>
          </a:xfrm>
          <a:prstGeom prst="rect">
            <a:avLst/>
          </a:prstGeom>
          <a:noFill/>
          <a:ln w="9525">
            <a:noFill/>
            <a:miter lim="800000"/>
            <a:headEnd/>
            <a:tailEnd/>
          </a:ln>
        </p:spPr>
        <p:txBody>
          <a:bodyPr wrap="none">
            <a:spAutoFit/>
          </a:bodyPr>
          <a:lstStyle/>
          <a:p>
            <a:pPr marL="342900" indent="-342900">
              <a:spcBef>
                <a:spcPct val="20000"/>
              </a:spcBef>
            </a:pPr>
            <a:r>
              <a:rPr lang="fr-FR" sz="1600" b="1" dirty="0">
                <a:latin typeface="Trebuchet MS" pitchFamily="34" charset="0"/>
                <a:cs typeface="Times New Roman" pitchFamily="18" charset="0"/>
              </a:rPr>
              <a:t>7</a:t>
            </a:r>
          </a:p>
        </p:txBody>
      </p:sp>
      <p:sp>
        <p:nvSpPr>
          <p:cNvPr id="10256" name="Rectangle 16"/>
          <p:cNvSpPr>
            <a:spLocks noChangeArrowheads="1"/>
          </p:cNvSpPr>
          <p:nvPr/>
        </p:nvSpPr>
        <p:spPr bwMode="auto">
          <a:xfrm>
            <a:off x="1385888" y="2995614"/>
            <a:ext cx="304892" cy="338554"/>
          </a:xfrm>
          <a:prstGeom prst="rect">
            <a:avLst/>
          </a:prstGeom>
          <a:noFill/>
          <a:ln w="9525">
            <a:noFill/>
            <a:miter lim="800000"/>
            <a:headEnd/>
            <a:tailEnd/>
          </a:ln>
        </p:spPr>
        <p:txBody>
          <a:bodyPr wrap="none">
            <a:spAutoFit/>
          </a:bodyPr>
          <a:lstStyle/>
          <a:p>
            <a:pPr marL="342900" indent="-342900">
              <a:spcBef>
                <a:spcPct val="20000"/>
              </a:spcBef>
            </a:pPr>
            <a:r>
              <a:rPr lang="fr-FR" sz="1600" b="1" dirty="0">
                <a:latin typeface="Trebuchet MS" pitchFamily="34" charset="0"/>
                <a:cs typeface="Times New Roman" pitchFamily="18" charset="0"/>
              </a:rPr>
              <a:t>4</a:t>
            </a:r>
          </a:p>
        </p:txBody>
      </p:sp>
      <p:sp>
        <p:nvSpPr>
          <p:cNvPr id="10257" name="Rectangle 17"/>
          <p:cNvSpPr>
            <a:spLocks noChangeArrowheads="1"/>
          </p:cNvSpPr>
          <p:nvPr/>
        </p:nvSpPr>
        <p:spPr bwMode="auto">
          <a:xfrm>
            <a:off x="2725738" y="2995614"/>
            <a:ext cx="304892" cy="338554"/>
          </a:xfrm>
          <a:prstGeom prst="rect">
            <a:avLst/>
          </a:prstGeom>
          <a:noFill/>
          <a:ln w="9525">
            <a:noFill/>
            <a:miter lim="800000"/>
            <a:headEnd/>
            <a:tailEnd/>
          </a:ln>
        </p:spPr>
        <p:txBody>
          <a:bodyPr wrap="none">
            <a:spAutoFit/>
          </a:bodyPr>
          <a:lstStyle/>
          <a:p>
            <a:pPr marL="342900" indent="-342900">
              <a:spcBef>
                <a:spcPct val="20000"/>
              </a:spcBef>
            </a:pPr>
            <a:r>
              <a:rPr lang="fr-FR" sz="1600" b="1" dirty="0">
                <a:latin typeface="Trebuchet MS" pitchFamily="34" charset="0"/>
                <a:cs typeface="Times New Roman" pitchFamily="18" charset="0"/>
              </a:rPr>
              <a:t>6</a:t>
            </a:r>
          </a:p>
        </p:txBody>
      </p:sp>
      <p:sp>
        <p:nvSpPr>
          <p:cNvPr id="10258" name="Rectangle 10"/>
          <p:cNvSpPr>
            <a:spLocks noChangeArrowheads="1"/>
          </p:cNvSpPr>
          <p:nvPr/>
        </p:nvSpPr>
        <p:spPr bwMode="auto">
          <a:xfrm>
            <a:off x="1687513" y="3835400"/>
            <a:ext cx="1319592" cy="338554"/>
          </a:xfrm>
          <a:prstGeom prst="rect">
            <a:avLst/>
          </a:prstGeom>
          <a:noFill/>
          <a:ln w="9525">
            <a:noFill/>
            <a:miter lim="800000"/>
            <a:headEnd/>
            <a:tailEnd/>
          </a:ln>
        </p:spPr>
        <p:txBody>
          <a:bodyPr wrap="none">
            <a:spAutoFit/>
          </a:bodyPr>
          <a:lstStyle/>
          <a:p>
            <a:pPr marL="342900" indent="-342900">
              <a:spcBef>
                <a:spcPct val="20000"/>
              </a:spcBef>
            </a:pPr>
            <a:r>
              <a:rPr lang="fr-FR" sz="1600" dirty="0">
                <a:latin typeface="Trebuchet MS" pitchFamily="34" charset="0"/>
                <a:cs typeface="Times New Roman" pitchFamily="18" charset="0"/>
              </a:rPr>
              <a:t>Actionnariat</a:t>
            </a:r>
          </a:p>
        </p:txBody>
      </p:sp>
      <p:sp>
        <p:nvSpPr>
          <p:cNvPr id="10259" name="Rectangle 54"/>
          <p:cNvSpPr>
            <a:spLocks noChangeArrowheads="1"/>
          </p:cNvSpPr>
          <p:nvPr/>
        </p:nvSpPr>
        <p:spPr bwMode="auto">
          <a:xfrm>
            <a:off x="4541838" y="1671642"/>
            <a:ext cx="3744912" cy="2892425"/>
          </a:xfrm>
          <a:prstGeom prst="rect">
            <a:avLst/>
          </a:prstGeom>
          <a:noFill/>
          <a:ln w="9525">
            <a:noFill/>
            <a:miter lim="800000"/>
            <a:headEnd/>
            <a:tailEnd/>
          </a:ln>
        </p:spPr>
        <p:txBody>
          <a:bodyPr>
            <a:spAutoFit/>
          </a:bodyPr>
          <a:lstStyle/>
          <a:p>
            <a:pPr marL="342900" indent="-342900" algn="just">
              <a:buFontTx/>
              <a:buAutoNum type="arabicParenBoth"/>
            </a:pPr>
            <a:r>
              <a:rPr lang="fr-FR" sz="1300" dirty="0">
                <a:latin typeface="Trebuchet MS" pitchFamily="34" charset="0"/>
                <a:sym typeface="Wingdings" pitchFamily="2" charset="2"/>
              </a:rPr>
              <a:t>Membres de la famille non actionnaires et ne participant pas au management de l’entreprise familiale </a:t>
            </a:r>
          </a:p>
          <a:p>
            <a:pPr marL="342900" indent="-342900" algn="just">
              <a:buFontTx/>
              <a:buAutoNum type="arabicParenBoth"/>
            </a:pPr>
            <a:r>
              <a:rPr lang="fr-FR" sz="1300" dirty="0">
                <a:latin typeface="Trebuchet MS" pitchFamily="34" charset="0"/>
                <a:sym typeface="Wingdings" pitchFamily="2" charset="2"/>
              </a:rPr>
              <a:t>Gestionnaires extérieurs non actionnaires </a:t>
            </a:r>
          </a:p>
          <a:p>
            <a:pPr marL="342900" indent="-342900" algn="just">
              <a:buFontTx/>
              <a:buAutoNum type="arabicParenBoth"/>
            </a:pPr>
            <a:r>
              <a:rPr lang="fr-FR" sz="1300" dirty="0">
                <a:latin typeface="Trebuchet MS" pitchFamily="34" charset="0"/>
                <a:sym typeface="Wingdings" pitchFamily="2" charset="2"/>
              </a:rPr>
              <a:t>Actionnaires extérieurs ne participant pas au management de l’entreprise familiale </a:t>
            </a:r>
          </a:p>
          <a:p>
            <a:pPr marL="342900" indent="-342900" algn="just">
              <a:buFontTx/>
              <a:buAutoNum type="arabicParenBoth"/>
            </a:pPr>
            <a:r>
              <a:rPr lang="fr-FR" sz="1300" dirty="0">
                <a:latin typeface="Trebuchet MS" pitchFamily="34" charset="0"/>
                <a:sym typeface="Wingdings" pitchFamily="2" charset="2"/>
              </a:rPr>
              <a:t>Actionnaires familiaux ne faisant pas partie de l’équipe de management </a:t>
            </a:r>
          </a:p>
          <a:p>
            <a:pPr marL="342900" indent="-342900" algn="just">
              <a:buFontTx/>
              <a:buAutoNum type="arabicParenBoth"/>
            </a:pPr>
            <a:r>
              <a:rPr lang="fr-FR" sz="1300" dirty="0">
                <a:latin typeface="Trebuchet MS" pitchFamily="34" charset="0"/>
                <a:sym typeface="Wingdings" pitchFamily="2" charset="2"/>
              </a:rPr>
              <a:t>Membres familiaux de l’équipe de management non actionnaires </a:t>
            </a:r>
          </a:p>
          <a:p>
            <a:pPr marL="342900" indent="-342900" algn="just">
              <a:buFontTx/>
              <a:buAutoNum type="arabicParenBoth"/>
            </a:pPr>
            <a:r>
              <a:rPr lang="fr-FR" sz="1300" dirty="0">
                <a:latin typeface="Trebuchet MS" pitchFamily="34" charset="0"/>
                <a:sym typeface="Wingdings" pitchFamily="2" charset="2"/>
              </a:rPr>
              <a:t>Membres de l’équipe de management devenus actionnaires </a:t>
            </a:r>
          </a:p>
          <a:p>
            <a:pPr marL="342900" indent="-342900" algn="just">
              <a:buFontTx/>
              <a:buAutoNum type="arabicParenBoth"/>
            </a:pPr>
            <a:r>
              <a:rPr lang="fr-FR" sz="1300" dirty="0">
                <a:latin typeface="Trebuchet MS" pitchFamily="34" charset="0"/>
                <a:sym typeface="Wingdings" pitchFamily="2" charset="2"/>
              </a:rPr>
              <a:t>Actionnaires familiaux participant au management de l’entreprise </a:t>
            </a:r>
            <a:r>
              <a:rPr lang="fr-FR" sz="1300" dirty="0" smtClean="0">
                <a:latin typeface="Trebuchet MS" pitchFamily="34" charset="0"/>
                <a:sym typeface="Wingdings" pitchFamily="2" charset="2"/>
              </a:rPr>
              <a:t>familiale </a:t>
            </a:r>
            <a:endParaRPr lang="fr-FR" sz="1300" dirty="0">
              <a:latin typeface="Trebuchet MS" pitchFamily="34" charset="0"/>
              <a:sym typeface="Wingdings" pitchFamily="2" charset="2"/>
            </a:endParaRPr>
          </a:p>
        </p:txBody>
      </p:sp>
      <p:sp>
        <p:nvSpPr>
          <p:cNvPr id="18" name="Rectangle 17"/>
          <p:cNvSpPr/>
          <p:nvPr/>
        </p:nvSpPr>
        <p:spPr>
          <a:xfrm>
            <a:off x="467544" y="5661248"/>
            <a:ext cx="8064896" cy="276999"/>
          </a:xfrm>
          <a:prstGeom prst="rect">
            <a:avLst/>
          </a:prstGeom>
        </p:spPr>
        <p:txBody>
          <a:bodyPr wrap="square">
            <a:spAutoFit/>
          </a:bodyPr>
          <a:lstStyle/>
          <a:p>
            <a:pPr algn="ctr"/>
            <a:r>
              <a:rPr lang="fr-FR" sz="1200" dirty="0" smtClean="0">
                <a:solidFill>
                  <a:srgbClr val="7E7E7E"/>
                </a:solidFill>
                <a:latin typeface="Trebuchet MS" pitchFamily="34" charset="0"/>
              </a:rPr>
              <a:t>Source : Notamment le Professeur John Davis, de l’Université de Harvard, 1982</a:t>
            </a:r>
            <a:endParaRPr lang="fr-FR" sz="1200" dirty="0">
              <a:solidFill>
                <a:srgbClr val="7E7E7E"/>
              </a:solidFill>
              <a:latin typeface="Trebuchet MS"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100013" y="500063"/>
            <a:ext cx="8648700" cy="4892676"/>
            <a:chOff x="110" y="847"/>
            <a:chExt cx="5995" cy="3082"/>
          </a:xfrm>
        </p:grpSpPr>
        <p:sp>
          <p:nvSpPr>
            <p:cNvPr id="24612"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a:solidFill>
                  <a:prstClr val="black"/>
                </a:solidFill>
                <a:latin typeface="Trebuchet MS" pitchFamily="34" charset="0"/>
              </a:endParaRPr>
            </a:p>
          </p:txBody>
        </p:sp>
        <p:sp>
          <p:nvSpPr>
            <p:cNvPr id="52" name="Rectangle 44"/>
            <p:cNvSpPr>
              <a:spLocks noChangeArrowheads="1"/>
            </p:cNvSpPr>
            <p:nvPr/>
          </p:nvSpPr>
          <p:spPr bwMode="auto">
            <a:xfrm>
              <a:off x="110" y="847"/>
              <a:ext cx="5995" cy="260"/>
            </a:xfrm>
            <a:prstGeom prst="rect">
              <a:avLst/>
            </a:prstGeom>
            <a:solidFill>
              <a:schemeClr val="bg1">
                <a:lumMod val="85000"/>
              </a:schemeClr>
            </a:solidFill>
            <a:ln w="12700" algn="ctr">
              <a:noFill/>
              <a:miter lim="800000"/>
              <a:headEnd/>
              <a:tailEnd/>
            </a:ln>
          </p:spPr>
          <p:txBody>
            <a:bodyPr wrap="none" lIns="54000" anchor="ctr"/>
            <a:lstStyle/>
            <a:p>
              <a:pPr algn="ctr">
                <a:defRPr/>
              </a:pPr>
              <a:r>
                <a:rPr lang="fr-FR" sz="1300" b="1" dirty="0">
                  <a:solidFill>
                    <a:prstClr val="black"/>
                  </a:solidFill>
                  <a:latin typeface="Trebuchet MS" pitchFamily="34" charset="0"/>
                </a:rPr>
                <a:t>Illustration n° 20 : Aperçu des formations  proposées aux dirigeants actionnaires familiaux, aux repreneurs  </a:t>
              </a:r>
            </a:p>
            <a:p>
              <a:pPr algn="ctr">
                <a:defRPr/>
              </a:pPr>
              <a:r>
                <a:rPr lang="fr-FR" sz="1300" b="1" dirty="0">
                  <a:solidFill>
                    <a:prstClr val="black"/>
                  </a:solidFill>
                  <a:latin typeface="Trebuchet MS" pitchFamily="34" charset="0"/>
                </a:rPr>
                <a:t>familiaux et  aux administrateurs d’entreprises familiales</a:t>
              </a:r>
            </a:p>
          </p:txBody>
        </p:sp>
      </p:grpSp>
      <p:sp>
        <p:nvSpPr>
          <p:cNvPr id="24581" name="Rectangle 2"/>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a:solidFill>
                <a:prstClr val="black"/>
              </a:solidFill>
            </a:endParaRPr>
          </a:p>
        </p:txBody>
      </p:sp>
      <p:sp>
        <p:nvSpPr>
          <p:cNvPr id="24582" name="Rectangle 4"/>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a:solidFill>
                <a:prstClr val="black"/>
              </a:solidFill>
            </a:endParaRPr>
          </a:p>
        </p:txBody>
      </p:sp>
      <p:graphicFrame>
        <p:nvGraphicFramePr>
          <p:cNvPr id="16" name="Tableau 15"/>
          <p:cNvGraphicFramePr>
            <a:graphicFrameLocks noGrp="1"/>
          </p:cNvGraphicFramePr>
          <p:nvPr/>
        </p:nvGraphicFramePr>
        <p:xfrm>
          <a:off x="179512" y="1052513"/>
          <a:ext cx="8280921" cy="5688632"/>
        </p:xfrm>
        <a:graphic>
          <a:graphicData uri="http://schemas.openxmlformats.org/drawingml/2006/table">
            <a:tbl>
              <a:tblPr/>
              <a:tblGrid>
                <a:gridCol w="2077984"/>
                <a:gridCol w="2093492"/>
                <a:gridCol w="1953925"/>
                <a:gridCol w="2155520"/>
              </a:tblGrid>
              <a:tr h="1008112">
                <a:tc>
                  <a:txBody>
                    <a:bodyPr/>
                    <a:lstStyle/>
                    <a:p>
                      <a:pPr algn="ctr" fontAlgn="ctr"/>
                      <a:r>
                        <a:rPr lang="fr-FR" sz="1300" b="1" i="0" u="none" strike="noStrike" dirty="0">
                          <a:solidFill>
                            <a:srgbClr val="FFFFFF"/>
                          </a:solidFill>
                          <a:latin typeface="Trebuchet MS"/>
                        </a:rPr>
                        <a:t>Formations </a:t>
                      </a:r>
                      <a:r>
                        <a:rPr lang="fr-FR" sz="1300" b="1" i="1" u="none" strike="noStrike" dirty="0" err="1">
                          <a:solidFill>
                            <a:srgbClr val="FFFFFF"/>
                          </a:solidFill>
                          <a:latin typeface="Trebuchet MS"/>
                        </a:rPr>
                        <a:t>executive</a:t>
                      </a:r>
                      <a:r>
                        <a:rPr lang="fr-FR" sz="1300" b="1" i="0" u="none" strike="noStrike" dirty="0">
                          <a:solidFill>
                            <a:srgbClr val="FFFFFF"/>
                          </a:solidFill>
                          <a:latin typeface="Trebuchet MS"/>
                        </a:rPr>
                        <a:t> à l'attention des dirigeants-actionnaires familiaux</a:t>
                      </a:r>
                    </a:p>
                  </a:txBody>
                  <a:tcPr marL="8562" marR="8562" marT="856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003E"/>
                    </a:solidFill>
                  </a:tcPr>
                </a:tc>
                <a:tc>
                  <a:txBody>
                    <a:bodyPr/>
                    <a:lstStyle/>
                    <a:p>
                      <a:pPr algn="ctr" fontAlgn="ctr"/>
                      <a:r>
                        <a:rPr lang="fr-FR" sz="1300" b="1" i="0" u="none" strike="noStrike" dirty="0" smtClean="0">
                          <a:solidFill>
                            <a:srgbClr val="FFFFFF"/>
                          </a:solidFill>
                          <a:latin typeface="Trebuchet MS"/>
                        </a:rPr>
                        <a:t>Formations académiques </a:t>
                      </a:r>
                      <a:r>
                        <a:rPr lang="fr-FR" sz="1300" b="1" i="0" u="none" strike="noStrike" dirty="0">
                          <a:solidFill>
                            <a:srgbClr val="FFFFFF"/>
                          </a:solidFill>
                          <a:latin typeface="Trebuchet MS"/>
                        </a:rPr>
                        <a:t>à l'attention des dirigeants et des repreneurs familiaux </a:t>
                      </a:r>
                    </a:p>
                  </a:txBody>
                  <a:tcPr marL="8562" marR="8562" marT="856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003E"/>
                    </a:solidFill>
                  </a:tcPr>
                </a:tc>
                <a:tc>
                  <a:txBody>
                    <a:bodyPr/>
                    <a:lstStyle/>
                    <a:p>
                      <a:pPr algn="ctr" fontAlgn="ctr"/>
                      <a:r>
                        <a:rPr lang="fr-FR" sz="1300" b="1" i="0" u="none" strike="noStrike" dirty="0" smtClean="0">
                          <a:solidFill>
                            <a:srgbClr val="FFFFFF"/>
                          </a:solidFill>
                          <a:latin typeface="Trebuchet MS"/>
                        </a:rPr>
                        <a:t>Formations pratiques à </a:t>
                      </a:r>
                      <a:r>
                        <a:rPr lang="fr-FR" sz="1300" b="1" i="0" u="none" strike="noStrike" dirty="0">
                          <a:solidFill>
                            <a:srgbClr val="FFFFFF"/>
                          </a:solidFill>
                          <a:latin typeface="Trebuchet MS"/>
                        </a:rPr>
                        <a:t>l'attention des repreneurs familiaux</a:t>
                      </a:r>
                    </a:p>
                  </a:txBody>
                  <a:tcPr marL="8562" marR="8562" marT="856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003E"/>
                    </a:solidFill>
                  </a:tcPr>
                </a:tc>
                <a:tc>
                  <a:txBody>
                    <a:bodyPr/>
                    <a:lstStyle/>
                    <a:p>
                      <a:pPr algn="ctr" fontAlgn="ctr"/>
                      <a:r>
                        <a:rPr lang="fr-FR" sz="1300" b="1" i="0" u="none" strike="noStrike" dirty="0" smtClean="0">
                          <a:solidFill>
                            <a:srgbClr val="FFFFFF"/>
                          </a:solidFill>
                          <a:latin typeface="Trebuchet MS"/>
                        </a:rPr>
                        <a:t>Formations </a:t>
                      </a:r>
                      <a:r>
                        <a:rPr lang="fr-FR" sz="1300" b="1" i="0" u="none" strike="noStrike" dirty="0">
                          <a:solidFill>
                            <a:srgbClr val="FFFFFF"/>
                          </a:solidFill>
                          <a:latin typeface="Trebuchet MS"/>
                        </a:rPr>
                        <a:t>à l'attention des administrateurs d'entreprises familiales</a:t>
                      </a:r>
                    </a:p>
                  </a:txBody>
                  <a:tcPr marL="8562" marR="8562" marT="856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003E"/>
                    </a:solidFill>
                  </a:tcPr>
                </a:tc>
              </a:tr>
              <a:tr h="4680520">
                <a:tc>
                  <a:txBody>
                    <a:bodyPr/>
                    <a:lstStyle/>
                    <a:p>
                      <a:pPr algn="l" fontAlgn="t"/>
                      <a:r>
                        <a:rPr lang="fr-FR" sz="1200" b="0" i="0" u="none" strike="noStrike" dirty="0">
                          <a:solidFill>
                            <a:srgbClr val="000000"/>
                          </a:solidFill>
                          <a:latin typeface="Trebuchet MS"/>
                        </a:rPr>
                        <a:t> </a:t>
                      </a:r>
                    </a:p>
                  </a:txBody>
                  <a:tcPr marL="8562" marR="8562" marT="85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fr-FR" sz="1200" b="0" i="0" u="none" strike="noStrike" dirty="0">
                          <a:solidFill>
                            <a:srgbClr val="000000"/>
                          </a:solidFill>
                          <a:latin typeface="Trebuchet MS"/>
                        </a:rPr>
                        <a:t> </a:t>
                      </a:r>
                    </a:p>
                  </a:txBody>
                  <a:tcPr marL="8562" marR="8562" marT="85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fr-FR" sz="1200" b="0" i="0" u="none" strike="noStrike" dirty="0">
                          <a:solidFill>
                            <a:srgbClr val="000000"/>
                          </a:solidFill>
                          <a:latin typeface="Trebuchet MS"/>
                        </a:rPr>
                        <a:t> </a:t>
                      </a:r>
                    </a:p>
                  </a:txBody>
                  <a:tcPr marL="8562" marR="8562" marT="85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fr-FR" sz="1200" b="0" i="0" u="none" strike="noStrike" dirty="0">
                          <a:solidFill>
                            <a:srgbClr val="000000"/>
                          </a:solidFill>
                          <a:latin typeface="Trebuchet MS"/>
                        </a:rPr>
                        <a:t> </a:t>
                      </a:r>
                    </a:p>
                  </a:txBody>
                  <a:tcPr marL="8562" marR="8562" marT="85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4600" name="Image 16"/>
          <p:cNvPicPr>
            <a:picLocks noChangeAspect="1" noChangeArrowheads="1"/>
          </p:cNvPicPr>
          <p:nvPr/>
        </p:nvPicPr>
        <p:blipFill>
          <a:blip r:embed="rId3" cstate="print"/>
          <a:srcRect l="11948" t="9158" r="80115" b="83551"/>
          <a:stretch>
            <a:fillRect/>
          </a:stretch>
        </p:blipFill>
        <p:spPr bwMode="auto">
          <a:xfrm>
            <a:off x="611188" y="2133604"/>
            <a:ext cx="1008062" cy="574675"/>
          </a:xfrm>
          <a:prstGeom prst="rect">
            <a:avLst/>
          </a:prstGeom>
          <a:noFill/>
          <a:ln w="9525">
            <a:noFill/>
            <a:miter lim="800000"/>
            <a:headEnd/>
            <a:tailEnd/>
          </a:ln>
        </p:spPr>
      </p:pic>
      <p:pic>
        <p:nvPicPr>
          <p:cNvPr id="24601" name="Image 18" descr="http://www.ifa-asso.com/_img/logo_scpo.gif"/>
          <p:cNvPicPr>
            <a:picLocks noChangeAspect="1" noChangeArrowheads="1"/>
          </p:cNvPicPr>
          <p:nvPr/>
        </p:nvPicPr>
        <p:blipFill>
          <a:blip r:embed="rId4" cstate="print"/>
          <a:srcRect/>
          <a:stretch>
            <a:fillRect/>
          </a:stretch>
        </p:blipFill>
        <p:spPr bwMode="auto">
          <a:xfrm>
            <a:off x="6516688" y="3644900"/>
            <a:ext cx="1725612" cy="387350"/>
          </a:xfrm>
          <a:prstGeom prst="rect">
            <a:avLst/>
          </a:prstGeom>
          <a:noFill/>
          <a:ln w="9525">
            <a:noFill/>
            <a:miter lim="800000"/>
            <a:headEnd/>
            <a:tailEnd/>
          </a:ln>
        </p:spPr>
      </p:pic>
      <p:pic>
        <p:nvPicPr>
          <p:cNvPr id="24602" name="Image 19"/>
          <p:cNvPicPr>
            <a:picLocks noChangeAspect="1" noChangeArrowheads="1"/>
          </p:cNvPicPr>
          <p:nvPr/>
        </p:nvPicPr>
        <p:blipFill>
          <a:blip r:embed="rId5" cstate="print"/>
          <a:srcRect l="12801" t="7037" r="73422" b="86458"/>
          <a:stretch>
            <a:fillRect/>
          </a:stretch>
        </p:blipFill>
        <p:spPr bwMode="auto">
          <a:xfrm>
            <a:off x="6443665" y="2420938"/>
            <a:ext cx="1787525" cy="673100"/>
          </a:xfrm>
          <a:prstGeom prst="rect">
            <a:avLst/>
          </a:prstGeom>
          <a:noFill/>
          <a:ln w="9525">
            <a:noFill/>
            <a:miter lim="800000"/>
            <a:headEnd/>
            <a:tailEnd/>
          </a:ln>
        </p:spPr>
      </p:pic>
      <p:pic>
        <p:nvPicPr>
          <p:cNvPr id="24603" name="Image 20"/>
          <p:cNvPicPr>
            <a:picLocks noChangeAspect="1" noChangeArrowheads="1"/>
          </p:cNvPicPr>
          <p:nvPr/>
        </p:nvPicPr>
        <p:blipFill>
          <a:blip r:embed="rId6" cstate="print"/>
          <a:srcRect l="11491" t="8826" r="72028" b="81036"/>
          <a:stretch>
            <a:fillRect/>
          </a:stretch>
        </p:blipFill>
        <p:spPr bwMode="auto">
          <a:xfrm>
            <a:off x="4427540" y="2924175"/>
            <a:ext cx="1800225" cy="863600"/>
          </a:xfrm>
          <a:prstGeom prst="rect">
            <a:avLst/>
          </a:prstGeom>
          <a:noFill/>
          <a:ln w="9525">
            <a:noFill/>
            <a:miter lim="800000"/>
            <a:headEnd/>
            <a:tailEnd/>
          </a:ln>
        </p:spPr>
      </p:pic>
      <p:pic>
        <p:nvPicPr>
          <p:cNvPr id="24604" name="Image 21"/>
          <p:cNvPicPr>
            <a:picLocks noChangeAspect="1" noChangeArrowheads="1"/>
          </p:cNvPicPr>
          <p:nvPr/>
        </p:nvPicPr>
        <p:blipFill>
          <a:blip r:embed="rId7" cstate="print"/>
          <a:srcRect l="12846" t="6763" r="74126" b="82719"/>
          <a:stretch>
            <a:fillRect/>
          </a:stretch>
        </p:blipFill>
        <p:spPr bwMode="auto">
          <a:xfrm>
            <a:off x="395536" y="3789040"/>
            <a:ext cx="1554162" cy="1001713"/>
          </a:xfrm>
          <a:prstGeom prst="rect">
            <a:avLst/>
          </a:prstGeom>
          <a:noFill/>
          <a:ln w="9525">
            <a:noFill/>
            <a:miter lim="800000"/>
            <a:headEnd/>
            <a:tailEnd/>
          </a:ln>
        </p:spPr>
      </p:pic>
      <p:sp>
        <p:nvSpPr>
          <p:cNvPr id="24605" name="ZoneTexte 22"/>
          <p:cNvSpPr txBox="1">
            <a:spLocks noChangeArrowheads="1"/>
          </p:cNvSpPr>
          <p:nvPr/>
        </p:nvSpPr>
        <p:spPr bwMode="auto">
          <a:xfrm>
            <a:off x="251520" y="5013176"/>
            <a:ext cx="1873250" cy="600075"/>
          </a:xfrm>
          <a:prstGeom prst="rect">
            <a:avLst/>
          </a:prstGeom>
          <a:noFill/>
          <a:ln w="9525">
            <a:solidFill>
              <a:srgbClr val="00A278"/>
            </a:solidFill>
            <a:miter lim="800000"/>
            <a:headEnd/>
            <a:tailEnd/>
          </a:ln>
        </p:spPr>
        <p:txBody>
          <a:bodyPr>
            <a:spAutoFit/>
          </a:bodyPr>
          <a:lstStyle/>
          <a:p>
            <a:pPr algn="ctr"/>
            <a:r>
              <a:rPr lang="en-US" sz="1100" b="1" dirty="0">
                <a:solidFill>
                  <a:srgbClr val="009A72"/>
                </a:solidFill>
                <a:latin typeface="Trebuchet MS" pitchFamily="34" charset="0"/>
              </a:rPr>
              <a:t>The Wendel International Centre for Family Enterprise (WICFE)</a:t>
            </a:r>
            <a:endParaRPr lang="fr-FR" sz="1100" dirty="0">
              <a:solidFill>
                <a:srgbClr val="009A72"/>
              </a:solidFill>
              <a:latin typeface="Trebuchet MS" pitchFamily="34" charset="0"/>
            </a:endParaRPr>
          </a:p>
        </p:txBody>
      </p:sp>
      <p:pic>
        <p:nvPicPr>
          <p:cNvPr id="24606" name="Image 23"/>
          <p:cNvPicPr>
            <a:picLocks noChangeAspect="1" noChangeArrowheads="1"/>
          </p:cNvPicPr>
          <p:nvPr/>
        </p:nvPicPr>
        <p:blipFill>
          <a:blip r:embed="rId8" cstate="print"/>
          <a:srcRect l="23479" t="32710" r="63493" b="58691"/>
          <a:stretch>
            <a:fillRect/>
          </a:stretch>
        </p:blipFill>
        <p:spPr bwMode="auto">
          <a:xfrm>
            <a:off x="1279307" y="2924944"/>
            <a:ext cx="916429" cy="720155"/>
          </a:xfrm>
          <a:prstGeom prst="rect">
            <a:avLst/>
          </a:prstGeom>
          <a:noFill/>
          <a:ln w="9525">
            <a:noFill/>
            <a:miter lim="800000"/>
            <a:headEnd/>
            <a:tailEnd/>
          </a:ln>
        </p:spPr>
      </p:pic>
      <p:pic>
        <p:nvPicPr>
          <p:cNvPr id="24607" name="Image 24"/>
          <p:cNvPicPr>
            <a:picLocks noChangeAspect="1" noChangeArrowheads="1"/>
          </p:cNvPicPr>
          <p:nvPr/>
        </p:nvPicPr>
        <p:blipFill>
          <a:blip r:embed="rId9" cstate="print"/>
          <a:srcRect l="7773" t="17610" r="75922" b="62906"/>
          <a:stretch>
            <a:fillRect/>
          </a:stretch>
        </p:blipFill>
        <p:spPr bwMode="auto">
          <a:xfrm>
            <a:off x="2771777" y="3284542"/>
            <a:ext cx="936625" cy="896937"/>
          </a:xfrm>
          <a:prstGeom prst="rect">
            <a:avLst/>
          </a:prstGeom>
          <a:noFill/>
          <a:ln w="9525">
            <a:noFill/>
            <a:miter lim="800000"/>
            <a:headEnd/>
            <a:tailEnd/>
          </a:ln>
        </p:spPr>
      </p:pic>
      <p:pic>
        <p:nvPicPr>
          <p:cNvPr id="24608" name="Image 25"/>
          <p:cNvPicPr>
            <a:picLocks noChangeAspect="1" noChangeArrowheads="1"/>
          </p:cNvPicPr>
          <p:nvPr/>
        </p:nvPicPr>
        <p:blipFill>
          <a:blip r:embed="rId10" cstate="print"/>
          <a:srcRect l="6853" t="13686" r="81706" b="71909"/>
          <a:stretch>
            <a:fillRect/>
          </a:stretch>
        </p:blipFill>
        <p:spPr bwMode="auto">
          <a:xfrm>
            <a:off x="755576" y="5733256"/>
            <a:ext cx="826022" cy="773136"/>
          </a:xfrm>
          <a:prstGeom prst="rect">
            <a:avLst/>
          </a:prstGeom>
          <a:noFill/>
          <a:ln w="9525">
            <a:noFill/>
            <a:miter lim="800000"/>
            <a:headEnd/>
            <a:tailEnd/>
          </a:ln>
        </p:spPr>
      </p:pic>
      <p:pic>
        <p:nvPicPr>
          <p:cNvPr id="24609" name="Image 26"/>
          <p:cNvPicPr>
            <a:picLocks noChangeAspect="1" noChangeArrowheads="1"/>
          </p:cNvPicPr>
          <p:nvPr/>
        </p:nvPicPr>
        <p:blipFill>
          <a:blip r:embed="rId11" cstate="print"/>
          <a:srcRect l="7458" t="6197" r="81290" b="80850"/>
          <a:stretch>
            <a:fillRect/>
          </a:stretch>
        </p:blipFill>
        <p:spPr bwMode="auto">
          <a:xfrm>
            <a:off x="2771777" y="4437067"/>
            <a:ext cx="1008063" cy="936625"/>
          </a:xfrm>
          <a:prstGeom prst="rect">
            <a:avLst/>
          </a:prstGeom>
          <a:noFill/>
          <a:ln w="9525">
            <a:noFill/>
            <a:miter lim="800000"/>
            <a:headEnd/>
            <a:tailEnd/>
          </a:ln>
        </p:spPr>
      </p:pic>
      <p:pic>
        <p:nvPicPr>
          <p:cNvPr id="24610" name="Image 27"/>
          <p:cNvPicPr>
            <a:picLocks noChangeAspect="1" noChangeArrowheads="1"/>
          </p:cNvPicPr>
          <p:nvPr/>
        </p:nvPicPr>
        <p:blipFill>
          <a:blip r:embed="rId12" cstate="print"/>
          <a:srcRect l="18994" t="7323" r="61395" b="81036"/>
          <a:stretch>
            <a:fillRect/>
          </a:stretch>
        </p:blipFill>
        <p:spPr bwMode="auto">
          <a:xfrm>
            <a:off x="2700338" y="5589592"/>
            <a:ext cx="1295400" cy="612775"/>
          </a:xfrm>
          <a:prstGeom prst="rect">
            <a:avLst/>
          </a:prstGeom>
          <a:noFill/>
          <a:ln w="9525">
            <a:noFill/>
            <a:miter lim="800000"/>
            <a:headEnd/>
            <a:tailEnd/>
          </a:ln>
        </p:spPr>
      </p:pic>
      <p:pic>
        <p:nvPicPr>
          <p:cNvPr id="24611" name="Image 28"/>
          <p:cNvPicPr>
            <a:picLocks noChangeAspect="1" noChangeArrowheads="1"/>
          </p:cNvPicPr>
          <p:nvPr/>
        </p:nvPicPr>
        <p:blipFill>
          <a:blip r:embed="rId13" cstate="print"/>
          <a:srcRect l="39803" t="25607" r="38335" b="52524"/>
          <a:stretch>
            <a:fillRect/>
          </a:stretch>
        </p:blipFill>
        <p:spPr bwMode="auto">
          <a:xfrm>
            <a:off x="2663827" y="2205038"/>
            <a:ext cx="1260475" cy="1009650"/>
          </a:xfrm>
          <a:prstGeom prst="rect">
            <a:avLst/>
          </a:prstGeom>
          <a:noFill/>
          <a:ln w="9525">
            <a:noFill/>
            <a:miter lim="800000"/>
            <a:headEnd/>
            <a:tailEnd/>
          </a:ln>
        </p:spPr>
      </p:pic>
      <p:pic>
        <p:nvPicPr>
          <p:cNvPr id="20" name="Image 19" descr="hec-paris.gif"/>
          <p:cNvPicPr>
            <a:picLocks noChangeAspect="1"/>
          </p:cNvPicPr>
          <p:nvPr/>
        </p:nvPicPr>
        <p:blipFill>
          <a:blip r:embed="rId14" cstate="print"/>
          <a:stretch>
            <a:fillRect/>
          </a:stretch>
        </p:blipFill>
        <p:spPr>
          <a:xfrm>
            <a:off x="194725" y="2924944"/>
            <a:ext cx="1064907" cy="79868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100015" y="404813"/>
            <a:ext cx="8440018" cy="4987926"/>
            <a:chOff x="110" y="787"/>
            <a:chExt cx="6213" cy="3142"/>
          </a:xfrm>
        </p:grpSpPr>
        <p:sp>
          <p:nvSpPr>
            <p:cNvPr id="25608"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52" name="Rectangle 44"/>
            <p:cNvSpPr>
              <a:spLocks noChangeArrowheads="1"/>
            </p:cNvSpPr>
            <p:nvPr/>
          </p:nvSpPr>
          <p:spPr bwMode="auto">
            <a:xfrm>
              <a:off x="328" y="787"/>
              <a:ext cx="5995" cy="272"/>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rPr>
                <a:t>Illustration n° 21 : Risque d’abus </a:t>
              </a:r>
              <a:r>
                <a:rPr lang="fr-FR" sz="1300" b="1" dirty="0">
                  <a:latin typeface="Trebuchet MS" pitchFamily="34" charset="0"/>
                </a:rPr>
                <a:t>de biens sociaux et </a:t>
              </a:r>
              <a:r>
                <a:rPr lang="fr-FR" sz="1300" b="1" dirty="0" smtClean="0">
                  <a:latin typeface="Trebuchet MS" pitchFamily="34" charset="0"/>
                </a:rPr>
                <a:t>d’abus </a:t>
              </a:r>
              <a:r>
                <a:rPr lang="fr-FR" sz="1300" b="1" dirty="0">
                  <a:latin typeface="Trebuchet MS" pitchFamily="34" charset="0"/>
                </a:rPr>
                <a:t>de majorité en cas de rémunération </a:t>
              </a:r>
              <a:endParaRPr lang="fr-FR" sz="1300" b="1" dirty="0" smtClean="0">
                <a:latin typeface="Trebuchet MS" pitchFamily="34" charset="0"/>
              </a:endParaRPr>
            </a:p>
            <a:p>
              <a:pPr algn="ctr" fontAlgn="auto">
                <a:spcBef>
                  <a:spcPts val="0"/>
                </a:spcBef>
                <a:spcAft>
                  <a:spcPts val="0"/>
                </a:spcAft>
                <a:defRPr/>
              </a:pPr>
              <a:r>
                <a:rPr lang="fr-FR" sz="1300" b="1" dirty="0" smtClean="0">
                  <a:latin typeface="Trebuchet MS" pitchFamily="34" charset="0"/>
                </a:rPr>
                <a:t>excessive </a:t>
              </a:r>
              <a:r>
                <a:rPr lang="fr-FR" sz="1300" b="1" dirty="0">
                  <a:latin typeface="Trebuchet MS" pitchFamily="34" charset="0"/>
                </a:rPr>
                <a:t>des dirigeants</a:t>
              </a:r>
            </a:p>
          </p:txBody>
        </p:sp>
      </p:grpSp>
      <p:sp>
        <p:nvSpPr>
          <p:cNvPr id="25605" name="Rectangle 2"/>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dirty="0">
              <a:latin typeface="Calibri" pitchFamily="34" charset="0"/>
            </a:endParaRPr>
          </a:p>
        </p:txBody>
      </p:sp>
      <p:sp>
        <p:nvSpPr>
          <p:cNvPr id="25606" name="Rectangle 4"/>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dirty="0">
              <a:latin typeface="Calibri" pitchFamily="34" charset="0"/>
            </a:endParaRPr>
          </a:p>
        </p:txBody>
      </p:sp>
      <p:sp>
        <p:nvSpPr>
          <p:cNvPr id="30" name="ZoneTexte 29"/>
          <p:cNvSpPr txBox="1"/>
          <p:nvPr/>
        </p:nvSpPr>
        <p:spPr>
          <a:xfrm>
            <a:off x="395932" y="908050"/>
            <a:ext cx="8064500" cy="4800600"/>
          </a:xfrm>
          <a:prstGeom prst="rect">
            <a:avLst/>
          </a:prstGeom>
          <a:noFill/>
        </p:spPr>
        <p:txBody>
          <a:bodyPr>
            <a:spAutoFit/>
          </a:bodyPr>
          <a:lstStyle/>
          <a:p>
            <a:pPr algn="just" fontAlgn="auto">
              <a:spcBef>
                <a:spcPts val="0"/>
              </a:spcBef>
              <a:spcAft>
                <a:spcPts val="0"/>
              </a:spcAft>
              <a:defRPr/>
            </a:pPr>
            <a:endParaRPr lang="fr-FR" sz="1200" dirty="0">
              <a:latin typeface="Trebuchet MS" pitchFamily="34" charset="0"/>
              <a:cs typeface="+mn-cs"/>
            </a:endParaRPr>
          </a:p>
          <a:p>
            <a:pPr algn="just" fontAlgn="auto">
              <a:spcBef>
                <a:spcPts val="0"/>
              </a:spcBef>
              <a:spcAft>
                <a:spcPts val="600"/>
              </a:spcAft>
              <a:defRPr/>
            </a:pPr>
            <a:r>
              <a:rPr lang="fr-FR" sz="1200" b="1" dirty="0">
                <a:latin typeface="Trebuchet MS"/>
                <a:cs typeface="+mn-cs"/>
              </a:rPr>
              <a:t>▪  </a:t>
            </a:r>
            <a:r>
              <a:rPr lang="fr-FR" sz="1200" b="1" dirty="0">
                <a:latin typeface="Trebuchet MS" pitchFamily="34" charset="0"/>
                <a:cs typeface="+mn-cs"/>
              </a:rPr>
              <a:t>Abus de biens sociaux</a:t>
            </a:r>
            <a:endParaRPr lang="fr-FR" sz="1200" dirty="0">
              <a:latin typeface="Trebuchet MS" pitchFamily="34" charset="0"/>
              <a:cs typeface="+mn-cs"/>
            </a:endParaRPr>
          </a:p>
          <a:p>
            <a:pPr algn="just" fontAlgn="auto">
              <a:spcBef>
                <a:spcPts val="0"/>
              </a:spcBef>
              <a:spcAft>
                <a:spcPts val="600"/>
              </a:spcAft>
              <a:defRPr/>
            </a:pPr>
            <a:r>
              <a:rPr lang="fr-FR" sz="1200" dirty="0">
                <a:latin typeface="Trebuchet MS" pitchFamily="34" charset="0"/>
                <a:cs typeface="+mn-cs"/>
              </a:rPr>
              <a:t>L'abus de biens sociaux est un délit commis par les dirigeants de sociétés commerciales de mauvaise foi, dès lors qu’ils font des biens ou crédits de la société un usage qu’ils savent contraire à l’intérêt de celle-ci, à des fins personnelles ou pour favoriser une autre société dans laquelle ils sont intéressés directement ou indirectement.</a:t>
            </a:r>
          </a:p>
          <a:p>
            <a:pPr algn="just" fontAlgn="auto">
              <a:spcBef>
                <a:spcPts val="0"/>
              </a:spcBef>
              <a:spcAft>
                <a:spcPts val="600"/>
              </a:spcAft>
              <a:defRPr/>
            </a:pPr>
            <a:r>
              <a:rPr lang="fr-FR" sz="1200" dirty="0">
                <a:latin typeface="Trebuchet MS" pitchFamily="34" charset="0"/>
                <a:cs typeface="+mn-cs"/>
              </a:rPr>
              <a:t>Peuvent ainsi constituer un abus de biens sociaux la rémunération excessive versée à un dirigeant lorsque l’entreprise subit des pertes très importantes connues de celui-ci</a:t>
            </a:r>
            <a:r>
              <a:rPr lang="fr-FR" sz="1200" baseline="30000" dirty="0">
                <a:latin typeface="Trebuchet MS" pitchFamily="34" charset="0"/>
                <a:cs typeface="+mn-cs"/>
              </a:rPr>
              <a:t>1</a:t>
            </a:r>
            <a:r>
              <a:rPr lang="fr-FR" sz="1200" dirty="0">
                <a:latin typeface="Trebuchet MS" pitchFamily="34" charset="0"/>
                <a:cs typeface="+mn-cs"/>
              </a:rPr>
              <a:t>, ou encore les prélèvements abusifs des fonds sociaux sans justification commerciale</a:t>
            </a:r>
            <a:r>
              <a:rPr lang="fr-FR" sz="1200" baseline="30000" dirty="0">
                <a:latin typeface="Trebuchet MS" pitchFamily="34" charset="0"/>
                <a:cs typeface="+mn-cs"/>
              </a:rPr>
              <a:t>2</a:t>
            </a:r>
            <a:r>
              <a:rPr lang="fr-FR" sz="1200" dirty="0">
                <a:latin typeface="Trebuchet MS" pitchFamily="34" charset="0"/>
                <a:cs typeface="+mn-cs"/>
              </a:rPr>
              <a:t>. </a:t>
            </a:r>
          </a:p>
          <a:p>
            <a:pPr algn="just" fontAlgn="auto">
              <a:spcBef>
                <a:spcPts val="0"/>
              </a:spcBef>
              <a:spcAft>
                <a:spcPts val="600"/>
              </a:spcAft>
              <a:defRPr/>
            </a:pPr>
            <a:endParaRPr lang="fr-FR" sz="1200" dirty="0">
              <a:latin typeface="Trebuchet MS" pitchFamily="34" charset="0"/>
              <a:cs typeface="+mn-cs"/>
            </a:endParaRPr>
          </a:p>
          <a:p>
            <a:pPr algn="just" fontAlgn="auto">
              <a:spcBef>
                <a:spcPts val="0"/>
              </a:spcBef>
              <a:spcAft>
                <a:spcPts val="600"/>
              </a:spcAft>
              <a:defRPr/>
            </a:pPr>
            <a:r>
              <a:rPr lang="fr-FR" sz="1200" b="1" dirty="0">
                <a:latin typeface="Trebuchet MS"/>
                <a:cs typeface="+mn-cs"/>
              </a:rPr>
              <a:t>▪  </a:t>
            </a:r>
            <a:r>
              <a:rPr lang="fr-FR" sz="1200" b="1" dirty="0">
                <a:latin typeface="Trebuchet MS" pitchFamily="34" charset="0"/>
                <a:cs typeface="+mn-cs"/>
              </a:rPr>
              <a:t>Abus de majorité </a:t>
            </a:r>
            <a:endParaRPr lang="fr-FR" sz="1200" dirty="0">
              <a:latin typeface="Trebuchet MS" pitchFamily="34" charset="0"/>
              <a:cs typeface="+mn-cs"/>
            </a:endParaRPr>
          </a:p>
          <a:p>
            <a:pPr algn="just" fontAlgn="auto">
              <a:spcBef>
                <a:spcPts val="0"/>
              </a:spcBef>
              <a:spcAft>
                <a:spcPts val="600"/>
              </a:spcAft>
              <a:defRPr/>
            </a:pPr>
            <a:r>
              <a:rPr lang="fr-FR" sz="1200" dirty="0">
                <a:latin typeface="Trebuchet MS" pitchFamily="34" charset="0"/>
                <a:cs typeface="+mn-cs"/>
              </a:rPr>
              <a:t>L'abus de majorité désigne la décision prise par un actionnaire ou un groupe d’actionnaires détenteurs de la majorité du capital, contrairement à l’intérêt social et dans l’unique dessein de favoriser le groupe majoritaire au détriment de la minorité.</a:t>
            </a:r>
          </a:p>
          <a:p>
            <a:pPr algn="just" fontAlgn="auto">
              <a:spcBef>
                <a:spcPts val="0"/>
              </a:spcBef>
              <a:spcAft>
                <a:spcPts val="600"/>
              </a:spcAft>
              <a:defRPr/>
            </a:pPr>
            <a:r>
              <a:rPr lang="fr-FR" sz="1200" dirty="0">
                <a:latin typeface="Trebuchet MS" pitchFamily="34" charset="0"/>
                <a:cs typeface="+mn-cs"/>
              </a:rPr>
              <a:t>La Cour de cassation a notamment jugé qu’une rémunération excessive décidée par les majoritaires peut faire l’objet d’un abus de majorité</a:t>
            </a:r>
            <a:r>
              <a:rPr lang="fr-FR" sz="1200" baseline="30000" dirty="0">
                <a:latin typeface="Trebuchet MS" pitchFamily="34" charset="0"/>
                <a:cs typeface="+mn-cs"/>
              </a:rPr>
              <a:t>3</a:t>
            </a:r>
            <a:r>
              <a:rPr lang="fr-FR" sz="1200" dirty="0">
                <a:latin typeface="Trebuchet MS" pitchFamily="34" charset="0"/>
                <a:cs typeface="+mn-cs"/>
              </a:rPr>
              <a:t>.</a:t>
            </a:r>
          </a:p>
          <a:p>
            <a:pPr algn="just" fontAlgn="auto">
              <a:spcBef>
                <a:spcPts val="0"/>
              </a:spcBef>
              <a:spcAft>
                <a:spcPts val="600"/>
              </a:spcAft>
              <a:defRPr/>
            </a:pPr>
            <a:endParaRPr lang="fr-FR" sz="1200" dirty="0">
              <a:latin typeface="Trebuchet MS" pitchFamily="34" charset="0"/>
              <a:cs typeface="+mn-cs"/>
            </a:endParaRPr>
          </a:p>
          <a:p>
            <a:pPr algn="just" fontAlgn="auto">
              <a:spcBef>
                <a:spcPts val="0"/>
              </a:spcBef>
              <a:spcAft>
                <a:spcPts val="600"/>
              </a:spcAft>
              <a:defRPr/>
            </a:pPr>
            <a:r>
              <a:rPr lang="fr-FR" sz="1050" u="sng" dirty="0">
                <a:latin typeface="Trebuchet MS" pitchFamily="34" charset="0"/>
                <a:cs typeface="+mn-cs"/>
              </a:rPr>
              <a:t>Références</a:t>
            </a:r>
            <a:r>
              <a:rPr lang="fr-FR" sz="1050" dirty="0">
                <a:latin typeface="Trebuchet MS" pitchFamily="34" charset="0"/>
                <a:cs typeface="+mn-cs"/>
              </a:rPr>
              <a:t> : </a:t>
            </a:r>
          </a:p>
          <a:p>
            <a:pPr marL="228600" indent="-228600" algn="just" fontAlgn="auto">
              <a:spcBef>
                <a:spcPts val="0"/>
              </a:spcBef>
              <a:spcAft>
                <a:spcPts val="600"/>
              </a:spcAft>
              <a:buFontTx/>
              <a:buAutoNum type="arabicPeriod"/>
              <a:defRPr/>
            </a:pPr>
            <a:r>
              <a:rPr lang="fr-FR" sz="1050" dirty="0">
                <a:latin typeface="Trebuchet MS" pitchFamily="34" charset="0"/>
                <a:cs typeface="+mn-cs"/>
              </a:rPr>
              <a:t>Cass. crim., 30 septembre 1991, Rev. sociétés, 1992, p. 356, n. B. Bouloc ; Bull. Joly, 1992, p. 153 n. Baraderie </a:t>
            </a:r>
          </a:p>
          <a:p>
            <a:pPr marL="228600" indent="-228600" algn="just" fontAlgn="auto">
              <a:spcBef>
                <a:spcPts val="0"/>
              </a:spcBef>
              <a:spcAft>
                <a:spcPts val="600"/>
              </a:spcAft>
              <a:buFontTx/>
              <a:buAutoNum type="arabicPeriod"/>
              <a:defRPr/>
            </a:pPr>
            <a:r>
              <a:rPr lang="fr-FR" sz="1050" dirty="0">
                <a:latin typeface="Trebuchet MS" pitchFamily="34" charset="0"/>
                <a:cs typeface="+mn-cs"/>
              </a:rPr>
              <a:t>Cass. crim., 29 septembre 1999, n°98-83204 </a:t>
            </a:r>
          </a:p>
          <a:p>
            <a:pPr marL="228600" indent="-228600" algn="just" fontAlgn="auto">
              <a:spcBef>
                <a:spcPts val="0"/>
              </a:spcBef>
              <a:spcAft>
                <a:spcPts val="600"/>
              </a:spcAft>
              <a:buFontTx/>
              <a:buAutoNum type="arabicPeriod"/>
              <a:defRPr/>
            </a:pPr>
            <a:r>
              <a:rPr lang="fr-FR" sz="1050" dirty="0">
                <a:latin typeface="Trebuchet MS" pitchFamily="34" charset="0"/>
                <a:cs typeface="+mn-cs"/>
              </a:rPr>
              <a:t>Versailles, 20 Sept. 1990 : Rev. Sociétés 1991, p. 80, note CI. Roca.</a:t>
            </a:r>
            <a:endParaRPr lang="fr-FR" sz="1200" dirty="0">
              <a:latin typeface="Trebuchet MS" pitchFamily="34" charset="0"/>
              <a:cs typeface="+mn-cs"/>
            </a:endParaRPr>
          </a:p>
          <a:p>
            <a:pPr algn="just" fontAlgn="auto">
              <a:spcBef>
                <a:spcPts val="0"/>
              </a:spcBef>
              <a:spcAft>
                <a:spcPts val="0"/>
              </a:spcAft>
              <a:defRPr/>
            </a:pPr>
            <a:endParaRPr lang="fr-FR" sz="1200" dirty="0">
              <a:latin typeface="Trebuchet MS" pitchFamily="34" charset="0"/>
              <a:cs typeface="+mn-c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532581" y="625127"/>
            <a:ext cx="8143875" cy="4964113"/>
            <a:chOff x="110" y="802"/>
            <a:chExt cx="5995" cy="3127"/>
          </a:xfrm>
        </p:grpSpPr>
        <p:sp>
          <p:nvSpPr>
            <p:cNvPr id="26633"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52" name="Rectangle 44"/>
            <p:cNvSpPr>
              <a:spLocks noChangeArrowheads="1"/>
            </p:cNvSpPr>
            <p:nvPr/>
          </p:nvSpPr>
          <p:spPr bwMode="auto">
            <a:xfrm>
              <a:off x="110" y="802"/>
              <a:ext cx="5995" cy="305"/>
            </a:xfrm>
            <a:prstGeom prst="rect">
              <a:avLst/>
            </a:prstGeom>
            <a:solidFill>
              <a:schemeClr val="bg1">
                <a:lumMod val="85000"/>
              </a:schemeClr>
            </a:solidFill>
            <a:ln w="12700" algn="ctr">
              <a:noFill/>
              <a:miter lim="800000"/>
              <a:headEnd/>
              <a:tailEnd/>
            </a:ln>
          </p:spPr>
          <p:txBody>
            <a:bodyPr wrap="none" lIns="54000" anchor="ctr"/>
            <a:lstStyle/>
            <a:p>
              <a:pPr fontAlgn="auto">
                <a:spcBef>
                  <a:spcPts val="0"/>
                </a:spcBef>
                <a:spcAft>
                  <a:spcPts val="0"/>
                </a:spcAft>
                <a:defRPr/>
              </a:pPr>
              <a:r>
                <a:rPr lang="fr-FR" sz="1300" b="1" dirty="0" smtClean="0">
                  <a:latin typeface="Trebuchet MS" pitchFamily="34" charset="0"/>
                </a:rPr>
                <a:t>Illustration n° 22 : Proposition pour un mode alternatif de rémunération des dirigeants : donner </a:t>
              </a:r>
              <a:r>
                <a:rPr lang="fr-FR" sz="1300" b="1" dirty="0">
                  <a:latin typeface="Trebuchet MS" pitchFamily="34" charset="0"/>
                </a:rPr>
                <a:t>aux </a:t>
              </a:r>
              <a:endParaRPr lang="fr-FR" sz="1300" b="1" dirty="0" smtClean="0">
                <a:latin typeface="Trebuchet MS" pitchFamily="34" charset="0"/>
              </a:endParaRPr>
            </a:p>
            <a:p>
              <a:pPr algn="ctr" fontAlgn="auto">
                <a:spcBef>
                  <a:spcPts val="0"/>
                </a:spcBef>
                <a:spcAft>
                  <a:spcPts val="0"/>
                </a:spcAft>
                <a:defRPr/>
              </a:pPr>
              <a:r>
                <a:rPr lang="fr-FR" sz="1300" b="1" dirty="0" smtClean="0">
                  <a:latin typeface="Trebuchet MS" pitchFamily="34" charset="0"/>
                </a:rPr>
                <a:t>mandataires </a:t>
              </a:r>
              <a:r>
                <a:rPr lang="fr-FR" sz="1300" b="1" dirty="0">
                  <a:latin typeface="Trebuchet MS" pitchFamily="34" charset="0"/>
                </a:rPr>
                <a:t>sociaux </a:t>
              </a:r>
              <a:r>
                <a:rPr lang="fr-FR" sz="1300" b="1" dirty="0" smtClean="0">
                  <a:latin typeface="Trebuchet MS" pitchFamily="34" charset="0"/>
                </a:rPr>
                <a:t>dirigeants </a:t>
              </a:r>
              <a:r>
                <a:rPr lang="fr-FR" sz="1300" b="1" dirty="0">
                  <a:latin typeface="Trebuchet MS" pitchFamily="34" charset="0"/>
                </a:rPr>
                <a:t>un statut proche de celui d’associé en industrie</a:t>
              </a:r>
            </a:p>
          </p:txBody>
        </p:sp>
      </p:grpSp>
      <p:sp>
        <p:nvSpPr>
          <p:cNvPr id="26629" name="Rectangle 2"/>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dirty="0">
              <a:latin typeface="Calibri" pitchFamily="34" charset="0"/>
            </a:endParaRPr>
          </a:p>
        </p:txBody>
      </p:sp>
      <p:sp>
        <p:nvSpPr>
          <p:cNvPr id="26630" name="Rectangle 4"/>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dirty="0">
              <a:latin typeface="Calibri" pitchFamily="34" charset="0"/>
            </a:endParaRPr>
          </a:p>
        </p:txBody>
      </p:sp>
      <p:sp>
        <p:nvSpPr>
          <p:cNvPr id="26631" name="ZoneTexte 29"/>
          <p:cNvSpPr txBox="1">
            <a:spLocks noChangeArrowheads="1"/>
          </p:cNvSpPr>
          <p:nvPr/>
        </p:nvSpPr>
        <p:spPr bwMode="auto">
          <a:xfrm>
            <a:off x="569068" y="1104552"/>
            <a:ext cx="8064500" cy="2862322"/>
          </a:xfrm>
          <a:prstGeom prst="rect">
            <a:avLst/>
          </a:prstGeom>
          <a:noFill/>
          <a:ln w="9525">
            <a:noFill/>
            <a:miter lim="800000"/>
            <a:headEnd/>
            <a:tailEnd/>
          </a:ln>
        </p:spPr>
        <p:txBody>
          <a:bodyPr>
            <a:spAutoFit/>
          </a:bodyPr>
          <a:lstStyle/>
          <a:p>
            <a:pPr algn="just"/>
            <a:endParaRPr lang="fr-FR" sz="1200" dirty="0">
              <a:latin typeface="Trebuchet MS" pitchFamily="34" charset="0"/>
            </a:endParaRPr>
          </a:p>
          <a:p>
            <a:pPr algn="just"/>
            <a:r>
              <a:rPr lang="fr-FR" sz="1200" dirty="0">
                <a:latin typeface="Trebuchet MS" pitchFamily="34" charset="0"/>
              </a:rPr>
              <a:t>Le statut d’associé en industrie, qui existe dans les SCA (commandité) et dans les SAS depuis 2008, présente l’intérêt d’ouvrir droit à des avantages financiers ajustables en fonction de l’industrie déployée, laquelle prend fin en cas de cessation des fonctions. </a:t>
            </a:r>
          </a:p>
          <a:p>
            <a:pPr algn="just"/>
            <a:endParaRPr lang="fr-FR" sz="1200" dirty="0">
              <a:latin typeface="Trebuchet MS" pitchFamily="34" charset="0"/>
            </a:endParaRPr>
          </a:p>
          <a:p>
            <a:pPr algn="just"/>
            <a:r>
              <a:rPr lang="fr-FR" sz="1200" dirty="0">
                <a:latin typeface="Trebuchet MS" pitchFamily="34" charset="0"/>
              </a:rPr>
              <a:t>On peut ainsi imaginer une rémunération du mandataire social prévue par les statuts de l’entreprise, ce que présenterait un double avantage : d’une part le contrôle des actionnaires et d’autre part la transmission au successeur. </a:t>
            </a:r>
          </a:p>
          <a:p>
            <a:pPr algn="just"/>
            <a:endParaRPr lang="fr-FR" sz="1200" dirty="0">
              <a:latin typeface="Trebuchet MS" pitchFamily="34" charset="0"/>
            </a:endParaRPr>
          </a:p>
          <a:p>
            <a:pPr algn="just"/>
            <a:r>
              <a:rPr lang="fr-FR" sz="1200" dirty="0">
                <a:latin typeface="Trebuchet MS" pitchFamily="34" charset="0"/>
              </a:rPr>
              <a:t>Encore, on peut songer à l’émission ou l’attribution d’une action de préférence réservée au mandataire social, qui lui octroierait des droits particuliers, tel que le versement d’un dividende préciputaire en cas de succès.</a:t>
            </a:r>
          </a:p>
          <a:p>
            <a:pPr algn="just"/>
            <a:endParaRPr lang="fr-FR" sz="1200" dirty="0">
              <a:latin typeface="Trebuchet MS" pitchFamily="34" charset="0"/>
            </a:endParaRPr>
          </a:p>
          <a:p>
            <a:pPr algn="just"/>
            <a:r>
              <a:rPr lang="fr-FR" sz="1200" dirty="0">
                <a:latin typeface="Trebuchet MS" pitchFamily="34" charset="0"/>
              </a:rPr>
              <a:t>Dans tous les cas, il conviendrait de prévoir les modalités d’attribution de ces avantages, au regard notamment des fonctions exercées par le mandataire social, des conditions d’intéressement du mandataire social, de l’exercice et des contrôles de ces avantages.  </a:t>
            </a:r>
          </a:p>
        </p:txBody>
      </p:sp>
      <p:sp>
        <p:nvSpPr>
          <p:cNvPr id="8" name="Rectangle 7"/>
          <p:cNvSpPr/>
          <p:nvPr/>
        </p:nvSpPr>
        <p:spPr>
          <a:xfrm>
            <a:off x="611560" y="5661248"/>
            <a:ext cx="8064896" cy="276999"/>
          </a:xfrm>
          <a:prstGeom prst="rect">
            <a:avLst/>
          </a:prstGeom>
        </p:spPr>
        <p:txBody>
          <a:bodyPr wrap="square">
            <a:spAutoFit/>
          </a:bodyPr>
          <a:lstStyle/>
          <a:p>
            <a:pPr algn="ctr"/>
            <a:r>
              <a:rPr lang="fr-FR" sz="1200" dirty="0" smtClean="0">
                <a:solidFill>
                  <a:srgbClr val="7E7E7E"/>
                </a:solidFill>
                <a:latin typeface="Trebuchet MS" pitchFamily="34" charset="0"/>
              </a:rPr>
              <a:t>Source : Martin Laprade, F., Paclot, Y., « La rémunération des dirigeants », Joly, (à paraître) </a:t>
            </a:r>
            <a:endParaRPr lang="fr-FR" sz="1200" dirty="0">
              <a:solidFill>
                <a:srgbClr val="7E7E7E"/>
              </a:solidFill>
              <a:latin typeface="Trebuchet MS"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Graphique 3"/>
          <p:cNvGraphicFramePr>
            <a:graphicFrameLocks/>
          </p:cNvGraphicFramePr>
          <p:nvPr/>
        </p:nvGraphicFramePr>
        <p:xfrm>
          <a:off x="525164" y="980728"/>
          <a:ext cx="7215188" cy="3714750"/>
        </p:xfrm>
        <a:graphic>
          <a:graphicData uri="http://schemas.openxmlformats.org/presentationml/2006/ole">
            <p:oleObj spid="_x0000_s5122" r:id="rId4" imgW="7218290" imgH="3712786" progId="Excel.Sheet.8">
              <p:embed/>
            </p:oleObj>
          </a:graphicData>
        </a:graphic>
      </p:graphicFrame>
      <p:grpSp>
        <p:nvGrpSpPr>
          <p:cNvPr id="2" name="Group 42"/>
          <p:cNvGrpSpPr>
            <a:grpSpLocks/>
          </p:cNvGrpSpPr>
          <p:nvPr/>
        </p:nvGrpSpPr>
        <p:grpSpPr bwMode="auto">
          <a:xfrm>
            <a:off x="142875" y="549275"/>
            <a:ext cx="8143875" cy="4879974"/>
            <a:chOff x="110" y="855"/>
            <a:chExt cx="5995" cy="3074"/>
          </a:xfrm>
        </p:grpSpPr>
        <p:sp>
          <p:nvSpPr>
            <p:cNvPr id="5126"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6" name="Rectangle 44"/>
            <p:cNvSpPr>
              <a:spLocks noChangeArrowheads="1"/>
            </p:cNvSpPr>
            <p:nvPr/>
          </p:nvSpPr>
          <p:spPr bwMode="auto">
            <a:xfrm>
              <a:off x="110" y="855"/>
              <a:ext cx="5995" cy="252"/>
            </a:xfrm>
            <a:prstGeom prst="rect">
              <a:avLst/>
            </a:prstGeom>
            <a:solidFill>
              <a:schemeClr val="bg1">
                <a:lumMod val="85000"/>
              </a:schemeClr>
            </a:solidFill>
            <a:ln w="12700" algn="ctr">
              <a:noFill/>
              <a:miter lim="800000"/>
              <a:headEnd/>
              <a:tailEnd/>
            </a:ln>
          </p:spPr>
          <p:txBody>
            <a:bodyPr wrap="none" lIns="54000" anchor="ctr"/>
            <a:lstStyle/>
            <a:p>
              <a:pPr fontAlgn="auto">
                <a:spcBef>
                  <a:spcPts val="0"/>
                </a:spcBef>
                <a:spcAft>
                  <a:spcPts val="0"/>
                </a:spcAft>
                <a:defRPr/>
              </a:pPr>
              <a:r>
                <a:rPr lang="fr-FR" sz="1300" b="1" dirty="0" smtClean="0">
                  <a:latin typeface="Trebuchet MS" pitchFamily="34" charset="0"/>
                </a:rPr>
                <a:t>Illustration n° 23 : Le </a:t>
              </a:r>
              <a:r>
                <a:rPr lang="fr-FR" sz="1300" b="1" dirty="0">
                  <a:latin typeface="Trebuchet MS" pitchFamily="34" charset="0"/>
                </a:rPr>
                <a:t>taux de transmission intrafamiliale </a:t>
              </a:r>
              <a:r>
                <a:rPr lang="fr-FR" sz="1300" b="1" dirty="0" smtClean="0">
                  <a:latin typeface="Trebuchet MS" pitchFamily="34" charset="0"/>
                </a:rPr>
                <a:t>décroît </a:t>
              </a:r>
              <a:r>
                <a:rPr lang="fr-FR" sz="1300" b="1" dirty="0">
                  <a:latin typeface="Trebuchet MS" pitchFamily="34" charset="0"/>
                </a:rPr>
                <a:t>considérablement à partir de la </a:t>
              </a:r>
              <a:endParaRPr lang="fr-FR" sz="1300" b="1" dirty="0" smtClean="0">
                <a:latin typeface="Trebuchet MS" pitchFamily="34" charset="0"/>
              </a:endParaRPr>
            </a:p>
            <a:p>
              <a:pPr algn="ctr" fontAlgn="auto">
                <a:spcBef>
                  <a:spcPts val="0"/>
                </a:spcBef>
                <a:spcAft>
                  <a:spcPts val="0"/>
                </a:spcAft>
                <a:defRPr/>
              </a:pPr>
              <a:r>
                <a:rPr lang="fr-FR" sz="1300" b="1" dirty="0" smtClean="0">
                  <a:latin typeface="Trebuchet MS" pitchFamily="34" charset="0"/>
                </a:rPr>
                <a:t>troisième </a:t>
              </a:r>
              <a:r>
                <a:rPr lang="fr-FR" sz="1300" b="1" dirty="0">
                  <a:latin typeface="Trebuchet MS" pitchFamily="34" charset="0"/>
                </a:rPr>
                <a:t>génération</a:t>
              </a:r>
            </a:p>
          </p:txBody>
        </p:sp>
      </p:grpSp>
      <p:sp>
        <p:nvSpPr>
          <p:cNvPr id="7" name="Rectangle 6"/>
          <p:cNvSpPr/>
          <p:nvPr/>
        </p:nvSpPr>
        <p:spPr>
          <a:xfrm>
            <a:off x="611560" y="5877272"/>
            <a:ext cx="8064896" cy="276999"/>
          </a:xfrm>
          <a:prstGeom prst="rect">
            <a:avLst/>
          </a:prstGeom>
        </p:spPr>
        <p:txBody>
          <a:bodyPr wrap="square">
            <a:spAutoFit/>
          </a:bodyPr>
          <a:lstStyle/>
          <a:p>
            <a:pPr algn="ctr"/>
            <a:r>
              <a:rPr lang="fr-FR" sz="1200" dirty="0" smtClean="0">
                <a:solidFill>
                  <a:srgbClr val="7E7E7E"/>
                </a:solidFill>
                <a:latin typeface="Trebuchet MS" pitchFamily="34" charset="0"/>
              </a:rPr>
              <a:t>Source : PWC Family Business Survey, « </a:t>
            </a:r>
            <a:r>
              <a:rPr lang="fr-FR" sz="1200" i="1" dirty="0" err="1" smtClean="0">
                <a:solidFill>
                  <a:srgbClr val="7E7E7E"/>
                </a:solidFill>
                <a:latin typeface="Trebuchet MS" pitchFamily="34" charset="0"/>
              </a:rPr>
              <a:t>Kin</a:t>
            </a:r>
            <a:r>
              <a:rPr lang="fr-FR" sz="1200" i="1" dirty="0" smtClean="0">
                <a:solidFill>
                  <a:srgbClr val="7E7E7E"/>
                </a:solidFill>
                <a:latin typeface="Trebuchet MS" pitchFamily="34" charset="0"/>
              </a:rPr>
              <a:t> in the Game</a:t>
            </a:r>
            <a:r>
              <a:rPr lang="fr-FR" sz="1200" dirty="0" smtClean="0">
                <a:solidFill>
                  <a:srgbClr val="7E7E7E"/>
                </a:solidFill>
                <a:latin typeface="Trebuchet MS" pitchFamily="34" charset="0"/>
              </a:rPr>
              <a:t> », 2010/11</a:t>
            </a:r>
            <a:endParaRPr lang="fr-FR" sz="1200" i="1" dirty="0">
              <a:solidFill>
                <a:srgbClr val="7E7E7E"/>
              </a:solidFill>
              <a:latin typeface="Trebuchet MS"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AutoShape 10"/>
          <p:cNvSpPr>
            <a:spLocks noChangeArrowheads="1"/>
          </p:cNvSpPr>
          <p:nvPr/>
        </p:nvSpPr>
        <p:spPr bwMode="auto">
          <a:xfrm>
            <a:off x="822771" y="2734671"/>
            <a:ext cx="8072437" cy="417671"/>
          </a:xfrm>
          <a:prstGeom prst="rightArrow">
            <a:avLst>
              <a:gd name="adj1" fmla="val 58389"/>
              <a:gd name="adj2" fmla="val 106072"/>
            </a:avLst>
          </a:prstGeom>
          <a:solidFill>
            <a:srgbClr val="DDDDDD"/>
          </a:solidFill>
          <a:ln w="6350" algn="ctr">
            <a:noFill/>
            <a:miter lim="800000"/>
            <a:headEnd/>
            <a:tailEnd/>
          </a:ln>
        </p:spPr>
        <p:txBody>
          <a:bodyPr lIns="0" tIns="0" rIns="0" bIns="0" anchor="ctr">
            <a:spAutoFit/>
          </a:bodyPr>
          <a:lstStyle/>
          <a:p>
            <a:endParaRPr lang="fr-FR" sz="1600" dirty="0">
              <a:latin typeface="Trebuchet MS" pitchFamily="34" charset="0"/>
            </a:endParaRPr>
          </a:p>
        </p:txBody>
      </p:sp>
      <p:sp>
        <p:nvSpPr>
          <p:cNvPr id="28675" name="Text Box 11"/>
          <p:cNvSpPr txBox="1">
            <a:spLocks noChangeArrowheads="1"/>
          </p:cNvSpPr>
          <p:nvPr/>
        </p:nvSpPr>
        <p:spPr bwMode="auto">
          <a:xfrm>
            <a:off x="268734" y="2206030"/>
            <a:ext cx="1146175" cy="369888"/>
          </a:xfrm>
          <a:prstGeom prst="rect">
            <a:avLst/>
          </a:prstGeom>
          <a:noFill/>
          <a:ln w="6350" algn="ctr">
            <a:noFill/>
            <a:miter lim="800000"/>
            <a:headEnd/>
            <a:tailEnd/>
          </a:ln>
        </p:spPr>
        <p:txBody>
          <a:bodyPr lIns="0" tIns="0" rIns="0" bIns="0">
            <a:spAutoFit/>
          </a:bodyPr>
          <a:lstStyle/>
          <a:p>
            <a:pPr>
              <a:spcBef>
                <a:spcPct val="50000"/>
              </a:spcBef>
            </a:pPr>
            <a:r>
              <a:rPr lang="fr-FR" sz="1200" b="1" dirty="0">
                <a:latin typeface="Trebuchet MS" pitchFamily="34" charset="0"/>
              </a:rPr>
              <a:t>Début de la conservation</a:t>
            </a:r>
          </a:p>
        </p:txBody>
      </p:sp>
      <p:sp>
        <p:nvSpPr>
          <p:cNvPr id="28676" name="Line 12"/>
          <p:cNvSpPr>
            <a:spLocks noChangeShapeType="1"/>
          </p:cNvSpPr>
          <p:nvPr/>
        </p:nvSpPr>
        <p:spPr bwMode="auto">
          <a:xfrm>
            <a:off x="3248473" y="2655297"/>
            <a:ext cx="1587" cy="579437"/>
          </a:xfrm>
          <a:prstGeom prst="line">
            <a:avLst/>
          </a:prstGeom>
          <a:noFill/>
          <a:ln w="25400">
            <a:solidFill>
              <a:schemeClr val="tx1"/>
            </a:solidFill>
            <a:prstDash val="sysDash"/>
            <a:round/>
            <a:headEnd/>
            <a:tailEnd/>
          </a:ln>
        </p:spPr>
        <p:txBody>
          <a:bodyPr lIns="0" tIns="0" rIns="0" bIns="0">
            <a:spAutoFit/>
          </a:bodyPr>
          <a:lstStyle/>
          <a:p>
            <a:endParaRPr lang="fr-FR" dirty="0"/>
          </a:p>
        </p:txBody>
      </p:sp>
      <p:sp>
        <p:nvSpPr>
          <p:cNvPr id="28677" name="Text Box 14"/>
          <p:cNvSpPr txBox="1">
            <a:spLocks noChangeArrowheads="1"/>
          </p:cNvSpPr>
          <p:nvPr/>
        </p:nvSpPr>
        <p:spPr bwMode="auto">
          <a:xfrm>
            <a:off x="2918271" y="2404468"/>
            <a:ext cx="787400" cy="184150"/>
          </a:xfrm>
          <a:prstGeom prst="rect">
            <a:avLst/>
          </a:prstGeom>
          <a:noFill/>
          <a:ln w="6350" algn="ctr">
            <a:noFill/>
            <a:miter lim="800000"/>
            <a:headEnd/>
            <a:tailEnd/>
          </a:ln>
        </p:spPr>
        <p:txBody>
          <a:bodyPr lIns="0" tIns="0" rIns="0" bIns="0">
            <a:spAutoFit/>
          </a:bodyPr>
          <a:lstStyle/>
          <a:p>
            <a:pPr>
              <a:spcBef>
                <a:spcPct val="50000"/>
              </a:spcBef>
            </a:pPr>
            <a:r>
              <a:rPr lang="fr-FR" sz="1200" b="1" dirty="0">
                <a:latin typeface="Trebuchet MS" pitchFamily="34" charset="0"/>
              </a:rPr>
              <a:t>2 ans ou +</a:t>
            </a:r>
          </a:p>
        </p:txBody>
      </p:sp>
      <p:sp>
        <p:nvSpPr>
          <p:cNvPr id="28678" name="Text Box 15"/>
          <p:cNvSpPr txBox="1">
            <a:spLocks noChangeArrowheads="1"/>
          </p:cNvSpPr>
          <p:nvPr/>
        </p:nvSpPr>
        <p:spPr bwMode="auto">
          <a:xfrm>
            <a:off x="7441060" y="2404468"/>
            <a:ext cx="517525" cy="184150"/>
          </a:xfrm>
          <a:prstGeom prst="rect">
            <a:avLst/>
          </a:prstGeom>
          <a:noFill/>
          <a:ln w="6350" algn="ctr">
            <a:noFill/>
            <a:miter lim="800000"/>
            <a:headEnd/>
            <a:tailEnd/>
          </a:ln>
        </p:spPr>
        <p:txBody>
          <a:bodyPr lIns="0" tIns="0" rIns="0" bIns="0">
            <a:spAutoFit/>
          </a:bodyPr>
          <a:lstStyle/>
          <a:p>
            <a:pPr>
              <a:spcBef>
                <a:spcPct val="50000"/>
              </a:spcBef>
            </a:pPr>
            <a:r>
              <a:rPr lang="fr-FR" sz="1200" b="1" dirty="0">
                <a:latin typeface="Trebuchet MS" pitchFamily="34" charset="0"/>
              </a:rPr>
              <a:t>6 ans</a:t>
            </a:r>
          </a:p>
        </p:txBody>
      </p:sp>
      <p:sp>
        <p:nvSpPr>
          <p:cNvPr id="28679" name="Text Box 16"/>
          <p:cNvSpPr txBox="1">
            <a:spLocks noChangeArrowheads="1"/>
          </p:cNvSpPr>
          <p:nvPr/>
        </p:nvSpPr>
        <p:spPr bwMode="auto">
          <a:xfrm>
            <a:off x="1187897" y="2831505"/>
            <a:ext cx="1779587" cy="184150"/>
          </a:xfrm>
          <a:prstGeom prst="rect">
            <a:avLst/>
          </a:prstGeom>
          <a:noFill/>
          <a:ln w="6350" algn="ctr">
            <a:noFill/>
            <a:miter lim="800000"/>
            <a:headEnd/>
            <a:tailEnd/>
          </a:ln>
        </p:spPr>
        <p:txBody>
          <a:bodyPr lIns="0" tIns="0" rIns="0" bIns="0">
            <a:spAutoFit/>
          </a:bodyPr>
          <a:lstStyle/>
          <a:p>
            <a:pPr>
              <a:spcBef>
                <a:spcPct val="50000"/>
              </a:spcBef>
            </a:pPr>
            <a:r>
              <a:rPr lang="fr-FR" sz="1200" b="1" dirty="0">
                <a:latin typeface="Trebuchet MS" pitchFamily="34" charset="0"/>
              </a:rPr>
              <a:t>Engagement Collectif</a:t>
            </a:r>
          </a:p>
        </p:txBody>
      </p:sp>
      <p:sp>
        <p:nvSpPr>
          <p:cNvPr id="28680" name="Text Box 17"/>
          <p:cNvSpPr txBox="1">
            <a:spLocks noChangeArrowheads="1"/>
          </p:cNvSpPr>
          <p:nvPr/>
        </p:nvSpPr>
        <p:spPr bwMode="auto">
          <a:xfrm>
            <a:off x="4688335" y="2831505"/>
            <a:ext cx="1779588" cy="184150"/>
          </a:xfrm>
          <a:prstGeom prst="rect">
            <a:avLst/>
          </a:prstGeom>
          <a:noFill/>
          <a:ln w="6350" algn="ctr">
            <a:noFill/>
            <a:miter lim="800000"/>
            <a:headEnd/>
            <a:tailEnd/>
          </a:ln>
        </p:spPr>
        <p:txBody>
          <a:bodyPr lIns="0" tIns="0" rIns="0" bIns="0">
            <a:spAutoFit/>
          </a:bodyPr>
          <a:lstStyle/>
          <a:p>
            <a:pPr>
              <a:spcBef>
                <a:spcPct val="50000"/>
              </a:spcBef>
            </a:pPr>
            <a:r>
              <a:rPr lang="fr-FR" sz="1200" b="1" dirty="0">
                <a:latin typeface="Trebuchet MS" pitchFamily="34" charset="0"/>
              </a:rPr>
              <a:t>Engagement Individuel</a:t>
            </a:r>
          </a:p>
        </p:txBody>
      </p:sp>
      <p:sp>
        <p:nvSpPr>
          <p:cNvPr id="28681" name="Rectangle 18"/>
          <p:cNvSpPr>
            <a:spLocks noChangeArrowheads="1"/>
          </p:cNvSpPr>
          <p:nvPr/>
        </p:nvSpPr>
        <p:spPr bwMode="auto">
          <a:xfrm>
            <a:off x="3467547" y="2853734"/>
            <a:ext cx="65" cy="246221"/>
          </a:xfrm>
          <a:prstGeom prst="rect">
            <a:avLst/>
          </a:prstGeom>
          <a:noFill/>
          <a:ln w="6350" algn="ctr">
            <a:noFill/>
            <a:miter lim="800000"/>
            <a:headEnd/>
            <a:tailEnd/>
          </a:ln>
        </p:spPr>
        <p:txBody>
          <a:bodyPr wrap="none" lIns="0" tIns="0" rIns="0" bIns="0" anchor="ctr">
            <a:spAutoFit/>
          </a:bodyPr>
          <a:lstStyle/>
          <a:p>
            <a:endParaRPr lang="fr-FR" sz="1600" dirty="0">
              <a:latin typeface="Trebuchet MS" pitchFamily="34" charset="0"/>
            </a:endParaRPr>
          </a:p>
        </p:txBody>
      </p:sp>
      <p:sp>
        <p:nvSpPr>
          <p:cNvPr id="28682" name="Line 19"/>
          <p:cNvSpPr>
            <a:spLocks noChangeShapeType="1"/>
          </p:cNvSpPr>
          <p:nvPr/>
        </p:nvSpPr>
        <p:spPr bwMode="auto">
          <a:xfrm>
            <a:off x="840233" y="2655297"/>
            <a:ext cx="1588" cy="579437"/>
          </a:xfrm>
          <a:prstGeom prst="line">
            <a:avLst/>
          </a:prstGeom>
          <a:noFill/>
          <a:ln w="38100">
            <a:solidFill>
              <a:schemeClr val="tx1"/>
            </a:solidFill>
            <a:round/>
            <a:headEnd/>
            <a:tailEnd/>
          </a:ln>
        </p:spPr>
        <p:txBody>
          <a:bodyPr lIns="0" tIns="0" rIns="0" bIns="0">
            <a:spAutoFit/>
          </a:bodyPr>
          <a:lstStyle/>
          <a:p>
            <a:endParaRPr lang="fr-FR" dirty="0"/>
          </a:p>
        </p:txBody>
      </p:sp>
      <p:sp>
        <p:nvSpPr>
          <p:cNvPr id="28683" name="Text Box 20"/>
          <p:cNvSpPr txBox="1">
            <a:spLocks noChangeArrowheads="1"/>
          </p:cNvSpPr>
          <p:nvPr/>
        </p:nvSpPr>
        <p:spPr bwMode="auto">
          <a:xfrm>
            <a:off x="386208" y="3283947"/>
            <a:ext cx="909638" cy="369887"/>
          </a:xfrm>
          <a:prstGeom prst="rect">
            <a:avLst/>
          </a:prstGeom>
          <a:noFill/>
          <a:ln w="6350" algn="ctr">
            <a:noFill/>
            <a:miter lim="800000"/>
            <a:headEnd/>
            <a:tailEnd/>
          </a:ln>
        </p:spPr>
        <p:txBody>
          <a:bodyPr lIns="0" tIns="0" rIns="0" bIns="0">
            <a:spAutoFit/>
          </a:bodyPr>
          <a:lstStyle/>
          <a:p>
            <a:pPr>
              <a:spcBef>
                <a:spcPct val="50000"/>
              </a:spcBef>
            </a:pPr>
            <a:r>
              <a:rPr lang="fr-FR" sz="1200" b="1" dirty="0">
                <a:latin typeface="Trebuchet MS" pitchFamily="34" charset="0"/>
              </a:rPr>
              <a:t>En cas de non respect </a:t>
            </a:r>
          </a:p>
        </p:txBody>
      </p:sp>
      <p:sp>
        <p:nvSpPr>
          <p:cNvPr id="28684" name="Line 29"/>
          <p:cNvSpPr>
            <a:spLocks noChangeShapeType="1"/>
          </p:cNvSpPr>
          <p:nvPr/>
        </p:nvSpPr>
        <p:spPr bwMode="auto">
          <a:xfrm>
            <a:off x="7702998" y="2655297"/>
            <a:ext cx="1587" cy="579437"/>
          </a:xfrm>
          <a:prstGeom prst="line">
            <a:avLst/>
          </a:prstGeom>
          <a:noFill/>
          <a:ln w="38100">
            <a:solidFill>
              <a:schemeClr val="tx1"/>
            </a:solidFill>
            <a:round/>
            <a:headEnd/>
            <a:tailEnd/>
          </a:ln>
        </p:spPr>
        <p:txBody>
          <a:bodyPr lIns="0" tIns="0" rIns="0" bIns="0">
            <a:spAutoFit/>
          </a:bodyPr>
          <a:lstStyle/>
          <a:p>
            <a:endParaRPr lang="fr-FR" dirty="0"/>
          </a:p>
        </p:txBody>
      </p:sp>
      <p:grpSp>
        <p:nvGrpSpPr>
          <p:cNvPr id="2" name="Group 4"/>
          <p:cNvGrpSpPr>
            <a:grpSpLocks/>
          </p:cNvGrpSpPr>
          <p:nvPr/>
        </p:nvGrpSpPr>
        <p:grpSpPr bwMode="auto">
          <a:xfrm>
            <a:off x="183010" y="404218"/>
            <a:ext cx="8785225" cy="1149351"/>
            <a:chOff x="110" y="877"/>
            <a:chExt cx="5995" cy="724"/>
          </a:xfrm>
        </p:grpSpPr>
        <p:sp>
          <p:nvSpPr>
            <p:cNvPr id="28709" name="Rectangle 5"/>
            <p:cNvSpPr>
              <a:spLocks noChangeArrowheads="1"/>
            </p:cNvSpPr>
            <p:nvPr/>
          </p:nvSpPr>
          <p:spPr bwMode="auto">
            <a:xfrm>
              <a:off x="210" y="1059"/>
              <a:ext cx="5895" cy="542"/>
            </a:xfrm>
            <a:prstGeom prst="rect">
              <a:avLst/>
            </a:prstGeom>
            <a:noFill/>
            <a:ln w="9525">
              <a:noFill/>
              <a:miter lim="800000"/>
              <a:headEnd/>
              <a:tailEnd/>
            </a:ln>
          </p:spPr>
          <p:txBody>
            <a:bodyPr lIns="0" tIns="72000" rIns="0" bIns="0"/>
            <a:lstStyle/>
            <a:p>
              <a:pPr marL="193675" lvl="2" indent="-190500" algn="just">
                <a:lnSpc>
                  <a:spcPct val="150000"/>
                </a:lnSpc>
                <a:buFont typeface="Wingdings" pitchFamily="2" charset="2"/>
                <a:buAutoNum type="arabicPeriod"/>
              </a:pPr>
              <a:r>
                <a:rPr lang="fr-FR" sz="1200" dirty="0">
                  <a:latin typeface="Trebuchet MS" pitchFamily="34" charset="0"/>
                </a:rPr>
                <a:t>La société exerce une activité industrielle, commerciale, artisanale, agricole ou libérale</a:t>
              </a:r>
            </a:p>
            <a:p>
              <a:pPr marL="193675" lvl="2" indent="-190500" algn="just">
                <a:lnSpc>
                  <a:spcPct val="150000"/>
                </a:lnSpc>
                <a:buFont typeface="Wingdings" pitchFamily="2" charset="2"/>
                <a:buAutoNum type="arabicPeriod"/>
              </a:pPr>
              <a:r>
                <a:rPr lang="fr-FR" sz="1200" dirty="0">
                  <a:latin typeface="Trebuchet MS" pitchFamily="34" charset="0"/>
                </a:rPr>
                <a:t>L’engagement de conservation porte sur 20% des droits de vote et des droits financiers (société cotée) ou 34% du capital (société non cotée)</a:t>
              </a:r>
            </a:p>
            <a:p>
              <a:pPr marL="193675" lvl="2" indent="-190500" algn="just">
                <a:lnSpc>
                  <a:spcPct val="150000"/>
                </a:lnSpc>
                <a:buFont typeface="Wingdings" pitchFamily="2" charset="2"/>
                <a:buAutoNum type="arabicPeriod"/>
              </a:pPr>
              <a:r>
                <a:rPr lang="fr-FR" sz="1200" dirty="0">
                  <a:latin typeface="Trebuchet MS" pitchFamily="34" charset="0"/>
                </a:rPr>
                <a:t>L’un des associés signataires doit y exercer des fonctions de direction si la société est soumise à l’IS</a:t>
              </a:r>
            </a:p>
            <a:p>
              <a:pPr marL="193675" lvl="2" indent="-190500" algn="just">
                <a:lnSpc>
                  <a:spcPct val="150000"/>
                </a:lnSpc>
                <a:buClr>
                  <a:srgbClr val="A5003E"/>
                </a:buClr>
                <a:buSzPct val="120000"/>
                <a:buFont typeface="Wingdings" pitchFamily="2" charset="2"/>
                <a:buChar char="§"/>
              </a:pPr>
              <a:endParaRPr lang="fr-FR" sz="1200" dirty="0">
                <a:latin typeface="Trebuchet MS" pitchFamily="34" charset="0"/>
              </a:endParaRPr>
            </a:p>
            <a:p>
              <a:pPr marL="193675" lvl="2" indent="-190500" algn="just">
                <a:lnSpc>
                  <a:spcPct val="150000"/>
                </a:lnSpc>
                <a:buClr>
                  <a:srgbClr val="A5003E"/>
                </a:buClr>
                <a:buSzPct val="120000"/>
              </a:pPr>
              <a:endParaRPr lang="fr-FR" sz="1200" dirty="0">
                <a:latin typeface="Trebuchet MS" pitchFamily="34" charset="0"/>
              </a:endParaRPr>
            </a:p>
            <a:p>
              <a:pPr marL="377825" lvl="3" indent="-190500" algn="just">
                <a:lnSpc>
                  <a:spcPct val="150000"/>
                </a:lnSpc>
                <a:buFont typeface="Calibri" pitchFamily="34" charset="0"/>
                <a:buNone/>
              </a:pPr>
              <a:endParaRPr lang="fr-FR" sz="1100" dirty="0">
                <a:latin typeface="Trebuchet MS" pitchFamily="34" charset="0"/>
              </a:endParaRPr>
            </a:p>
          </p:txBody>
        </p:sp>
        <p:sp>
          <p:nvSpPr>
            <p:cNvPr id="48" name="Rectangle 6"/>
            <p:cNvSpPr>
              <a:spLocks noChangeArrowheads="1"/>
            </p:cNvSpPr>
            <p:nvPr/>
          </p:nvSpPr>
          <p:spPr bwMode="auto">
            <a:xfrm>
              <a:off x="110" y="877"/>
              <a:ext cx="5995" cy="139"/>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rPr>
                <a:t>Illustration n° 24 : Conditions et principes généraux du pacte Dutreil ISF</a:t>
              </a:r>
              <a:endParaRPr lang="fr-FR" sz="1300" b="1" dirty="0">
                <a:latin typeface="Trebuchet MS" pitchFamily="34" charset="0"/>
              </a:endParaRPr>
            </a:p>
          </p:txBody>
        </p:sp>
      </p:grpSp>
      <p:sp>
        <p:nvSpPr>
          <p:cNvPr id="28689" name="Rectangle 5"/>
          <p:cNvSpPr>
            <a:spLocks noChangeArrowheads="1"/>
          </p:cNvSpPr>
          <p:nvPr/>
        </p:nvSpPr>
        <p:spPr bwMode="auto">
          <a:xfrm>
            <a:off x="254446" y="2136180"/>
            <a:ext cx="8782050" cy="501650"/>
          </a:xfrm>
          <a:prstGeom prst="rect">
            <a:avLst/>
          </a:prstGeom>
          <a:noFill/>
          <a:ln w="9525">
            <a:noFill/>
            <a:miter lim="800000"/>
            <a:headEnd/>
            <a:tailEnd/>
          </a:ln>
        </p:spPr>
        <p:txBody>
          <a:bodyPr lIns="0" tIns="72000" rIns="0" bIns="0"/>
          <a:lstStyle/>
          <a:p>
            <a:pPr marL="193675" lvl="2" indent="-190500" algn="just">
              <a:lnSpc>
                <a:spcPct val="110000"/>
              </a:lnSpc>
              <a:spcBef>
                <a:spcPct val="20000"/>
              </a:spcBef>
              <a:spcAft>
                <a:spcPct val="20000"/>
              </a:spcAft>
              <a:buClr>
                <a:srgbClr val="A5003E"/>
              </a:buClr>
              <a:buSzPct val="120000"/>
            </a:pPr>
            <a:endParaRPr lang="fr-FR" sz="1200" dirty="0">
              <a:latin typeface="Trebuchet MS" pitchFamily="34" charset="0"/>
            </a:endParaRPr>
          </a:p>
          <a:p>
            <a:pPr marL="193675" lvl="2" indent="-190500" algn="just">
              <a:lnSpc>
                <a:spcPct val="110000"/>
              </a:lnSpc>
              <a:spcBef>
                <a:spcPct val="20000"/>
              </a:spcBef>
              <a:spcAft>
                <a:spcPct val="20000"/>
              </a:spcAft>
              <a:buClr>
                <a:srgbClr val="A5003E"/>
              </a:buClr>
              <a:buSzPct val="120000"/>
              <a:buFont typeface="Wingdings" pitchFamily="2" charset="2"/>
              <a:buChar char="§"/>
            </a:pPr>
            <a:endParaRPr lang="fr-FR" sz="1200" dirty="0">
              <a:latin typeface="Trebuchet MS" pitchFamily="34" charset="0"/>
            </a:endParaRPr>
          </a:p>
          <a:p>
            <a:pPr marL="193675" lvl="2" indent="-190500" algn="just">
              <a:lnSpc>
                <a:spcPct val="110000"/>
              </a:lnSpc>
              <a:spcBef>
                <a:spcPct val="20000"/>
              </a:spcBef>
              <a:spcAft>
                <a:spcPct val="20000"/>
              </a:spcAft>
              <a:buClr>
                <a:srgbClr val="A5003E"/>
              </a:buClr>
              <a:buSzPct val="120000"/>
              <a:buFont typeface="Wingdings" pitchFamily="2" charset="2"/>
              <a:buChar char="§"/>
            </a:pPr>
            <a:endParaRPr lang="fr-FR" sz="1200" dirty="0">
              <a:latin typeface="Trebuchet MS" pitchFamily="34" charset="0"/>
            </a:endParaRPr>
          </a:p>
          <a:p>
            <a:pPr marL="193675" lvl="2" indent="-190500" algn="just">
              <a:lnSpc>
                <a:spcPct val="110000"/>
              </a:lnSpc>
              <a:spcBef>
                <a:spcPct val="20000"/>
              </a:spcBef>
              <a:spcAft>
                <a:spcPct val="20000"/>
              </a:spcAft>
              <a:buClr>
                <a:srgbClr val="A5003E"/>
              </a:buClr>
              <a:buSzPct val="120000"/>
              <a:buFont typeface="Wingdings" pitchFamily="2" charset="2"/>
              <a:buChar char="§"/>
            </a:pPr>
            <a:endParaRPr lang="fr-FR" sz="1200" dirty="0">
              <a:latin typeface="Trebuchet MS" pitchFamily="34" charset="0"/>
            </a:endParaRPr>
          </a:p>
          <a:p>
            <a:pPr marL="193675" lvl="2" indent="-190500" algn="just">
              <a:lnSpc>
                <a:spcPct val="110000"/>
              </a:lnSpc>
              <a:spcBef>
                <a:spcPct val="20000"/>
              </a:spcBef>
              <a:spcAft>
                <a:spcPct val="20000"/>
              </a:spcAft>
              <a:buClr>
                <a:srgbClr val="A5003E"/>
              </a:buClr>
              <a:buSzPct val="120000"/>
              <a:buFont typeface="Wingdings" pitchFamily="2" charset="2"/>
              <a:buChar char="§"/>
            </a:pPr>
            <a:endParaRPr lang="fr-FR" sz="1200" dirty="0">
              <a:latin typeface="Trebuchet MS" pitchFamily="34" charset="0"/>
            </a:endParaRPr>
          </a:p>
          <a:p>
            <a:pPr marL="193675" lvl="2" indent="-190500" algn="just">
              <a:lnSpc>
                <a:spcPct val="110000"/>
              </a:lnSpc>
              <a:spcBef>
                <a:spcPct val="20000"/>
              </a:spcBef>
              <a:spcAft>
                <a:spcPct val="20000"/>
              </a:spcAft>
              <a:buClr>
                <a:srgbClr val="A5003E"/>
              </a:buClr>
              <a:buSzPct val="120000"/>
              <a:buFont typeface="Wingdings" pitchFamily="2" charset="2"/>
              <a:buChar char="§"/>
            </a:pPr>
            <a:endParaRPr lang="fr-FR" sz="1200" dirty="0">
              <a:latin typeface="Trebuchet MS" pitchFamily="34" charset="0"/>
            </a:endParaRPr>
          </a:p>
          <a:p>
            <a:pPr marL="193675" lvl="2" indent="-190500" algn="just">
              <a:lnSpc>
                <a:spcPct val="110000"/>
              </a:lnSpc>
              <a:spcBef>
                <a:spcPct val="20000"/>
              </a:spcBef>
              <a:spcAft>
                <a:spcPct val="20000"/>
              </a:spcAft>
              <a:buClr>
                <a:srgbClr val="A5003E"/>
              </a:buClr>
              <a:buSzPct val="120000"/>
              <a:buFont typeface="Wingdings" pitchFamily="2" charset="2"/>
              <a:buChar char="§"/>
            </a:pPr>
            <a:endParaRPr lang="fr-FR" sz="1200" dirty="0">
              <a:latin typeface="Trebuchet MS" pitchFamily="34" charset="0"/>
            </a:endParaRPr>
          </a:p>
          <a:p>
            <a:pPr marL="377825" lvl="3" indent="-190500" algn="just">
              <a:lnSpc>
                <a:spcPct val="110000"/>
              </a:lnSpc>
              <a:spcBef>
                <a:spcPct val="20000"/>
              </a:spcBef>
              <a:spcAft>
                <a:spcPct val="20000"/>
              </a:spcAft>
              <a:buFont typeface="Calibri" pitchFamily="34" charset="0"/>
              <a:buNone/>
            </a:pPr>
            <a:endParaRPr lang="fr-FR" sz="1100" dirty="0">
              <a:latin typeface="Trebuchet MS" pitchFamily="34" charset="0"/>
            </a:endParaRPr>
          </a:p>
        </p:txBody>
      </p:sp>
      <p:sp>
        <p:nvSpPr>
          <p:cNvPr id="51" name="Rectangle 6"/>
          <p:cNvSpPr>
            <a:spLocks noChangeArrowheads="1"/>
          </p:cNvSpPr>
          <p:nvPr/>
        </p:nvSpPr>
        <p:spPr bwMode="auto">
          <a:xfrm>
            <a:off x="200473" y="1917109"/>
            <a:ext cx="8785225" cy="220663"/>
          </a:xfrm>
          <a:prstGeom prst="rect">
            <a:avLst/>
          </a:prstGeom>
          <a:solidFill>
            <a:schemeClr val="bg1">
              <a:lumMod val="85000"/>
            </a:schemeClr>
          </a:solidFill>
          <a:ln w="12700" algn="ctr">
            <a:noFill/>
            <a:miter lim="800000"/>
            <a:headEnd/>
            <a:tailEnd/>
          </a:ln>
        </p:spPr>
        <p:txBody>
          <a:bodyPr wrap="none" lIns="54000" anchor="ctr"/>
          <a:lstStyle/>
          <a:p>
            <a:pPr fontAlgn="auto">
              <a:spcBef>
                <a:spcPts val="0"/>
              </a:spcBef>
              <a:spcAft>
                <a:spcPts val="0"/>
              </a:spcAft>
              <a:defRPr/>
            </a:pPr>
            <a:r>
              <a:rPr lang="fr-FR" sz="1300" b="1" dirty="0">
                <a:latin typeface="Trebuchet MS" pitchFamily="34" charset="0"/>
              </a:rPr>
              <a:t>Pacte ISF : Principes généraux</a:t>
            </a:r>
          </a:p>
        </p:txBody>
      </p:sp>
      <p:sp>
        <p:nvSpPr>
          <p:cNvPr id="28691" name="ZoneTexte 51"/>
          <p:cNvSpPr txBox="1">
            <a:spLocks noChangeArrowheads="1"/>
          </p:cNvSpPr>
          <p:nvPr/>
        </p:nvSpPr>
        <p:spPr bwMode="auto">
          <a:xfrm>
            <a:off x="1262510" y="3068043"/>
            <a:ext cx="1800225" cy="461962"/>
          </a:xfrm>
          <a:prstGeom prst="rect">
            <a:avLst/>
          </a:prstGeom>
          <a:noFill/>
          <a:ln w="9525">
            <a:noFill/>
            <a:miter lim="800000"/>
            <a:headEnd/>
            <a:tailEnd/>
          </a:ln>
        </p:spPr>
        <p:txBody>
          <a:bodyPr>
            <a:spAutoFit/>
          </a:bodyPr>
          <a:lstStyle/>
          <a:p>
            <a:r>
              <a:rPr lang="fr-FR" sz="1200" dirty="0">
                <a:latin typeface="Trebuchet MS" pitchFamily="34" charset="0"/>
              </a:rPr>
              <a:t>Possibilité de remise en </a:t>
            </a:r>
          </a:p>
          <a:p>
            <a:r>
              <a:rPr lang="fr-FR" sz="1200" dirty="0">
                <a:latin typeface="Trebuchet MS" pitchFamily="34" charset="0"/>
              </a:rPr>
              <a:t>cause globale</a:t>
            </a:r>
          </a:p>
        </p:txBody>
      </p:sp>
      <p:sp>
        <p:nvSpPr>
          <p:cNvPr id="28692" name="ZoneTexte 52"/>
          <p:cNvSpPr txBox="1">
            <a:spLocks noChangeArrowheads="1"/>
          </p:cNvSpPr>
          <p:nvPr/>
        </p:nvSpPr>
        <p:spPr bwMode="auto">
          <a:xfrm>
            <a:off x="4502597" y="3142659"/>
            <a:ext cx="2160587" cy="276225"/>
          </a:xfrm>
          <a:prstGeom prst="rect">
            <a:avLst/>
          </a:prstGeom>
          <a:noFill/>
          <a:ln w="9525">
            <a:noFill/>
            <a:miter lim="800000"/>
            <a:headEnd/>
            <a:tailEnd/>
          </a:ln>
        </p:spPr>
        <p:txBody>
          <a:bodyPr>
            <a:spAutoFit/>
          </a:bodyPr>
          <a:lstStyle/>
          <a:p>
            <a:r>
              <a:rPr lang="fr-FR" sz="1200" dirty="0">
                <a:latin typeface="Trebuchet MS" pitchFamily="34" charset="0"/>
              </a:rPr>
              <a:t>Remise en cause individuelle</a:t>
            </a:r>
          </a:p>
        </p:txBody>
      </p:sp>
      <p:sp>
        <p:nvSpPr>
          <p:cNvPr id="45" name="Accolade fermante 44"/>
          <p:cNvSpPr/>
          <p:nvPr/>
        </p:nvSpPr>
        <p:spPr>
          <a:xfrm rot="16200000">
            <a:off x="5367783" y="550269"/>
            <a:ext cx="215900" cy="4248150"/>
          </a:xfrm>
          <a:prstGeom prst="rightBrace">
            <a:avLst>
              <a:gd name="adj1" fmla="val 11572"/>
              <a:gd name="adj2" fmla="val 50000"/>
            </a:avLst>
          </a:prstGeom>
          <a:ln w="0" cmpd="sng">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dirty="0">
              <a:latin typeface="Trebuchet MS" pitchFamily="34" charset="0"/>
            </a:endParaRPr>
          </a:p>
        </p:txBody>
      </p:sp>
      <p:sp>
        <p:nvSpPr>
          <p:cNvPr id="49" name="Accolade fermante 48"/>
          <p:cNvSpPr/>
          <p:nvPr/>
        </p:nvSpPr>
        <p:spPr>
          <a:xfrm rot="16200000">
            <a:off x="1874490" y="1594051"/>
            <a:ext cx="215900" cy="2160587"/>
          </a:xfrm>
          <a:prstGeom prst="rightBrace">
            <a:avLst/>
          </a:prstGeom>
          <a:ln w="0" cmpd="sng">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dirty="0">
              <a:latin typeface="Trebuchet MS" pitchFamily="34" charset="0"/>
            </a:endParaRPr>
          </a:p>
        </p:txBody>
      </p:sp>
      <p:sp>
        <p:nvSpPr>
          <p:cNvPr id="28696" name="ZoneTexte 53"/>
          <p:cNvSpPr txBox="1">
            <a:spLocks noChangeArrowheads="1"/>
          </p:cNvSpPr>
          <p:nvPr/>
        </p:nvSpPr>
        <p:spPr bwMode="auto">
          <a:xfrm>
            <a:off x="1767335" y="2350493"/>
            <a:ext cx="576263" cy="260350"/>
          </a:xfrm>
          <a:prstGeom prst="rect">
            <a:avLst/>
          </a:prstGeom>
          <a:noFill/>
          <a:ln w="9525">
            <a:noFill/>
            <a:miter lim="800000"/>
            <a:headEnd/>
            <a:tailEnd/>
          </a:ln>
        </p:spPr>
        <p:txBody>
          <a:bodyPr>
            <a:spAutoFit/>
          </a:bodyPr>
          <a:lstStyle/>
          <a:p>
            <a:r>
              <a:rPr lang="fr-FR" sz="1100" dirty="0">
                <a:latin typeface="Trebuchet MS" pitchFamily="34" charset="0"/>
              </a:rPr>
              <a:t>2 ans</a:t>
            </a:r>
          </a:p>
        </p:txBody>
      </p:sp>
      <p:sp>
        <p:nvSpPr>
          <p:cNvPr id="28697" name="ZoneTexte 54"/>
          <p:cNvSpPr txBox="1">
            <a:spLocks noChangeArrowheads="1"/>
          </p:cNvSpPr>
          <p:nvPr/>
        </p:nvSpPr>
        <p:spPr bwMode="auto">
          <a:xfrm>
            <a:off x="5078859" y="2350493"/>
            <a:ext cx="1008063" cy="260350"/>
          </a:xfrm>
          <a:prstGeom prst="rect">
            <a:avLst/>
          </a:prstGeom>
          <a:noFill/>
          <a:ln w="9525">
            <a:noFill/>
            <a:miter lim="800000"/>
            <a:headEnd/>
            <a:tailEnd/>
          </a:ln>
        </p:spPr>
        <p:txBody>
          <a:bodyPr>
            <a:spAutoFit/>
          </a:bodyPr>
          <a:lstStyle/>
          <a:p>
            <a:r>
              <a:rPr lang="fr-FR" sz="1100" dirty="0">
                <a:latin typeface="Trebuchet MS" pitchFamily="34" charset="0"/>
              </a:rPr>
              <a:t>4 ans ou -</a:t>
            </a:r>
          </a:p>
        </p:txBody>
      </p:sp>
      <p:sp>
        <p:nvSpPr>
          <p:cNvPr id="28701" name="Text Box 36"/>
          <p:cNvSpPr txBox="1">
            <a:spLocks noChangeArrowheads="1"/>
          </p:cNvSpPr>
          <p:nvPr/>
        </p:nvSpPr>
        <p:spPr bwMode="auto">
          <a:xfrm>
            <a:off x="217902" y="3712571"/>
            <a:ext cx="8442325" cy="2806922"/>
          </a:xfrm>
          <a:prstGeom prst="rect">
            <a:avLst/>
          </a:prstGeom>
          <a:noFill/>
          <a:ln w="6350" algn="ctr">
            <a:noFill/>
            <a:miter lim="800000"/>
            <a:headEnd/>
            <a:tailEnd/>
          </a:ln>
        </p:spPr>
        <p:txBody>
          <a:bodyPr lIns="0" tIns="0" rIns="0" bIns="0">
            <a:spAutoFit/>
          </a:bodyPr>
          <a:lstStyle/>
          <a:p>
            <a:pPr marL="177800" indent="-177800" algn="just">
              <a:lnSpc>
                <a:spcPct val="110000"/>
              </a:lnSpc>
              <a:spcBef>
                <a:spcPct val="20000"/>
              </a:spcBef>
              <a:spcAft>
                <a:spcPct val="20000"/>
              </a:spcAft>
              <a:buFont typeface="Wingdings" pitchFamily="2" charset="2"/>
              <a:buChar char="§"/>
            </a:pPr>
            <a:r>
              <a:rPr lang="fr-FR" sz="1200" dirty="0">
                <a:latin typeface="Trebuchet MS" pitchFamily="34" charset="0"/>
              </a:rPr>
              <a:t>Les titres faisant l’objet d’une obligation de conservation d’une durée minimum de 6 ans bénéficient d’une exonération partielle d’ISF, à concurrence de 75% de leur valeur.</a:t>
            </a:r>
          </a:p>
          <a:p>
            <a:pPr marL="177800" indent="-177800" algn="just">
              <a:lnSpc>
                <a:spcPct val="110000"/>
              </a:lnSpc>
              <a:spcBef>
                <a:spcPct val="20000"/>
              </a:spcBef>
              <a:spcAft>
                <a:spcPct val="20000"/>
              </a:spcAft>
              <a:buFont typeface="Wingdings" pitchFamily="2" charset="2"/>
              <a:buChar char="§"/>
            </a:pPr>
            <a:r>
              <a:rPr lang="fr-FR" sz="1200" dirty="0">
                <a:latin typeface="Trebuchet MS" pitchFamily="34" charset="0"/>
              </a:rPr>
              <a:t>Au cours de l’engagement collectif d’une durée minimum incompressible de </a:t>
            </a:r>
            <a:r>
              <a:rPr lang="fr-FR" sz="1200" dirty="0" smtClean="0">
                <a:latin typeface="Trebuchet MS" pitchFamily="34" charset="0"/>
              </a:rPr>
              <a:t>2 </a:t>
            </a:r>
            <a:r>
              <a:rPr lang="fr-FR" sz="1200" dirty="0">
                <a:latin typeface="Trebuchet MS" pitchFamily="34" charset="0"/>
              </a:rPr>
              <a:t>ans, toute cession à un tiers conduisant à ne plus respecter les seuils fait tomber le bénéfice du Pacte pour le passé et le futur pour tous les </a:t>
            </a:r>
            <a:r>
              <a:rPr lang="fr-FR" sz="1200" dirty="0" smtClean="0">
                <a:latin typeface="Trebuchet MS" pitchFamily="34" charset="0"/>
              </a:rPr>
              <a:t>signataires.</a:t>
            </a:r>
          </a:p>
          <a:p>
            <a:pPr marL="177800" indent="-177800" algn="just">
              <a:lnSpc>
                <a:spcPct val="110000"/>
              </a:lnSpc>
              <a:spcBef>
                <a:spcPct val="20000"/>
              </a:spcBef>
              <a:spcAft>
                <a:spcPct val="20000"/>
              </a:spcAft>
              <a:buFont typeface="Wingdings" pitchFamily="2" charset="2"/>
              <a:buChar char="§"/>
            </a:pPr>
            <a:r>
              <a:rPr lang="fr-FR" sz="1200" dirty="0" smtClean="0">
                <a:latin typeface="Trebuchet MS" pitchFamily="34" charset="0"/>
              </a:rPr>
              <a:t>Au </a:t>
            </a:r>
            <a:r>
              <a:rPr lang="fr-FR" sz="1200" dirty="0">
                <a:latin typeface="Trebuchet MS" pitchFamily="34" charset="0"/>
              </a:rPr>
              <a:t>delà de la période de </a:t>
            </a:r>
            <a:r>
              <a:rPr lang="fr-FR" sz="1200" dirty="0" smtClean="0">
                <a:latin typeface="Trebuchet MS" pitchFamily="34" charset="0"/>
              </a:rPr>
              <a:t>2 </a:t>
            </a:r>
            <a:r>
              <a:rPr lang="fr-FR" sz="1200" dirty="0">
                <a:latin typeface="Trebuchet MS" pitchFamily="34" charset="0"/>
              </a:rPr>
              <a:t>ans, le non respect des conditions de l’engagement collectif contractuellement prorogé n’a aucune conséquence pour les signataires qui conserveront leur participation </a:t>
            </a:r>
            <a:r>
              <a:rPr lang="fr-FR" sz="1200" dirty="0" smtClean="0">
                <a:latin typeface="Trebuchet MS" pitchFamily="34" charset="0"/>
              </a:rPr>
              <a:t>inchangée.</a:t>
            </a:r>
          </a:p>
          <a:p>
            <a:pPr marL="177800" indent="-177800" algn="just">
              <a:lnSpc>
                <a:spcPct val="110000"/>
              </a:lnSpc>
              <a:spcBef>
                <a:spcPct val="20000"/>
              </a:spcBef>
              <a:spcAft>
                <a:spcPct val="20000"/>
              </a:spcAft>
              <a:buFont typeface="Wingdings" pitchFamily="2" charset="2"/>
              <a:buChar char="§"/>
            </a:pPr>
            <a:r>
              <a:rPr lang="fr-FR" sz="1200" dirty="0" smtClean="0">
                <a:latin typeface="Trebuchet MS" pitchFamily="34" charset="0"/>
              </a:rPr>
              <a:t>L’exonération </a:t>
            </a:r>
            <a:r>
              <a:rPr lang="fr-FR" sz="1200" dirty="0">
                <a:latin typeface="Trebuchet MS" pitchFamily="34" charset="0"/>
              </a:rPr>
              <a:t>partielle est définitivement acquise au terme des 6 ans. La prorogation de l’engagement collectif au-delà de </a:t>
            </a:r>
            <a:r>
              <a:rPr lang="fr-FR" sz="1200" dirty="0" smtClean="0">
                <a:latin typeface="Trebuchet MS" pitchFamily="34" charset="0"/>
              </a:rPr>
              <a:t>2 </a:t>
            </a:r>
            <a:r>
              <a:rPr lang="fr-FR" sz="1200" dirty="0">
                <a:latin typeface="Trebuchet MS" pitchFamily="34" charset="0"/>
              </a:rPr>
              <a:t>ans vient </a:t>
            </a:r>
            <a:r>
              <a:rPr lang="fr-FR" sz="1200" dirty="0" smtClean="0">
                <a:latin typeface="Trebuchet MS" pitchFamily="34" charset="0"/>
              </a:rPr>
              <a:t>diminuer </a:t>
            </a:r>
            <a:r>
              <a:rPr lang="fr-FR" sz="1200" dirty="0">
                <a:latin typeface="Trebuchet MS" pitchFamily="34" charset="0"/>
              </a:rPr>
              <a:t>d’autant l’obligation de conservation à titre </a:t>
            </a:r>
            <a:r>
              <a:rPr lang="fr-FR" sz="1200" dirty="0" smtClean="0">
                <a:latin typeface="Trebuchet MS" pitchFamily="34" charset="0"/>
              </a:rPr>
              <a:t>individuelle.</a:t>
            </a:r>
          </a:p>
          <a:p>
            <a:pPr marL="177800" indent="-177800" algn="just">
              <a:lnSpc>
                <a:spcPct val="110000"/>
              </a:lnSpc>
              <a:spcBef>
                <a:spcPct val="20000"/>
              </a:spcBef>
              <a:spcAft>
                <a:spcPct val="20000"/>
              </a:spcAft>
              <a:buFont typeface="Wingdings" pitchFamily="2" charset="2"/>
              <a:buChar char="§"/>
            </a:pPr>
            <a:r>
              <a:rPr lang="fr-FR" sz="1200" dirty="0" smtClean="0">
                <a:latin typeface="Trebuchet MS" pitchFamily="34" charset="0"/>
              </a:rPr>
              <a:t>Au-delà </a:t>
            </a:r>
            <a:r>
              <a:rPr lang="fr-FR" sz="1200" dirty="0">
                <a:latin typeface="Trebuchet MS" pitchFamily="34" charset="0"/>
              </a:rPr>
              <a:t>du délai de 6 ans, seule est remise en cause l’exonération partielle accordée au titre de l’année au cours de laquelle l’une des conditions n’est plus </a:t>
            </a:r>
            <a:r>
              <a:rPr lang="fr-FR" sz="1200" dirty="0" smtClean="0">
                <a:latin typeface="Trebuchet MS" pitchFamily="34" charset="0"/>
              </a:rPr>
              <a:t>satisfaite.</a:t>
            </a:r>
          </a:p>
          <a:p>
            <a:pPr marL="177800" indent="-177800" algn="just">
              <a:lnSpc>
                <a:spcPct val="110000"/>
              </a:lnSpc>
              <a:spcBef>
                <a:spcPct val="20000"/>
              </a:spcBef>
              <a:spcAft>
                <a:spcPct val="20000"/>
              </a:spcAft>
              <a:buFont typeface="Wingdings" pitchFamily="2" charset="2"/>
              <a:buChar char="§"/>
            </a:pPr>
            <a:r>
              <a:rPr lang="fr-FR" sz="1200" dirty="0" smtClean="0">
                <a:latin typeface="Trebuchet MS" pitchFamily="34" charset="0"/>
              </a:rPr>
              <a:t>A </a:t>
            </a:r>
            <a:r>
              <a:rPr lang="fr-FR" sz="1200" dirty="0">
                <a:latin typeface="Trebuchet MS" pitchFamily="34" charset="0"/>
              </a:rPr>
              <a:t>noter que l’Administration </a:t>
            </a:r>
            <a:r>
              <a:rPr lang="fr-FR" sz="1200" dirty="0" smtClean="0">
                <a:latin typeface="Trebuchet MS" pitchFamily="34" charset="0"/>
              </a:rPr>
              <a:t>accepte en général </a:t>
            </a:r>
            <a:r>
              <a:rPr lang="fr-FR" sz="1200" dirty="0">
                <a:latin typeface="Trebuchet MS" pitchFamily="34" charset="0"/>
              </a:rPr>
              <a:t>que la signature d’un pacte ISF produit ses effets en droits d’enregistrement.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142877" y="404813"/>
            <a:ext cx="8715375" cy="5024435"/>
            <a:chOff x="110" y="764"/>
            <a:chExt cx="5995" cy="3165"/>
          </a:xfrm>
        </p:grpSpPr>
        <p:sp>
          <p:nvSpPr>
            <p:cNvPr id="29712"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6" name="Rectangle 44"/>
            <p:cNvSpPr>
              <a:spLocks noChangeArrowheads="1"/>
            </p:cNvSpPr>
            <p:nvPr/>
          </p:nvSpPr>
          <p:spPr bwMode="auto">
            <a:xfrm>
              <a:off x="110" y="764"/>
              <a:ext cx="5995" cy="139"/>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rPr>
                <a:t>Illustration n° 25 : La </a:t>
              </a:r>
              <a:r>
                <a:rPr lang="fr-FR" sz="1300" b="1" dirty="0">
                  <a:latin typeface="Trebuchet MS" pitchFamily="34" charset="0"/>
                </a:rPr>
                <a:t>répartition des actions parmi les actionnaires familiaux et dirigeants</a:t>
              </a:r>
            </a:p>
          </p:txBody>
        </p:sp>
      </p:grpSp>
      <p:sp>
        <p:nvSpPr>
          <p:cNvPr id="43" name="ZoneTexte 42"/>
          <p:cNvSpPr txBox="1"/>
          <p:nvPr/>
        </p:nvSpPr>
        <p:spPr>
          <a:xfrm>
            <a:off x="6357950" y="1571612"/>
            <a:ext cx="2071702" cy="1092607"/>
          </a:xfrm>
          <a:prstGeom prst="rect">
            <a:avLst/>
          </a:prstGeom>
          <a:noFill/>
          <a:ln w="6350">
            <a:solidFill>
              <a:schemeClr val="tx1"/>
            </a:solidFill>
          </a:ln>
        </p:spPr>
        <p:txBody>
          <a:bodyPr wrap="square">
            <a:spAutoFit/>
          </a:bodyPr>
          <a:lstStyle/>
          <a:p>
            <a:pPr algn="just">
              <a:defRPr/>
            </a:pPr>
            <a:r>
              <a:rPr lang="fr-FR" sz="1300" b="1" dirty="0" smtClean="0">
                <a:latin typeface="Trebuchet MS" pitchFamily="34" charset="0"/>
                <a:cs typeface="+mn-cs"/>
              </a:rPr>
              <a:t>Actions de catégorie C</a:t>
            </a:r>
          </a:p>
          <a:p>
            <a:pPr>
              <a:defRPr/>
            </a:pPr>
            <a:r>
              <a:rPr lang="fr-FR" sz="1300" dirty="0" smtClean="0">
                <a:latin typeface="Trebuchet MS" pitchFamily="34" charset="0"/>
                <a:cs typeface="+mn-cs"/>
              </a:rPr>
              <a:t>Actions en industrie qui rémunèrent l’apport en industrie du dirigeant actionnaire (SAS ou SCA)</a:t>
            </a:r>
            <a:endParaRPr lang="fr-FR" sz="1300" dirty="0" smtClean="0">
              <a:latin typeface="Trebuchet MS" pitchFamily="34" charset="0"/>
            </a:endParaRPr>
          </a:p>
        </p:txBody>
      </p:sp>
      <p:sp>
        <p:nvSpPr>
          <p:cNvPr id="45" name="ZoneTexte 44"/>
          <p:cNvSpPr txBox="1"/>
          <p:nvPr/>
        </p:nvSpPr>
        <p:spPr>
          <a:xfrm>
            <a:off x="214314" y="3222168"/>
            <a:ext cx="2143108" cy="1492716"/>
          </a:xfrm>
          <a:prstGeom prst="rect">
            <a:avLst/>
          </a:prstGeom>
          <a:noFill/>
          <a:ln w="6350">
            <a:solidFill>
              <a:schemeClr val="tx1"/>
            </a:solidFill>
          </a:ln>
        </p:spPr>
        <p:txBody>
          <a:bodyPr wrap="square">
            <a:spAutoFit/>
          </a:bodyPr>
          <a:lstStyle/>
          <a:p>
            <a:pPr algn="just">
              <a:defRPr/>
            </a:pPr>
            <a:r>
              <a:rPr lang="fr-FR" sz="1300" b="1" dirty="0" smtClean="0">
                <a:latin typeface="Trebuchet MS" pitchFamily="34" charset="0"/>
                <a:cs typeface="+mn-cs"/>
              </a:rPr>
              <a:t>Actions de préférence de catégorie </a:t>
            </a:r>
            <a:r>
              <a:rPr lang="fr-FR" sz="1300" b="1" dirty="0" smtClean="0">
                <a:latin typeface="Trebuchet MS" pitchFamily="34" charset="0"/>
              </a:rPr>
              <a:t>B</a:t>
            </a:r>
            <a:endParaRPr lang="fr-FR" sz="1300" b="1" dirty="0">
              <a:latin typeface="Trebuchet MS" pitchFamily="34" charset="0"/>
              <a:cs typeface="+mn-cs"/>
            </a:endParaRPr>
          </a:p>
          <a:p>
            <a:pPr>
              <a:defRPr/>
            </a:pPr>
            <a:r>
              <a:rPr lang="fr-FR" sz="1300" dirty="0" smtClean="0">
                <a:latin typeface="Trebuchet MS" pitchFamily="34" charset="0"/>
                <a:cs typeface="+mn-cs"/>
              </a:rPr>
              <a:t>Actionnaires familiaux titulaires </a:t>
            </a:r>
            <a:r>
              <a:rPr lang="fr-FR" sz="1300" dirty="0">
                <a:latin typeface="Trebuchet MS" pitchFamily="34" charset="0"/>
                <a:cs typeface="+mn-cs"/>
              </a:rPr>
              <a:t>d’actions de préférence assorties d’un premier dividende préciputaire ou prioritaire</a:t>
            </a:r>
          </a:p>
        </p:txBody>
      </p:sp>
      <p:sp>
        <p:nvSpPr>
          <p:cNvPr id="46" name="ZoneTexte 45"/>
          <p:cNvSpPr txBox="1"/>
          <p:nvPr/>
        </p:nvSpPr>
        <p:spPr>
          <a:xfrm>
            <a:off x="571472" y="4936821"/>
            <a:ext cx="8072494" cy="492443"/>
          </a:xfrm>
          <a:prstGeom prst="rect">
            <a:avLst/>
          </a:prstGeom>
          <a:noFill/>
        </p:spPr>
        <p:txBody>
          <a:bodyPr wrap="square">
            <a:spAutoFit/>
          </a:bodyPr>
          <a:lstStyle/>
          <a:p>
            <a:pPr>
              <a:defRPr/>
            </a:pPr>
            <a:r>
              <a:rPr lang="fr-FR" sz="1300" dirty="0" smtClean="0">
                <a:latin typeface="Trebuchet MS" pitchFamily="34" charset="0"/>
                <a:cs typeface="+mn-cs"/>
              </a:rPr>
              <a:t>Remarque : Le </a:t>
            </a:r>
            <a:r>
              <a:rPr lang="fr-FR" sz="1300" dirty="0">
                <a:latin typeface="Trebuchet MS" pitchFamily="34" charset="0"/>
                <a:cs typeface="+mn-cs"/>
              </a:rPr>
              <a:t>premier dividende est préciputaire lorsqu’il confère un droit dans les bénéfices sociaux plus </a:t>
            </a:r>
            <a:r>
              <a:rPr lang="fr-FR" sz="1300" dirty="0" smtClean="0">
                <a:latin typeface="Trebuchet MS" pitchFamily="34" charset="0"/>
                <a:cs typeface="+mn-cs"/>
              </a:rPr>
              <a:t>important que celui des actions ordinaires.</a:t>
            </a:r>
            <a:endParaRPr lang="fr-FR" sz="1300" dirty="0">
              <a:latin typeface="Trebuchet MS" pitchFamily="34" charset="0"/>
              <a:cs typeface="+mn-cs"/>
            </a:endParaRPr>
          </a:p>
        </p:txBody>
      </p:sp>
      <p:sp>
        <p:nvSpPr>
          <p:cNvPr id="29705" name="Oval 18"/>
          <p:cNvSpPr>
            <a:spLocks noChangeArrowheads="1"/>
          </p:cNvSpPr>
          <p:nvPr/>
        </p:nvSpPr>
        <p:spPr bwMode="auto">
          <a:xfrm>
            <a:off x="2843215" y="2493963"/>
            <a:ext cx="2376487" cy="2374900"/>
          </a:xfrm>
          <a:custGeom>
            <a:avLst/>
            <a:gdLst>
              <a:gd name="T0" fmla="*/ 0 w 2376487"/>
              <a:gd name="T1" fmla="*/ 1187450 h 2374900"/>
              <a:gd name="T2" fmla="*/ 348311 w 2376487"/>
              <a:gd name="T3" fmla="*/ 347516 h 2374900"/>
              <a:gd name="T4" fmla="*/ 1188252 w 2376487"/>
              <a:gd name="T5" fmla="*/ 2 h 2374900"/>
              <a:gd name="T6" fmla="*/ 2028186 w 2376487"/>
              <a:gd name="T7" fmla="*/ 347519 h 2374900"/>
              <a:gd name="T8" fmla="*/ 2376498 w 2376487"/>
              <a:gd name="T9" fmla="*/ 1187454 h 2374900"/>
              <a:gd name="T10" fmla="*/ 2028184 w 2376487"/>
              <a:gd name="T11" fmla="*/ 2027389 h 2374900"/>
              <a:gd name="T12" fmla="*/ 1188249 w 2376487"/>
              <a:gd name="T13" fmla="*/ 2374904 h 2374900"/>
              <a:gd name="T14" fmla="*/ 348308 w 2376487"/>
              <a:gd name="T15" fmla="*/ 2027388 h 2374900"/>
              <a:gd name="T16" fmla="*/ -1 w 2376487"/>
              <a:gd name="T17" fmla="*/ 1187453 h 2374900"/>
              <a:gd name="T18" fmla="*/ 0 w 2376487"/>
              <a:gd name="T19" fmla="*/ 1187450 h 23749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76487"/>
              <a:gd name="T31" fmla="*/ 0 h 2374900"/>
              <a:gd name="T32" fmla="*/ 2376487 w 2376487"/>
              <a:gd name="T33" fmla="*/ 2374900 h 23749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76487" h="2374900">
                <a:moveTo>
                  <a:pt x="0" y="1187450"/>
                </a:moveTo>
                <a:cubicBezTo>
                  <a:pt x="0" y="872381"/>
                  <a:pt x="125300" y="570228"/>
                  <a:pt x="348311" y="347516"/>
                </a:cubicBezTo>
                <a:cubicBezTo>
                  <a:pt x="571128" y="124998"/>
                  <a:pt x="873242" y="1"/>
                  <a:pt x="1188246" y="2"/>
                </a:cubicBezTo>
                <a:cubicBezTo>
                  <a:pt x="1503250" y="2"/>
                  <a:pt x="1805365" y="125000"/>
                  <a:pt x="2028180" y="347519"/>
                </a:cubicBezTo>
                <a:cubicBezTo>
                  <a:pt x="2251191" y="570232"/>
                  <a:pt x="2376489" y="872385"/>
                  <a:pt x="2376488" y="1187454"/>
                </a:cubicBezTo>
                <a:cubicBezTo>
                  <a:pt x="2376488" y="1502523"/>
                  <a:pt x="2251189" y="1804676"/>
                  <a:pt x="2028178" y="2027389"/>
                </a:cubicBezTo>
                <a:cubicBezTo>
                  <a:pt x="1805362" y="2249907"/>
                  <a:pt x="1503247" y="2374904"/>
                  <a:pt x="1188243" y="2374904"/>
                </a:cubicBezTo>
                <a:cubicBezTo>
                  <a:pt x="873239" y="2374904"/>
                  <a:pt x="571124" y="2249906"/>
                  <a:pt x="348308" y="2027388"/>
                </a:cubicBezTo>
                <a:cubicBezTo>
                  <a:pt x="125297" y="1804675"/>
                  <a:pt x="-1" y="1502522"/>
                  <a:pt x="-1" y="1187453"/>
                </a:cubicBezTo>
                <a:cubicBezTo>
                  <a:pt x="-1" y="1187452"/>
                  <a:pt x="0" y="1187451"/>
                  <a:pt x="0" y="1187450"/>
                </a:cubicBezTo>
                <a:close/>
              </a:path>
            </a:pathLst>
          </a:custGeom>
          <a:solidFill>
            <a:srgbClr val="A5003E">
              <a:alpha val="47842"/>
            </a:srgbClr>
          </a:solidFill>
          <a:ln w="25400">
            <a:solidFill>
              <a:srgbClr val="A5003E"/>
            </a:solidFill>
            <a:round/>
            <a:headEnd/>
            <a:tailEnd/>
          </a:ln>
        </p:spPr>
        <p:txBody>
          <a:bodyPr wrap="none" anchor="ctr"/>
          <a:lstStyle/>
          <a:p>
            <a:endParaRPr lang="fr-FR" dirty="0"/>
          </a:p>
        </p:txBody>
      </p:sp>
      <p:sp>
        <p:nvSpPr>
          <p:cNvPr id="23" name="Oval 3"/>
          <p:cNvSpPr/>
          <p:nvPr/>
        </p:nvSpPr>
        <p:spPr>
          <a:xfrm>
            <a:off x="2051050" y="1196977"/>
            <a:ext cx="2305050" cy="2232025"/>
          </a:xfrm>
          <a:prstGeom prst="ellipse">
            <a:avLst/>
          </a:prstGeom>
          <a:solidFill>
            <a:srgbClr val="D7E2BD">
              <a:alpha val="71000"/>
            </a:srgbClr>
          </a:solidFill>
          <a:ln>
            <a:solidFill>
              <a:srgbClr val="517C22"/>
            </a:solidFill>
          </a:ln>
        </p:spPr>
        <p:style>
          <a:lnRef idx="2">
            <a:schemeClr val="accent1"/>
          </a:lnRef>
          <a:fillRef idx="1">
            <a:schemeClr val="lt1"/>
          </a:fillRef>
          <a:effectRef idx="0">
            <a:schemeClr val="accent1"/>
          </a:effectRef>
          <a:fontRef idx="minor">
            <a:schemeClr val="dk1"/>
          </a:fontRef>
        </p:style>
        <p:txBody>
          <a:bodyPr anchor="ctr"/>
          <a:lstStyle/>
          <a:p>
            <a:pPr defTabSz="457200" fontAlgn="auto">
              <a:spcBef>
                <a:spcPts val="0"/>
              </a:spcBef>
              <a:spcAft>
                <a:spcPts val="0"/>
              </a:spcAft>
              <a:defRPr/>
            </a:pPr>
            <a:endParaRPr lang="fr-FR" b="1" dirty="0">
              <a:solidFill>
                <a:schemeClr val="tx1"/>
              </a:solidFill>
              <a:latin typeface="Trebuchet MS" pitchFamily="34" charset="0"/>
              <a:ea typeface="ＭＳ Ｐゴシック" pitchFamily="34" charset="-128"/>
            </a:endParaRPr>
          </a:p>
        </p:txBody>
      </p:sp>
      <p:sp>
        <p:nvSpPr>
          <p:cNvPr id="29707" name="Rectangle 9"/>
          <p:cNvSpPr>
            <a:spLocks noChangeArrowheads="1"/>
          </p:cNvSpPr>
          <p:nvPr/>
        </p:nvSpPr>
        <p:spPr bwMode="auto">
          <a:xfrm>
            <a:off x="2494817" y="1661686"/>
            <a:ext cx="862737" cy="338554"/>
          </a:xfrm>
          <a:prstGeom prst="rect">
            <a:avLst/>
          </a:prstGeom>
          <a:noFill/>
          <a:ln w="9525">
            <a:noFill/>
            <a:miter lim="800000"/>
            <a:headEnd/>
            <a:tailEnd/>
          </a:ln>
        </p:spPr>
        <p:txBody>
          <a:bodyPr wrap="none">
            <a:spAutoFit/>
          </a:bodyPr>
          <a:lstStyle/>
          <a:p>
            <a:pPr marL="342900" indent="-342900">
              <a:spcBef>
                <a:spcPct val="20000"/>
              </a:spcBef>
            </a:pPr>
            <a:r>
              <a:rPr lang="fr-FR" sz="1600" dirty="0">
                <a:latin typeface="Trebuchet MS" pitchFamily="34" charset="0"/>
                <a:cs typeface="Times New Roman" pitchFamily="18" charset="0"/>
              </a:rPr>
              <a:t>Famille</a:t>
            </a:r>
          </a:p>
        </p:txBody>
      </p:sp>
      <p:sp>
        <p:nvSpPr>
          <p:cNvPr id="29709" name="Rectangle 10"/>
          <p:cNvSpPr>
            <a:spLocks noChangeArrowheads="1"/>
          </p:cNvSpPr>
          <p:nvPr/>
        </p:nvSpPr>
        <p:spPr bwMode="auto">
          <a:xfrm>
            <a:off x="3357554" y="3519074"/>
            <a:ext cx="1319592" cy="338554"/>
          </a:xfrm>
          <a:prstGeom prst="rect">
            <a:avLst/>
          </a:prstGeom>
          <a:noFill/>
          <a:ln w="9525">
            <a:noFill/>
            <a:miter lim="800000"/>
            <a:headEnd/>
            <a:tailEnd/>
          </a:ln>
        </p:spPr>
        <p:txBody>
          <a:bodyPr wrap="none">
            <a:spAutoFit/>
          </a:bodyPr>
          <a:lstStyle/>
          <a:p>
            <a:pPr marL="342900" indent="-342900">
              <a:spcBef>
                <a:spcPct val="20000"/>
              </a:spcBef>
            </a:pPr>
            <a:r>
              <a:rPr lang="fr-FR" sz="1600" dirty="0">
                <a:latin typeface="Trebuchet MS" pitchFamily="34" charset="0"/>
                <a:cs typeface="Times New Roman" pitchFamily="18" charset="0"/>
              </a:rPr>
              <a:t>Actionnariat</a:t>
            </a:r>
          </a:p>
        </p:txBody>
      </p:sp>
      <p:cxnSp>
        <p:nvCxnSpPr>
          <p:cNvPr id="48" name="Connecteur droit avec flèche 47"/>
          <p:cNvCxnSpPr>
            <a:stCxn id="45" idx="3"/>
          </p:cNvCxnSpPr>
          <p:nvPr/>
        </p:nvCxnSpPr>
        <p:spPr>
          <a:xfrm flipV="1">
            <a:off x="2357422" y="3071810"/>
            <a:ext cx="1000132" cy="896716"/>
          </a:xfrm>
          <a:prstGeom prst="straightConnector1">
            <a:avLst/>
          </a:prstGeom>
          <a:ln w="19050">
            <a:solidFill>
              <a:srgbClr val="A5003E"/>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50" name="Connecteur droit avec flèche 49"/>
          <p:cNvCxnSpPr>
            <a:stCxn id="43" idx="1"/>
          </p:cNvCxnSpPr>
          <p:nvPr/>
        </p:nvCxnSpPr>
        <p:spPr>
          <a:xfrm rot="10800000" flipV="1">
            <a:off x="4000496" y="2117916"/>
            <a:ext cx="2357454" cy="525266"/>
          </a:xfrm>
          <a:prstGeom prst="straightConnector1">
            <a:avLst/>
          </a:prstGeom>
          <a:ln w="19050">
            <a:solidFill>
              <a:srgbClr val="A5003E"/>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18" name="ZoneTexte 17"/>
          <p:cNvSpPr txBox="1"/>
          <p:nvPr/>
        </p:nvSpPr>
        <p:spPr>
          <a:xfrm>
            <a:off x="5715008" y="3571876"/>
            <a:ext cx="1928826" cy="1092607"/>
          </a:xfrm>
          <a:prstGeom prst="rect">
            <a:avLst/>
          </a:prstGeom>
          <a:noFill/>
          <a:ln w="6350">
            <a:solidFill>
              <a:schemeClr val="tx1"/>
            </a:solidFill>
          </a:ln>
        </p:spPr>
        <p:txBody>
          <a:bodyPr wrap="square">
            <a:spAutoFit/>
          </a:bodyPr>
          <a:lstStyle/>
          <a:p>
            <a:pPr algn="just">
              <a:defRPr/>
            </a:pPr>
            <a:r>
              <a:rPr lang="fr-FR" sz="1300" b="1" dirty="0" smtClean="0">
                <a:latin typeface="Trebuchet MS" pitchFamily="34" charset="0"/>
                <a:cs typeface="+mn-cs"/>
              </a:rPr>
              <a:t>Action de catégorie A</a:t>
            </a:r>
            <a:endParaRPr lang="fr-FR" sz="1300" b="1" dirty="0">
              <a:latin typeface="Trebuchet MS" pitchFamily="34" charset="0"/>
              <a:cs typeface="+mn-cs"/>
            </a:endParaRPr>
          </a:p>
          <a:p>
            <a:pPr>
              <a:defRPr/>
            </a:pPr>
            <a:r>
              <a:rPr lang="fr-FR" sz="1300" dirty="0" smtClean="0">
                <a:latin typeface="Trebuchet MS" pitchFamily="34" charset="0"/>
              </a:rPr>
              <a:t>Actions ordinaires donnant droit au dividende décidé par l’AGO</a:t>
            </a:r>
            <a:endParaRPr lang="fr-FR" sz="1300" dirty="0">
              <a:latin typeface="Trebuchet MS" pitchFamily="34" charset="0"/>
              <a:cs typeface="+mn-cs"/>
            </a:endParaRPr>
          </a:p>
        </p:txBody>
      </p:sp>
      <p:cxnSp>
        <p:nvCxnSpPr>
          <p:cNvPr id="19" name="Connecteur droit avec flèche 18"/>
          <p:cNvCxnSpPr>
            <a:stCxn id="18" idx="1"/>
          </p:cNvCxnSpPr>
          <p:nvPr/>
        </p:nvCxnSpPr>
        <p:spPr>
          <a:xfrm rot="10800000">
            <a:off x="4071934" y="4000504"/>
            <a:ext cx="1643074" cy="117676"/>
          </a:xfrm>
          <a:prstGeom prst="straightConnector1">
            <a:avLst/>
          </a:prstGeom>
          <a:ln w="19050">
            <a:solidFill>
              <a:srgbClr val="A5003E"/>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21" name="Oval 4"/>
          <p:cNvSpPr/>
          <p:nvPr/>
        </p:nvSpPr>
        <p:spPr>
          <a:xfrm>
            <a:off x="3635377" y="1125538"/>
            <a:ext cx="2376488" cy="2376487"/>
          </a:xfrm>
          <a:prstGeom prst="ellipse">
            <a:avLst/>
          </a:prstGeom>
          <a:solidFill>
            <a:srgbClr val="0066CC">
              <a:alpha val="49804"/>
            </a:srgbClr>
          </a:solidFill>
          <a:ln>
            <a:solidFill>
              <a:srgbClr val="0066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200" fontAlgn="auto">
              <a:spcBef>
                <a:spcPts val="0"/>
              </a:spcBef>
              <a:spcAft>
                <a:spcPts val="0"/>
              </a:spcAft>
              <a:defRPr/>
            </a:pPr>
            <a:endParaRPr/>
          </a:p>
        </p:txBody>
      </p:sp>
      <p:sp>
        <p:nvSpPr>
          <p:cNvPr id="29708" name="Rectangle 11"/>
          <p:cNvSpPr>
            <a:spLocks noChangeArrowheads="1"/>
          </p:cNvSpPr>
          <p:nvPr/>
        </p:nvSpPr>
        <p:spPr bwMode="auto">
          <a:xfrm>
            <a:off x="4438000" y="1643050"/>
            <a:ext cx="1348446" cy="338554"/>
          </a:xfrm>
          <a:prstGeom prst="rect">
            <a:avLst/>
          </a:prstGeom>
          <a:noFill/>
          <a:ln w="9525">
            <a:noFill/>
            <a:miter lim="800000"/>
            <a:headEnd/>
            <a:tailEnd/>
          </a:ln>
        </p:spPr>
        <p:txBody>
          <a:bodyPr wrap="none">
            <a:spAutoFit/>
          </a:bodyPr>
          <a:lstStyle/>
          <a:p>
            <a:pPr marL="342900" indent="-342900">
              <a:spcBef>
                <a:spcPct val="20000"/>
              </a:spcBef>
            </a:pPr>
            <a:r>
              <a:rPr lang="fr-FR" sz="1600" dirty="0" smtClean="0">
                <a:latin typeface="Trebuchet MS" pitchFamily="34" charset="0"/>
                <a:cs typeface="Times New Roman" pitchFamily="18" charset="0"/>
              </a:rPr>
              <a:t>Management</a:t>
            </a:r>
            <a:endParaRPr lang="fr-FR" sz="1600" dirty="0">
              <a:latin typeface="Trebuchet MS" pitchFamily="34" charset="0"/>
              <a:cs typeface="Times New Roman"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467396" y="908523"/>
            <a:ext cx="8353076" cy="5184778"/>
            <a:chOff x="-46" y="663"/>
            <a:chExt cx="6149" cy="3266"/>
          </a:xfrm>
        </p:grpSpPr>
        <p:sp>
          <p:nvSpPr>
            <p:cNvPr id="30744"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lgn="l">
                <a:spcBef>
                  <a:spcPct val="30000"/>
                </a:spcBef>
                <a:buClr>
                  <a:srgbClr val="A5003E"/>
                </a:buClr>
                <a:buSzPct val="120000"/>
                <a:buFont typeface="Wingdings" pitchFamily="2" charset="2"/>
                <a:buChar char="§"/>
              </a:pPr>
              <a:endParaRPr lang="fr-FR" sz="1300" u="none" dirty="0">
                <a:latin typeface="Trebuchet MS" pitchFamily="34" charset="0"/>
              </a:endParaRPr>
            </a:p>
          </p:txBody>
        </p:sp>
        <p:sp>
          <p:nvSpPr>
            <p:cNvPr id="52" name="Rectangle 44"/>
            <p:cNvSpPr>
              <a:spLocks noChangeArrowheads="1"/>
            </p:cNvSpPr>
            <p:nvPr/>
          </p:nvSpPr>
          <p:spPr bwMode="auto">
            <a:xfrm>
              <a:off x="-46" y="663"/>
              <a:ext cx="5887" cy="136"/>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u="none" dirty="0" smtClean="0">
                  <a:latin typeface="Trebuchet MS" pitchFamily="34" charset="0"/>
                </a:rPr>
                <a:t>Illustration n° 26 : Les </a:t>
              </a:r>
              <a:r>
                <a:rPr lang="fr-FR" sz="1300" b="1" u="none" dirty="0">
                  <a:latin typeface="Trebuchet MS" pitchFamily="34" charset="0"/>
                </a:rPr>
                <a:t>principales clauses des pactes d’actionnaires</a:t>
              </a:r>
            </a:p>
          </p:txBody>
        </p:sp>
      </p:grpSp>
      <p:sp>
        <p:nvSpPr>
          <p:cNvPr id="30725" name="Rectangle 2"/>
          <p:cNvSpPr>
            <a:spLocks noChangeArrowheads="1"/>
          </p:cNvSpPr>
          <p:nvPr/>
        </p:nvSpPr>
        <p:spPr bwMode="auto">
          <a:xfrm>
            <a:off x="35496" y="700558"/>
            <a:ext cx="184731" cy="369332"/>
          </a:xfrm>
          <a:prstGeom prst="rect">
            <a:avLst/>
          </a:prstGeom>
          <a:noFill/>
          <a:ln w="9525">
            <a:noFill/>
            <a:miter lim="800000"/>
            <a:headEnd/>
            <a:tailEnd/>
          </a:ln>
        </p:spPr>
        <p:txBody>
          <a:bodyPr wrap="none" anchor="ctr">
            <a:spAutoFit/>
          </a:bodyPr>
          <a:lstStyle/>
          <a:p>
            <a:endParaRPr lang="fr-FR" dirty="0">
              <a:latin typeface="Calibri" pitchFamily="34" charset="0"/>
            </a:endParaRPr>
          </a:p>
        </p:txBody>
      </p:sp>
      <p:sp>
        <p:nvSpPr>
          <p:cNvPr id="30726" name="Rectangle 4"/>
          <p:cNvSpPr>
            <a:spLocks noChangeArrowheads="1"/>
          </p:cNvSpPr>
          <p:nvPr/>
        </p:nvSpPr>
        <p:spPr bwMode="auto">
          <a:xfrm>
            <a:off x="35496" y="700558"/>
            <a:ext cx="184731" cy="369332"/>
          </a:xfrm>
          <a:prstGeom prst="rect">
            <a:avLst/>
          </a:prstGeom>
          <a:noFill/>
          <a:ln w="9525">
            <a:noFill/>
            <a:miter lim="800000"/>
            <a:headEnd/>
            <a:tailEnd/>
          </a:ln>
        </p:spPr>
        <p:txBody>
          <a:bodyPr wrap="none" anchor="ctr">
            <a:spAutoFit/>
          </a:bodyPr>
          <a:lstStyle/>
          <a:p>
            <a:endParaRPr lang="fr-FR" dirty="0">
              <a:latin typeface="Calibri" pitchFamily="34" charset="0"/>
            </a:endParaRPr>
          </a:p>
        </p:txBody>
      </p:sp>
      <p:graphicFrame>
        <p:nvGraphicFramePr>
          <p:cNvPr id="13" name="Tableau 12"/>
          <p:cNvGraphicFramePr>
            <a:graphicFrameLocks noGrp="1"/>
          </p:cNvGraphicFramePr>
          <p:nvPr/>
        </p:nvGraphicFramePr>
        <p:xfrm>
          <a:off x="827584" y="1826096"/>
          <a:ext cx="7344816" cy="3736508"/>
        </p:xfrm>
        <a:graphic>
          <a:graphicData uri="http://schemas.openxmlformats.org/drawingml/2006/table">
            <a:tbl>
              <a:tblPr/>
              <a:tblGrid>
                <a:gridCol w="1728192"/>
                <a:gridCol w="5616624"/>
              </a:tblGrid>
              <a:tr h="803264">
                <a:tc>
                  <a:txBody>
                    <a:bodyPr/>
                    <a:lstStyle/>
                    <a:p>
                      <a:pPr algn="ctr" fontAlgn="ctr"/>
                      <a:r>
                        <a:rPr lang="fr-FR" sz="1200" b="1" i="0" u="none" strike="noStrike" dirty="0">
                          <a:solidFill>
                            <a:srgbClr val="FFFFFF"/>
                          </a:solidFill>
                          <a:latin typeface="Trebuchet MS"/>
                        </a:rPr>
                        <a:t>Clause d’agrément</a:t>
                      </a:r>
                    </a:p>
                  </a:txBody>
                  <a:tcPr marL="8092" marR="8092" marT="80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003E"/>
                    </a:solidFill>
                  </a:tcPr>
                </a:tc>
                <a:tc>
                  <a:txBody>
                    <a:bodyPr/>
                    <a:lstStyle/>
                    <a:p>
                      <a:pPr marL="36000" algn="just" fontAlgn="t"/>
                      <a:r>
                        <a:rPr lang="fr-FR" sz="1100" b="0" i="0" u="none" strike="noStrike" dirty="0" smtClean="0">
                          <a:solidFill>
                            <a:srgbClr val="000000"/>
                          </a:solidFill>
                          <a:latin typeface="Trebuchet MS"/>
                        </a:rPr>
                        <a:t>Clause</a:t>
                      </a:r>
                      <a:r>
                        <a:rPr lang="fr-FR" sz="1100" b="0" i="0" u="none" strike="noStrike" baseline="0" dirty="0" smtClean="0">
                          <a:solidFill>
                            <a:srgbClr val="000000"/>
                          </a:solidFill>
                          <a:latin typeface="Trebuchet MS"/>
                        </a:rPr>
                        <a:t> qui</a:t>
                      </a:r>
                      <a:r>
                        <a:rPr lang="fr-FR" sz="1100" b="0" i="0" u="none" strike="noStrike" dirty="0">
                          <a:solidFill>
                            <a:srgbClr val="000000"/>
                          </a:solidFill>
                          <a:latin typeface="Trebuchet MS"/>
                        </a:rPr>
                        <a:t>impose </a:t>
                      </a:r>
                      <a:r>
                        <a:rPr lang="fr-FR" sz="1100" b="0" i="0" u="none" strike="noStrike" dirty="0" smtClean="0">
                          <a:solidFill>
                            <a:srgbClr val="000000"/>
                          </a:solidFill>
                          <a:latin typeface="Trebuchet MS"/>
                        </a:rPr>
                        <a:t>aux</a:t>
                      </a:r>
                      <a:r>
                        <a:rPr lang="fr-FR" sz="1100" b="0" i="0" u="none" strike="noStrike" baseline="0" dirty="0" smtClean="0">
                          <a:solidFill>
                            <a:srgbClr val="000000"/>
                          </a:solidFill>
                          <a:latin typeface="Trebuchet MS"/>
                        </a:rPr>
                        <a:t> actionnaires </a:t>
                      </a:r>
                      <a:r>
                        <a:rPr lang="fr-FR" sz="1100" b="0" i="0" u="none" strike="noStrike" dirty="0" smtClean="0">
                          <a:solidFill>
                            <a:srgbClr val="000000"/>
                          </a:solidFill>
                          <a:latin typeface="Trebuchet MS"/>
                        </a:rPr>
                        <a:t>d’obtenir </a:t>
                      </a:r>
                      <a:r>
                        <a:rPr lang="fr-FR" sz="1100" b="0" i="0" u="none" strike="noStrike" dirty="0">
                          <a:solidFill>
                            <a:srgbClr val="000000"/>
                          </a:solidFill>
                          <a:latin typeface="Trebuchet MS"/>
                        </a:rPr>
                        <a:t>l’accord des autres actionnaires pour autoriser l’entrée d’un tiers au capital, et donne ainsi un droit de veto aux minoritaires. Cette clause, qui s’applique à tous les actionnaires, permet de contrôler la géographie du capital. </a:t>
                      </a: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2942">
                <a:tc>
                  <a:txBody>
                    <a:bodyPr/>
                    <a:lstStyle/>
                    <a:p>
                      <a:pPr algn="ctr" fontAlgn="ctr"/>
                      <a:r>
                        <a:rPr lang="fr-FR" sz="1200" b="1" i="0" u="none" strike="noStrike" dirty="0">
                          <a:solidFill>
                            <a:srgbClr val="FFFFFF"/>
                          </a:solidFill>
                          <a:latin typeface="Trebuchet MS"/>
                        </a:rPr>
                        <a:t>Clause de non dilution</a:t>
                      </a:r>
                    </a:p>
                  </a:txBody>
                  <a:tcPr marL="8092" marR="8092" marT="80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003E"/>
                    </a:solidFill>
                  </a:tcPr>
                </a:tc>
                <a:tc>
                  <a:txBody>
                    <a:bodyPr/>
                    <a:lstStyle/>
                    <a:p>
                      <a:pPr marL="36000" algn="just" fontAlgn="t"/>
                      <a:r>
                        <a:rPr lang="fr-FR" sz="1100" b="0" i="0" u="none" strike="noStrike" dirty="0" smtClean="0">
                          <a:solidFill>
                            <a:srgbClr val="000000"/>
                          </a:solidFill>
                          <a:latin typeface="Trebuchet MS"/>
                        </a:rPr>
                        <a:t>Clause</a:t>
                      </a:r>
                      <a:r>
                        <a:rPr lang="fr-FR" sz="1100" b="0" i="0" u="none" strike="noStrike" baseline="0" dirty="0" smtClean="0">
                          <a:solidFill>
                            <a:srgbClr val="000000"/>
                          </a:solidFill>
                          <a:latin typeface="Trebuchet MS"/>
                        </a:rPr>
                        <a:t> qui </a:t>
                      </a:r>
                      <a:r>
                        <a:rPr lang="fr-FR" sz="1100" b="0" i="0" u="none" strike="noStrike" dirty="0" smtClean="0">
                          <a:solidFill>
                            <a:srgbClr val="000000"/>
                          </a:solidFill>
                          <a:latin typeface="Trebuchet MS"/>
                        </a:rPr>
                        <a:t>prévoit </a:t>
                      </a:r>
                      <a:r>
                        <a:rPr lang="fr-FR" sz="1100" b="0" i="0" u="none" strike="noStrike" dirty="0">
                          <a:solidFill>
                            <a:srgbClr val="000000"/>
                          </a:solidFill>
                          <a:latin typeface="Trebuchet MS"/>
                        </a:rPr>
                        <a:t>et organise contractuellement le droit des minoritaires de participer à une augmentation de capital </a:t>
                      </a:r>
                      <a:r>
                        <a:rPr lang="fr-FR" sz="1100" b="0" i="0" u="none" strike="noStrike" dirty="0" smtClean="0">
                          <a:solidFill>
                            <a:srgbClr val="000000"/>
                          </a:solidFill>
                          <a:latin typeface="Trebuchet MS"/>
                        </a:rPr>
                        <a:t>afin de maintenir </a:t>
                      </a:r>
                      <a:r>
                        <a:rPr lang="fr-FR" sz="1100" b="0" i="0" u="none" strike="noStrike" dirty="0">
                          <a:solidFill>
                            <a:srgbClr val="000000"/>
                          </a:solidFill>
                          <a:latin typeface="Trebuchet MS"/>
                        </a:rPr>
                        <a:t>proportionnellement leur pourcentage de détention du capital en cas d’arrivée d’un tiers.</a:t>
                      </a: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8552">
                <a:tc>
                  <a:txBody>
                    <a:bodyPr/>
                    <a:lstStyle/>
                    <a:p>
                      <a:pPr algn="ctr" fontAlgn="ctr"/>
                      <a:r>
                        <a:rPr lang="fr-FR" sz="1200" b="1" i="0" u="none" strike="noStrike" dirty="0">
                          <a:solidFill>
                            <a:srgbClr val="FFFFFF"/>
                          </a:solidFill>
                          <a:latin typeface="Trebuchet MS"/>
                        </a:rPr>
                        <a:t>Clause de retrait</a:t>
                      </a:r>
                    </a:p>
                  </a:txBody>
                  <a:tcPr marL="8092" marR="8092" marT="80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003E"/>
                    </a:solidFill>
                  </a:tcPr>
                </a:tc>
                <a:tc>
                  <a:txBody>
                    <a:bodyPr/>
                    <a:lstStyle/>
                    <a:p>
                      <a:pPr marL="36000" algn="just" fontAlgn="t"/>
                      <a:r>
                        <a:rPr lang="fr-FR" sz="1100" b="0" i="0" u="none" strike="noStrike" dirty="0" smtClean="0">
                          <a:solidFill>
                            <a:srgbClr val="000000"/>
                          </a:solidFill>
                          <a:latin typeface="Trebuchet MS"/>
                        </a:rPr>
                        <a:t>Clause</a:t>
                      </a:r>
                      <a:r>
                        <a:rPr lang="fr-FR" sz="1100" b="0" i="0" u="none" strike="noStrike" baseline="0" dirty="0" smtClean="0">
                          <a:solidFill>
                            <a:srgbClr val="000000"/>
                          </a:solidFill>
                          <a:latin typeface="Trebuchet MS"/>
                        </a:rPr>
                        <a:t> par laquelle l</a:t>
                      </a:r>
                      <a:r>
                        <a:rPr lang="fr-FR" sz="1100" b="0" i="0" u="none" strike="noStrike" dirty="0" smtClean="0">
                          <a:solidFill>
                            <a:srgbClr val="000000"/>
                          </a:solidFill>
                          <a:latin typeface="Trebuchet MS"/>
                        </a:rPr>
                        <a:t>es </a:t>
                      </a:r>
                      <a:r>
                        <a:rPr lang="fr-FR" sz="1100" b="0" i="0" u="none" strike="noStrike" dirty="0">
                          <a:solidFill>
                            <a:srgbClr val="000000"/>
                          </a:solidFill>
                          <a:latin typeface="Trebuchet MS"/>
                        </a:rPr>
                        <a:t>majoritaires s’engagent par avance à racheter les actions des minoritaires, selon une méthode de valorisation </a:t>
                      </a:r>
                      <a:r>
                        <a:rPr lang="fr-FR" sz="1100" b="0" i="0" u="none" strike="noStrike" dirty="0" smtClean="0">
                          <a:solidFill>
                            <a:srgbClr val="000000"/>
                          </a:solidFill>
                          <a:latin typeface="Trebuchet MS"/>
                        </a:rPr>
                        <a:t>convenue, </a:t>
                      </a:r>
                      <a:r>
                        <a:rPr lang="fr-FR" sz="1100" b="0" i="0" u="none" strike="noStrike" dirty="0">
                          <a:solidFill>
                            <a:srgbClr val="000000"/>
                          </a:solidFill>
                          <a:latin typeface="Trebuchet MS"/>
                        </a:rPr>
                        <a:t>en cas de survenance de certains événements définis </a:t>
                      </a:r>
                      <a:r>
                        <a:rPr lang="fr-FR" sz="1100" b="0" i="0" u="none" strike="noStrike" dirty="0" smtClean="0">
                          <a:solidFill>
                            <a:srgbClr val="000000"/>
                          </a:solidFill>
                          <a:latin typeface="Trebuchet MS"/>
                        </a:rPr>
                        <a:t>contractuellement, tels que </a:t>
                      </a:r>
                      <a:r>
                        <a:rPr lang="fr-FR" sz="1100" b="0" i="0" u="none" strike="noStrike" dirty="0">
                          <a:solidFill>
                            <a:srgbClr val="000000"/>
                          </a:solidFill>
                          <a:latin typeface="Trebuchet MS"/>
                        </a:rPr>
                        <a:t>par exemple, </a:t>
                      </a:r>
                      <a:r>
                        <a:rPr lang="fr-FR" sz="1100" b="0" i="0" u="none" strike="noStrike" dirty="0" smtClean="0">
                          <a:solidFill>
                            <a:srgbClr val="000000"/>
                          </a:solidFill>
                          <a:latin typeface="Trebuchet MS"/>
                        </a:rPr>
                        <a:t>un pourcentage </a:t>
                      </a:r>
                      <a:r>
                        <a:rPr lang="fr-FR" sz="1100" b="0" i="0" u="none" strike="noStrike" dirty="0">
                          <a:solidFill>
                            <a:srgbClr val="000000"/>
                          </a:solidFill>
                          <a:latin typeface="Trebuchet MS"/>
                        </a:rPr>
                        <a:t>de participation devenu inférieur à un seuil prédéfini, </a:t>
                      </a:r>
                      <a:r>
                        <a:rPr lang="fr-FR" sz="1100" b="0" i="0" u="none" strike="noStrike" dirty="0" smtClean="0">
                          <a:solidFill>
                            <a:srgbClr val="000000"/>
                          </a:solidFill>
                          <a:latin typeface="Trebuchet MS"/>
                        </a:rPr>
                        <a:t>une cession </a:t>
                      </a:r>
                      <a:r>
                        <a:rPr lang="fr-FR" sz="1100" b="0" i="0" u="none" strike="noStrike" dirty="0">
                          <a:solidFill>
                            <a:srgbClr val="000000"/>
                          </a:solidFill>
                          <a:latin typeface="Trebuchet MS"/>
                        </a:rPr>
                        <a:t>de contrôle</a:t>
                      </a:r>
                      <a:r>
                        <a:rPr lang="fr-FR" sz="1100" b="0" i="0" u="none" strike="noStrike" dirty="0" smtClean="0">
                          <a:solidFill>
                            <a:srgbClr val="000000"/>
                          </a:solidFill>
                          <a:latin typeface="Trebuchet MS"/>
                        </a:rPr>
                        <a:t>…</a:t>
                      </a:r>
                      <a:endParaRPr lang="fr-FR" sz="1100" b="0" i="0" u="none" strike="noStrike" dirty="0">
                        <a:solidFill>
                          <a:srgbClr val="000000"/>
                        </a:solidFill>
                        <a:latin typeface="Trebuchet MS"/>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6741">
                <a:tc>
                  <a:txBody>
                    <a:bodyPr/>
                    <a:lstStyle/>
                    <a:p>
                      <a:pPr algn="ctr" fontAlgn="ctr"/>
                      <a:r>
                        <a:rPr lang="fr-FR" sz="1200" b="1" i="0" u="none" strike="noStrike" dirty="0" smtClean="0">
                          <a:solidFill>
                            <a:srgbClr val="FFFFFF"/>
                          </a:solidFill>
                          <a:latin typeface="Trebuchet MS"/>
                        </a:rPr>
                        <a:t>Clause </a:t>
                      </a:r>
                      <a:r>
                        <a:rPr lang="fr-FR" sz="1200" b="1" i="0" u="none" strike="noStrike" dirty="0">
                          <a:solidFill>
                            <a:srgbClr val="FFFFFF"/>
                          </a:solidFill>
                          <a:latin typeface="Trebuchet MS"/>
                        </a:rPr>
                        <a:t>de sortie conjointe</a:t>
                      </a:r>
                    </a:p>
                  </a:txBody>
                  <a:tcPr marL="8092" marR="8092" marT="80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003E"/>
                    </a:solidFill>
                  </a:tcPr>
                </a:tc>
                <a:tc>
                  <a:txBody>
                    <a:bodyPr/>
                    <a:lstStyle/>
                    <a:p>
                      <a:pPr marL="36000" algn="just" fontAlgn="t">
                        <a:tabLst>
                          <a:tab pos="4391025" algn="l"/>
                        </a:tabLst>
                      </a:pPr>
                      <a:r>
                        <a:rPr lang="fr-FR" sz="1100" b="0" i="0" u="none" strike="noStrike" dirty="0" smtClean="0">
                          <a:solidFill>
                            <a:srgbClr val="000000"/>
                          </a:solidFill>
                          <a:latin typeface="Trebuchet MS"/>
                        </a:rPr>
                        <a:t>Clause qui </a:t>
                      </a:r>
                      <a:r>
                        <a:rPr lang="fr-FR" sz="1100" b="0" i="0" u="none" strike="noStrike" dirty="0">
                          <a:solidFill>
                            <a:srgbClr val="000000"/>
                          </a:solidFill>
                          <a:latin typeface="Trebuchet MS"/>
                        </a:rPr>
                        <a:t>impose au majoritaire </a:t>
                      </a:r>
                      <a:r>
                        <a:rPr lang="fr-FR" sz="1100" b="0" i="0" u="none" strike="noStrike" dirty="0" smtClean="0">
                          <a:solidFill>
                            <a:srgbClr val="000000"/>
                          </a:solidFill>
                          <a:latin typeface="Trebuchet MS"/>
                        </a:rPr>
                        <a:t>cédant</a:t>
                      </a:r>
                      <a:r>
                        <a:rPr lang="fr-FR" sz="1100" b="0" i="0" u="none" strike="noStrike" baseline="0" dirty="0" smtClean="0">
                          <a:solidFill>
                            <a:srgbClr val="000000"/>
                          </a:solidFill>
                          <a:latin typeface="Trebuchet MS"/>
                        </a:rPr>
                        <a:t> de proposer aux minoritaires de céder leurs actions dans les mêmes conditions que lui, à un même acquéreur trouvé par lui. </a:t>
                      </a:r>
                      <a:r>
                        <a:rPr lang="fr-FR" sz="1100" b="0" i="0" u="none" strike="noStrike" dirty="0" smtClean="0">
                          <a:solidFill>
                            <a:srgbClr val="000000"/>
                          </a:solidFill>
                          <a:latin typeface="Trebuchet MS"/>
                        </a:rPr>
                        <a:t>Le </a:t>
                      </a:r>
                      <a:r>
                        <a:rPr lang="fr-FR" sz="1100" b="0" i="0" u="none" strike="noStrike" dirty="0">
                          <a:solidFill>
                            <a:srgbClr val="000000"/>
                          </a:solidFill>
                          <a:latin typeface="Trebuchet MS"/>
                        </a:rPr>
                        <a:t>majoritaire s’engage ainsi par avance à négocier, pour le compte des minoritaires, leur sortie conjointe auprès de son </a:t>
                      </a:r>
                      <a:r>
                        <a:rPr lang="fr-FR" sz="1100" b="0" i="0" u="none" strike="noStrike" dirty="0" smtClean="0">
                          <a:solidFill>
                            <a:srgbClr val="000000"/>
                          </a:solidFill>
                          <a:latin typeface="Trebuchet MS"/>
                        </a:rPr>
                        <a:t>cessionnaire.</a:t>
                      </a:r>
                      <a:endParaRPr lang="fr-FR" sz="1100" b="0" i="0" u="none" strike="noStrike" dirty="0">
                        <a:solidFill>
                          <a:srgbClr val="000000"/>
                        </a:solidFill>
                        <a:latin typeface="Trebuchet MS"/>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7542">
                <a:tc>
                  <a:txBody>
                    <a:bodyPr/>
                    <a:lstStyle/>
                    <a:p>
                      <a:pPr algn="ctr" fontAlgn="ctr"/>
                      <a:r>
                        <a:rPr lang="fr-FR" sz="1200" b="1" i="0" u="none" strike="noStrike" dirty="0" smtClean="0">
                          <a:solidFill>
                            <a:srgbClr val="FFFFFF"/>
                          </a:solidFill>
                          <a:latin typeface="Trebuchet MS"/>
                        </a:rPr>
                        <a:t>Clause de cession forcée</a:t>
                      </a:r>
                      <a:endParaRPr lang="fr-FR" sz="1200" b="1" i="0" u="none" strike="noStrike" dirty="0">
                        <a:solidFill>
                          <a:srgbClr val="FFFFFF"/>
                        </a:solidFill>
                        <a:latin typeface="Trebuchet MS"/>
                      </a:endParaRPr>
                    </a:p>
                  </a:txBody>
                  <a:tcPr marL="8092" marR="8092" marT="809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003E"/>
                    </a:solidFill>
                  </a:tcPr>
                </a:tc>
                <a:tc>
                  <a:txBody>
                    <a:bodyPr/>
                    <a:lstStyle/>
                    <a:p>
                      <a:pPr marL="36000" algn="just" fontAlgn="t">
                        <a:tabLst>
                          <a:tab pos="4391025" algn="l"/>
                        </a:tabLst>
                      </a:pPr>
                      <a:r>
                        <a:rPr lang="fr-FR" sz="1100" b="0" i="0" u="none" strike="noStrike" dirty="0" smtClean="0">
                          <a:solidFill>
                            <a:srgbClr val="000000"/>
                          </a:solidFill>
                          <a:latin typeface="Trebuchet MS"/>
                        </a:rPr>
                        <a:t>Clause qui</a:t>
                      </a:r>
                      <a:r>
                        <a:rPr lang="fr-FR" sz="1100" b="0" i="0" u="none" strike="noStrike" baseline="0" dirty="0" smtClean="0">
                          <a:solidFill>
                            <a:srgbClr val="000000"/>
                          </a:solidFill>
                          <a:latin typeface="Trebuchet MS"/>
                        </a:rPr>
                        <a:t> impose aux actionnaires minoritaires de céder leurs actions au(x) tiers cessionnaire(s) choisi(s) par l’actionnaire majoritaire. Souvent cette clause prévoit que cette cession intervient aux mêmes conditions que l’actionnaire majoritaire. </a:t>
                      </a:r>
                      <a:endParaRPr lang="fr-FR" sz="1100" b="0" i="0" u="none" strike="noStrike" dirty="0">
                        <a:solidFill>
                          <a:srgbClr val="000000"/>
                        </a:solidFill>
                        <a:latin typeface="Trebuchet MS"/>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Forme libre 77"/>
          <p:cNvSpPr/>
          <p:nvPr/>
        </p:nvSpPr>
        <p:spPr>
          <a:xfrm>
            <a:off x="35496" y="1124744"/>
            <a:ext cx="5868144" cy="1224136"/>
          </a:xfrm>
          <a:custGeom>
            <a:avLst/>
            <a:gdLst>
              <a:gd name="connsiteX0" fmla="*/ 0 w 1000132"/>
              <a:gd name="connsiteY0" fmla="*/ 230362 h 460723"/>
              <a:gd name="connsiteX1" fmla="*/ 290838 w 1000132"/>
              <a:gd name="connsiteY1" fmla="*/ 21134 h 460723"/>
              <a:gd name="connsiteX2" fmla="*/ 500067 w 1000132"/>
              <a:gd name="connsiteY2" fmla="*/ 1 h 460723"/>
              <a:gd name="connsiteX3" fmla="*/ 709296 w 1000132"/>
              <a:gd name="connsiteY3" fmla="*/ 21134 h 460723"/>
              <a:gd name="connsiteX4" fmla="*/ 1000133 w 1000132"/>
              <a:gd name="connsiteY4" fmla="*/ 230364 h 460723"/>
              <a:gd name="connsiteX5" fmla="*/ 709296 w 1000132"/>
              <a:gd name="connsiteY5" fmla="*/ 439593 h 460723"/>
              <a:gd name="connsiteX6" fmla="*/ 500067 w 1000132"/>
              <a:gd name="connsiteY6" fmla="*/ 460726 h 460723"/>
              <a:gd name="connsiteX7" fmla="*/ 290838 w 1000132"/>
              <a:gd name="connsiteY7" fmla="*/ 439593 h 460723"/>
              <a:gd name="connsiteX8" fmla="*/ 1 w 1000132"/>
              <a:gd name="connsiteY8" fmla="*/ 230364 h 460723"/>
              <a:gd name="connsiteX9" fmla="*/ 0 w 1000132"/>
              <a:gd name="connsiteY9" fmla="*/ 230362 h 46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132" h="460723">
                <a:moveTo>
                  <a:pt x="0" y="230362"/>
                </a:moveTo>
                <a:cubicBezTo>
                  <a:pt x="0" y="140449"/>
                  <a:pt x="113562" y="58753"/>
                  <a:pt x="290838" y="21134"/>
                </a:cubicBezTo>
                <a:cubicBezTo>
                  <a:pt x="356449" y="7211"/>
                  <a:pt x="427829" y="1"/>
                  <a:pt x="500067" y="1"/>
                </a:cubicBezTo>
                <a:cubicBezTo>
                  <a:pt x="572305" y="1"/>
                  <a:pt x="643685" y="7211"/>
                  <a:pt x="709296" y="21134"/>
                </a:cubicBezTo>
                <a:cubicBezTo>
                  <a:pt x="886573" y="58754"/>
                  <a:pt x="1000133" y="140450"/>
                  <a:pt x="1000133" y="230364"/>
                </a:cubicBezTo>
                <a:cubicBezTo>
                  <a:pt x="1000133" y="320277"/>
                  <a:pt x="886572" y="401973"/>
                  <a:pt x="709296" y="439593"/>
                </a:cubicBezTo>
                <a:cubicBezTo>
                  <a:pt x="643685" y="453516"/>
                  <a:pt x="572305" y="460726"/>
                  <a:pt x="500067" y="460726"/>
                </a:cubicBezTo>
                <a:cubicBezTo>
                  <a:pt x="427829" y="460726"/>
                  <a:pt x="356449" y="453516"/>
                  <a:pt x="290838" y="439593"/>
                </a:cubicBezTo>
                <a:cubicBezTo>
                  <a:pt x="113562" y="401973"/>
                  <a:pt x="1" y="320277"/>
                  <a:pt x="1" y="230364"/>
                </a:cubicBezTo>
                <a:cubicBezTo>
                  <a:pt x="1" y="230363"/>
                  <a:pt x="0" y="230363"/>
                  <a:pt x="0" y="230362"/>
                </a:cubicBezTo>
                <a:close/>
              </a:path>
            </a:pathLst>
          </a:custGeom>
          <a:solidFill>
            <a:srgbClr val="FF7C80">
              <a:alpha val="31000"/>
            </a:srgbClr>
          </a:solidFill>
          <a:ln>
            <a:solidFill>
              <a:srgbClr val="0066CC"/>
            </a:solidFill>
            <a:prstDash val="dash"/>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sz="800" b="1" dirty="0">
              <a:solidFill>
                <a:schemeClr val="tx1"/>
              </a:solidFill>
              <a:latin typeface="Trebuchet MS" pitchFamily="34" charset="0"/>
            </a:endParaRPr>
          </a:p>
        </p:txBody>
      </p:sp>
      <p:grpSp>
        <p:nvGrpSpPr>
          <p:cNvPr id="2" name="Group 42"/>
          <p:cNvGrpSpPr>
            <a:grpSpLocks/>
          </p:cNvGrpSpPr>
          <p:nvPr/>
        </p:nvGrpSpPr>
        <p:grpSpPr bwMode="auto">
          <a:xfrm>
            <a:off x="107952" y="260648"/>
            <a:ext cx="8928544" cy="4678363"/>
            <a:chOff x="110" y="982"/>
            <a:chExt cx="7894" cy="2947"/>
          </a:xfrm>
        </p:grpSpPr>
        <p:sp>
          <p:nvSpPr>
            <p:cNvPr id="31799"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52" name="Rectangle 44"/>
            <p:cNvSpPr>
              <a:spLocks noChangeArrowheads="1"/>
            </p:cNvSpPr>
            <p:nvPr/>
          </p:nvSpPr>
          <p:spPr bwMode="auto">
            <a:xfrm>
              <a:off x="110" y="982"/>
              <a:ext cx="7894" cy="272"/>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rPr>
                <a:t>Illustration n° 27 : Maintenir </a:t>
              </a:r>
              <a:r>
                <a:rPr lang="fr-FR" sz="1300" b="1" dirty="0">
                  <a:latin typeface="Trebuchet MS" pitchFamily="34" charset="0"/>
                </a:rPr>
                <a:t>un équilibre à 50/50 entre deux branches </a:t>
              </a:r>
              <a:r>
                <a:rPr lang="fr-FR" sz="1300" b="1" dirty="0" smtClean="0">
                  <a:latin typeface="Trebuchet MS" pitchFamily="34" charset="0"/>
                </a:rPr>
                <a:t>familiales au moyen de sociétés </a:t>
              </a:r>
            </a:p>
            <a:p>
              <a:pPr algn="ctr" fontAlgn="auto">
                <a:spcBef>
                  <a:spcPts val="0"/>
                </a:spcBef>
                <a:spcAft>
                  <a:spcPts val="0"/>
                </a:spcAft>
                <a:defRPr/>
              </a:pPr>
              <a:r>
                <a:rPr lang="fr-FR" sz="1300" b="1" dirty="0" smtClean="0">
                  <a:latin typeface="Trebuchet MS" pitchFamily="34" charset="0"/>
                </a:rPr>
                <a:t>civiles familiales</a:t>
              </a:r>
              <a:endParaRPr lang="fr-FR" sz="1300" b="1" dirty="0">
                <a:latin typeface="Trebuchet MS" pitchFamily="34" charset="0"/>
              </a:endParaRPr>
            </a:p>
          </p:txBody>
        </p:sp>
      </p:grpSp>
      <p:sp>
        <p:nvSpPr>
          <p:cNvPr id="31752" name="Rectangle 2"/>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dirty="0">
              <a:latin typeface="Calibri" pitchFamily="34" charset="0"/>
            </a:endParaRPr>
          </a:p>
        </p:txBody>
      </p:sp>
      <p:sp>
        <p:nvSpPr>
          <p:cNvPr id="31753" name="Rectangle 4"/>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dirty="0">
              <a:latin typeface="Calibri" pitchFamily="34" charset="0"/>
            </a:endParaRPr>
          </a:p>
        </p:txBody>
      </p:sp>
      <p:sp>
        <p:nvSpPr>
          <p:cNvPr id="19" name="Rectangle 41"/>
          <p:cNvSpPr>
            <a:spLocks noChangeArrowheads="1"/>
          </p:cNvSpPr>
          <p:nvPr/>
        </p:nvSpPr>
        <p:spPr bwMode="auto">
          <a:xfrm>
            <a:off x="6156327" y="981079"/>
            <a:ext cx="2879725" cy="5734069"/>
          </a:xfrm>
          <a:prstGeom prst="rect">
            <a:avLst/>
          </a:prstGeom>
          <a:solidFill>
            <a:schemeClr val="bg1">
              <a:lumMod val="85000"/>
            </a:schemeClr>
          </a:solidFill>
          <a:ln w="9525">
            <a:noFill/>
            <a:miter lim="800000"/>
            <a:headEnd/>
            <a:tailEnd/>
          </a:ln>
        </p:spPr>
        <p:txBody>
          <a:bodyPr lIns="72000" tIns="72000" rIns="72000" bIns="72000"/>
          <a:lstStyle/>
          <a:p>
            <a:pPr marL="1588" lvl="1">
              <a:spcBef>
                <a:spcPct val="30000"/>
              </a:spcBef>
              <a:defRPr/>
            </a:pPr>
            <a:r>
              <a:rPr lang="fr-FR" sz="1300" dirty="0" smtClean="0">
                <a:latin typeface="Trebuchet MS" pitchFamily="34" charset="0"/>
              </a:rPr>
              <a:t>Ce </a:t>
            </a:r>
            <a:r>
              <a:rPr lang="fr-FR" sz="1300" dirty="0">
                <a:latin typeface="Trebuchet MS" pitchFamily="34" charset="0"/>
              </a:rPr>
              <a:t>qui se rencontre fréquemment est le regroupement des participations de chaque branche familiale au sein de sociétés civiles</a:t>
            </a:r>
            <a:r>
              <a:rPr lang="fr-FR" sz="1300" dirty="0" smtClean="0">
                <a:latin typeface="Trebuchet MS" pitchFamily="34" charset="0"/>
              </a:rPr>
              <a:t>.</a:t>
            </a:r>
          </a:p>
          <a:p>
            <a:pPr marL="1588" lvl="1">
              <a:defRPr/>
            </a:pPr>
            <a:endParaRPr lang="fr-FR" sz="1300" dirty="0">
              <a:latin typeface="Trebuchet MS" pitchFamily="34" charset="0"/>
            </a:endParaRPr>
          </a:p>
          <a:p>
            <a:pPr marL="1588" lvl="1">
              <a:spcBef>
                <a:spcPct val="30000"/>
              </a:spcBef>
              <a:defRPr/>
            </a:pPr>
            <a:r>
              <a:rPr lang="fr-FR" sz="1300" dirty="0" smtClean="0">
                <a:latin typeface="Trebuchet MS" pitchFamily="34" charset="0"/>
              </a:rPr>
              <a:t>Les </a:t>
            </a:r>
            <a:r>
              <a:rPr lang="fr-FR" sz="1300" dirty="0">
                <a:latin typeface="Trebuchet MS" pitchFamily="34" charset="0"/>
              </a:rPr>
              <a:t>associés sont alors liés entre eux par un </a:t>
            </a:r>
            <a:r>
              <a:rPr lang="fr-FR" sz="1300" dirty="0" smtClean="0">
                <a:latin typeface="Trebuchet MS" pitchFamily="34" charset="0"/>
              </a:rPr>
              <a:t>pacte, </a:t>
            </a:r>
            <a:r>
              <a:rPr lang="fr-FR" sz="1300" dirty="0">
                <a:latin typeface="Trebuchet MS" pitchFamily="34" charset="0"/>
              </a:rPr>
              <a:t>qui </a:t>
            </a:r>
            <a:r>
              <a:rPr lang="fr-FR" sz="1300" dirty="0" smtClean="0">
                <a:latin typeface="Trebuchet MS" pitchFamily="34" charset="0"/>
              </a:rPr>
              <a:t>permet notamment :</a:t>
            </a:r>
          </a:p>
          <a:p>
            <a:pPr marL="184150" lvl="1" indent="-184150">
              <a:spcBef>
                <a:spcPct val="30000"/>
              </a:spcBef>
              <a:buFont typeface="Arial" pitchFamily="34" charset="0"/>
              <a:buChar char="•"/>
              <a:defRPr/>
            </a:pPr>
            <a:r>
              <a:rPr lang="fr-FR" sz="1300" dirty="0" smtClean="0">
                <a:latin typeface="Trebuchet MS" pitchFamily="34" charset="0"/>
              </a:rPr>
              <a:t>de </a:t>
            </a:r>
            <a:r>
              <a:rPr lang="fr-FR" sz="1300" dirty="0">
                <a:latin typeface="Trebuchet MS" pitchFamily="34" charset="0"/>
              </a:rPr>
              <a:t>sécuriser les participations </a:t>
            </a:r>
            <a:endParaRPr lang="fr-FR" sz="1300" dirty="0" smtClean="0">
              <a:latin typeface="Trebuchet MS" pitchFamily="34" charset="0"/>
            </a:endParaRPr>
          </a:p>
          <a:p>
            <a:pPr marL="184150" lvl="1" indent="-184150">
              <a:spcBef>
                <a:spcPct val="30000"/>
              </a:spcBef>
              <a:buFont typeface="Arial" pitchFamily="34" charset="0"/>
              <a:buChar char="•"/>
              <a:defRPr/>
            </a:pPr>
            <a:r>
              <a:rPr lang="fr-FR" sz="1300" dirty="0" smtClean="0">
                <a:latin typeface="Trebuchet MS" pitchFamily="34" charset="0"/>
              </a:rPr>
              <a:t>de </a:t>
            </a:r>
            <a:r>
              <a:rPr lang="fr-FR" sz="1300" dirty="0">
                <a:latin typeface="Trebuchet MS" pitchFamily="34" charset="0"/>
              </a:rPr>
              <a:t>chaque </a:t>
            </a:r>
            <a:r>
              <a:rPr lang="fr-FR" sz="1300" dirty="0" smtClean="0">
                <a:latin typeface="Trebuchet MS" pitchFamily="34" charset="0"/>
              </a:rPr>
              <a:t>branche</a:t>
            </a:r>
          </a:p>
          <a:p>
            <a:pPr marL="184150" lvl="1" indent="-184150">
              <a:spcBef>
                <a:spcPct val="30000"/>
              </a:spcBef>
              <a:buFont typeface="Arial" pitchFamily="34" charset="0"/>
              <a:buChar char="•"/>
              <a:defRPr/>
            </a:pPr>
            <a:r>
              <a:rPr lang="fr-FR" sz="1300" dirty="0" smtClean="0">
                <a:latin typeface="Trebuchet MS" pitchFamily="34" charset="0"/>
              </a:rPr>
              <a:t>d’organiser </a:t>
            </a:r>
            <a:r>
              <a:rPr lang="fr-FR" sz="1300" dirty="0">
                <a:latin typeface="Trebuchet MS" pitchFamily="34" charset="0"/>
              </a:rPr>
              <a:t>les reclassements </a:t>
            </a:r>
            <a:endParaRPr lang="fr-FR" sz="1300" dirty="0" smtClean="0">
              <a:latin typeface="Trebuchet MS" pitchFamily="34" charset="0"/>
            </a:endParaRPr>
          </a:p>
          <a:p>
            <a:pPr marL="184150" lvl="1" indent="-184150">
              <a:spcBef>
                <a:spcPct val="30000"/>
              </a:spcBef>
              <a:buFont typeface="Arial" pitchFamily="34" charset="0"/>
              <a:buChar char="•"/>
              <a:defRPr/>
            </a:pPr>
            <a:r>
              <a:rPr lang="fr-FR" sz="1300" dirty="0" smtClean="0">
                <a:latin typeface="Trebuchet MS" pitchFamily="34" charset="0"/>
              </a:rPr>
              <a:t>de </a:t>
            </a:r>
            <a:r>
              <a:rPr lang="fr-FR" sz="1300" dirty="0">
                <a:latin typeface="Trebuchet MS" pitchFamily="34" charset="0"/>
              </a:rPr>
              <a:t>titres entre les associés </a:t>
            </a:r>
            <a:endParaRPr lang="fr-FR" sz="1300" dirty="0" smtClean="0">
              <a:latin typeface="Trebuchet MS" pitchFamily="34" charset="0"/>
            </a:endParaRPr>
          </a:p>
          <a:p>
            <a:pPr marL="184150" lvl="1" indent="-184150">
              <a:spcBef>
                <a:spcPct val="30000"/>
              </a:spcBef>
              <a:buFont typeface="Arial" pitchFamily="34" charset="0"/>
              <a:buChar char="•"/>
              <a:defRPr/>
            </a:pPr>
            <a:r>
              <a:rPr lang="fr-FR" sz="1300" dirty="0" smtClean="0">
                <a:latin typeface="Trebuchet MS" pitchFamily="34" charset="0"/>
              </a:rPr>
              <a:t>de </a:t>
            </a:r>
            <a:r>
              <a:rPr lang="fr-FR" sz="1300" dirty="0">
                <a:latin typeface="Trebuchet MS" pitchFamily="34" charset="0"/>
              </a:rPr>
              <a:t>chaque </a:t>
            </a:r>
            <a:r>
              <a:rPr lang="fr-FR" sz="1300" dirty="0" smtClean="0">
                <a:latin typeface="Trebuchet MS" pitchFamily="34" charset="0"/>
              </a:rPr>
              <a:t>branche</a:t>
            </a:r>
          </a:p>
          <a:p>
            <a:pPr marL="184150" lvl="1" indent="-184150">
              <a:spcBef>
                <a:spcPct val="30000"/>
              </a:spcBef>
              <a:buFont typeface="Arial" pitchFamily="34" charset="0"/>
              <a:buChar char="•"/>
              <a:defRPr/>
            </a:pPr>
            <a:r>
              <a:rPr lang="fr-FR" sz="1300" dirty="0" smtClean="0">
                <a:latin typeface="Trebuchet MS" pitchFamily="34" charset="0"/>
              </a:rPr>
              <a:t>d’assurer </a:t>
            </a:r>
            <a:r>
              <a:rPr lang="fr-FR" sz="1300" dirty="0">
                <a:latin typeface="Trebuchet MS" pitchFamily="34" charset="0"/>
              </a:rPr>
              <a:t>la liquidité des </a:t>
            </a:r>
            <a:r>
              <a:rPr lang="fr-FR" sz="1300" dirty="0" smtClean="0">
                <a:latin typeface="Trebuchet MS" pitchFamily="34" charset="0"/>
              </a:rPr>
              <a:t>titres</a:t>
            </a:r>
            <a:endParaRPr lang="fr-FR" sz="1300" dirty="0">
              <a:latin typeface="Trebuchet MS" pitchFamily="34" charset="0"/>
            </a:endParaRPr>
          </a:p>
          <a:p>
            <a:pPr marL="1588" lvl="1">
              <a:defRPr/>
            </a:pPr>
            <a:endParaRPr lang="fr-FR" sz="1300" dirty="0" smtClean="0">
              <a:latin typeface="Trebuchet MS" pitchFamily="34" charset="0"/>
            </a:endParaRPr>
          </a:p>
          <a:p>
            <a:pPr marL="1588" lvl="1">
              <a:spcBef>
                <a:spcPct val="30000"/>
              </a:spcBef>
              <a:defRPr/>
            </a:pPr>
            <a:r>
              <a:rPr lang="fr-FR" sz="1300" dirty="0" smtClean="0">
                <a:latin typeface="Trebuchet MS" pitchFamily="34" charset="0"/>
              </a:rPr>
              <a:t>La </a:t>
            </a:r>
            <a:r>
              <a:rPr lang="fr-FR" sz="1300" dirty="0">
                <a:latin typeface="Trebuchet MS" pitchFamily="34" charset="0"/>
              </a:rPr>
              <a:t>liquidité peut alors se faire par reclassement:</a:t>
            </a:r>
          </a:p>
          <a:p>
            <a:pPr marL="184150" lvl="1" indent="-184150">
              <a:spcBef>
                <a:spcPct val="30000"/>
              </a:spcBef>
              <a:buFont typeface="Arial" pitchFamily="34" charset="0"/>
              <a:buChar char="•"/>
              <a:defRPr/>
            </a:pPr>
            <a:r>
              <a:rPr lang="fr-FR" sz="1300" dirty="0" smtClean="0">
                <a:latin typeface="Trebuchet MS" pitchFamily="34" charset="0"/>
              </a:rPr>
              <a:t>soit </a:t>
            </a:r>
            <a:r>
              <a:rPr lang="fr-FR" sz="1300" dirty="0">
                <a:latin typeface="Trebuchet MS" pitchFamily="34" charset="0"/>
              </a:rPr>
              <a:t>entre associés familiaux au sein d’une </a:t>
            </a:r>
            <a:r>
              <a:rPr lang="fr-FR" sz="1300" dirty="0" smtClean="0">
                <a:latin typeface="Trebuchet MS" pitchFamily="34" charset="0"/>
              </a:rPr>
              <a:t>branche </a:t>
            </a:r>
            <a:endParaRPr lang="fr-FR" sz="1300" dirty="0">
              <a:latin typeface="Trebuchet MS" pitchFamily="34" charset="0"/>
            </a:endParaRPr>
          </a:p>
          <a:p>
            <a:pPr marL="184150" lvl="1" indent="-184150">
              <a:spcBef>
                <a:spcPct val="30000"/>
              </a:spcBef>
              <a:buFont typeface="Arial" pitchFamily="34" charset="0"/>
              <a:buChar char="•"/>
              <a:defRPr/>
            </a:pPr>
            <a:r>
              <a:rPr lang="fr-FR" sz="1300" dirty="0" smtClean="0">
                <a:latin typeface="Trebuchet MS" pitchFamily="34" charset="0"/>
              </a:rPr>
              <a:t>soit </a:t>
            </a:r>
            <a:r>
              <a:rPr lang="fr-FR" sz="1300" dirty="0">
                <a:latin typeface="Trebuchet MS" pitchFamily="34" charset="0"/>
              </a:rPr>
              <a:t>par la </a:t>
            </a:r>
            <a:r>
              <a:rPr lang="fr-FR" sz="1300" dirty="0" smtClean="0">
                <a:latin typeface="Trebuchet MS" pitchFamily="34" charset="0"/>
              </a:rPr>
              <a:t>sortie </a:t>
            </a:r>
            <a:r>
              <a:rPr lang="fr-FR" sz="1300" dirty="0">
                <a:latin typeface="Trebuchet MS" pitchFamily="34" charset="0"/>
              </a:rPr>
              <a:t>définitive du périmètre des sociétés civiles familiales, sous réserve que la trésorerie le </a:t>
            </a:r>
            <a:r>
              <a:rPr lang="fr-FR" sz="1300" dirty="0" smtClean="0">
                <a:latin typeface="Trebuchet MS" pitchFamily="34" charset="0"/>
              </a:rPr>
              <a:t>permette </a:t>
            </a:r>
            <a:endParaRPr lang="fr-FR" sz="1300" dirty="0">
              <a:latin typeface="Trebuchet MS" pitchFamily="34" charset="0"/>
            </a:endParaRPr>
          </a:p>
          <a:p>
            <a:pPr marL="184150" lvl="1" indent="-184150">
              <a:spcBef>
                <a:spcPct val="30000"/>
              </a:spcBef>
              <a:buFont typeface="Arial" pitchFamily="34" charset="0"/>
              <a:buChar char="•"/>
              <a:defRPr/>
            </a:pPr>
            <a:r>
              <a:rPr lang="fr-FR" sz="1300" dirty="0" smtClean="0">
                <a:latin typeface="Trebuchet MS" pitchFamily="34" charset="0"/>
              </a:rPr>
              <a:t>soit </a:t>
            </a:r>
            <a:r>
              <a:rPr lang="fr-FR" sz="1300" dirty="0">
                <a:latin typeface="Trebuchet MS" pitchFamily="34" charset="0"/>
              </a:rPr>
              <a:t>par le </a:t>
            </a:r>
            <a:r>
              <a:rPr lang="fr-FR" sz="1300" dirty="0" smtClean="0">
                <a:latin typeface="Trebuchet MS" pitchFamily="34" charset="0"/>
              </a:rPr>
              <a:t>rachat </a:t>
            </a:r>
            <a:r>
              <a:rPr lang="fr-FR" sz="1300" dirty="0">
                <a:latin typeface="Trebuchet MS" pitchFamily="34" charset="0"/>
              </a:rPr>
              <a:t>des titres d’une branche par </a:t>
            </a:r>
            <a:r>
              <a:rPr lang="fr-FR" sz="1300" dirty="0" smtClean="0">
                <a:latin typeface="Trebuchet MS" pitchFamily="34" charset="0"/>
              </a:rPr>
              <a:t>l’autre</a:t>
            </a:r>
            <a:endParaRPr lang="fr-FR" sz="1300" dirty="0">
              <a:latin typeface="Trebuchet MS" pitchFamily="34" charset="0"/>
            </a:endParaRPr>
          </a:p>
        </p:txBody>
      </p:sp>
      <p:sp>
        <p:nvSpPr>
          <p:cNvPr id="21" name="Rectangle 20"/>
          <p:cNvSpPr/>
          <p:nvPr/>
        </p:nvSpPr>
        <p:spPr>
          <a:xfrm>
            <a:off x="2411760" y="4437112"/>
            <a:ext cx="1288164" cy="64807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a:latin typeface="Trebuchet MS" pitchFamily="34" charset="0"/>
              </a:rPr>
              <a:t>Holding</a:t>
            </a:r>
          </a:p>
        </p:txBody>
      </p:sp>
      <p:sp>
        <p:nvSpPr>
          <p:cNvPr id="22" name="Rectangle 21"/>
          <p:cNvSpPr/>
          <p:nvPr/>
        </p:nvSpPr>
        <p:spPr>
          <a:xfrm>
            <a:off x="2411762" y="5949280"/>
            <a:ext cx="1368152" cy="720080"/>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a:latin typeface="Trebuchet MS" pitchFamily="34" charset="0"/>
              </a:rPr>
              <a:t>Société opérationnelle</a:t>
            </a:r>
          </a:p>
        </p:txBody>
      </p:sp>
      <p:cxnSp>
        <p:nvCxnSpPr>
          <p:cNvPr id="25" name="Connecteur en angle 96"/>
          <p:cNvCxnSpPr/>
          <p:nvPr/>
        </p:nvCxnSpPr>
        <p:spPr>
          <a:xfrm rot="16200000" flipH="1">
            <a:off x="2626521" y="5517357"/>
            <a:ext cx="865187" cy="0"/>
          </a:xfrm>
          <a:prstGeom prst="straightConnector1">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sp>
        <p:nvSpPr>
          <p:cNvPr id="31762" name="ZoneTexte 22"/>
          <p:cNvSpPr txBox="1">
            <a:spLocks noChangeArrowheads="1"/>
          </p:cNvSpPr>
          <p:nvPr/>
        </p:nvSpPr>
        <p:spPr bwMode="auto">
          <a:xfrm>
            <a:off x="3000377" y="5373692"/>
            <a:ext cx="563563" cy="276225"/>
          </a:xfrm>
          <a:prstGeom prst="rect">
            <a:avLst/>
          </a:prstGeom>
          <a:noFill/>
          <a:ln w="9525">
            <a:noFill/>
            <a:miter lim="800000"/>
            <a:headEnd/>
            <a:tailEnd/>
          </a:ln>
        </p:spPr>
        <p:txBody>
          <a:bodyPr>
            <a:spAutoFit/>
          </a:bodyPr>
          <a:lstStyle/>
          <a:p>
            <a:pPr algn="ctr"/>
            <a:r>
              <a:rPr lang="fr-FR" sz="1200" b="1" dirty="0">
                <a:solidFill>
                  <a:srgbClr val="A5003E"/>
                </a:solidFill>
                <a:latin typeface="Trebuchet MS" pitchFamily="34" charset="0"/>
              </a:rPr>
              <a:t>100%</a:t>
            </a:r>
          </a:p>
        </p:txBody>
      </p:sp>
      <p:sp>
        <p:nvSpPr>
          <p:cNvPr id="36" name="Rectangle 35"/>
          <p:cNvSpPr/>
          <p:nvPr/>
        </p:nvSpPr>
        <p:spPr>
          <a:xfrm>
            <a:off x="907572" y="2996952"/>
            <a:ext cx="1288164" cy="64807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a:latin typeface="Trebuchet MS" pitchFamily="34" charset="0"/>
              </a:rPr>
              <a:t>Société civile</a:t>
            </a:r>
          </a:p>
          <a:p>
            <a:pPr algn="ctr">
              <a:defRPr/>
            </a:pPr>
            <a:r>
              <a:rPr lang="fr-FR" sz="1200" b="1" dirty="0">
                <a:latin typeface="Trebuchet MS" pitchFamily="34" charset="0"/>
              </a:rPr>
              <a:t>Branche A</a:t>
            </a:r>
          </a:p>
        </p:txBody>
      </p:sp>
      <p:sp>
        <p:nvSpPr>
          <p:cNvPr id="38" name="Rectangle 37"/>
          <p:cNvSpPr/>
          <p:nvPr/>
        </p:nvSpPr>
        <p:spPr>
          <a:xfrm>
            <a:off x="3931908" y="2996952"/>
            <a:ext cx="1288164" cy="64807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a:latin typeface="Trebuchet MS" pitchFamily="34" charset="0"/>
              </a:rPr>
              <a:t>Société civile</a:t>
            </a:r>
          </a:p>
          <a:p>
            <a:pPr algn="ctr">
              <a:defRPr/>
            </a:pPr>
            <a:r>
              <a:rPr lang="fr-FR" sz="1200" b="1" dirty="0">
                <a:latin typeface="Trebuchet MS" pitchFamily="34" charset="0"/>
              </a:rPr>
              <a:t>Branche B</a:t>
            </a:r>
          </a:p>
        </p:txBody>
      </p:sp>
      <p:cxnSp>
        <p:nvCxnSpPr>
          <p:cNvPr id="39" name="Connecteur en angle 96"/>
          <p:cNvCxnSpPr/>
          <p:nvPr/>
        </p:nvCxnSpPr>
        <p:spPr>
          <a:xfrm rot="16200000" flipH="1">
            <a:off x="2016127" y="3752854"/>
            <a:ext cx="792163" cy="576263"/>
          </a:xfrm>
          <a:prstGeom prst="straightConnector1">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necteur en angle 96"/>
          <p:cNvCxnSpPr/>
          <p:nvPr/>
        </p:nvCxnSpPr>
        <p:spPr>
          <a:xfrm rot="5400000">
            <a:off x="3383758" y="3825084"/>
            <a:ext cx="792163" cy="431800"/>
          </a:xfrm>
          <a:prstGeom prst="straightConnector1">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sp>
        <p:nvSpPr>
          <p:cNvPr id="31771" name="ZoneTexte 22"/>
          <p:cNvSpPr txBox="1">
            <a:spLocks noChangeArrowheads="1"/>
          </p:cNvSpPr>
          <p:nvPr/>
        </p:nvSpPr>
        <p:spPr bwMode="auto">
          <a:xfrm>
            <a:off x="1908177" y="3860800"/>
            <a:ext cx="563563" cy="276225"/>
          </a:xfrm>
          <a:prstGeom prst="rect">
            <a:avLst/>
          </a:prstGeom>
          <a:noFill/>
          <a:ln w="9525">
            <a:noFill/>
            <a:miter lim="800000"/>
            <a:headEnd/>
            <a:tailEnd/>
          </a:ln>
        </p:spPr>
        <p:txBody>
          <a:bodyPr>
            <a:spAutoFit/>
          </a:bodyPr>
          <a:lstStyle/>
          <a:p>
            <a:pPr algn="ctr"/>
            <a:r>
              <a:rPr lang="fr-FR" sz="1200" b="1" dirty="0">
                <a:solidFill>
                  <a:srgbClr val="A5003E"/>
                </a:solidFill>
                <a:latin typeface="Trebuchet MS" pitchFamily="34" charset="0"/>
              </a:rPr>
              <a:t>50%</a:t>
            </a:r>
          </a:p>
        </p:txBody>
      </p:sp>
      <p:sp>
        <p:nvSpPr>
          <p:cNvPr id="31772" name="ZoneTexte 22"/>
          <p:cNvSpPr txBox="1">
            <a:spLocks noChangeArrowheads="1"/>
          </p:cNvSpPr>
          <p:nvPr/>
        </p:nvSpPr>
        <p:spPr bwMode="auto">
          <a:xfrm>
            <a:off x="3708402" y="3933828"/>
            <a:ext cx="563563" cy="276225"/>
          </a:xfrm>
          <a:prstGeom prst="rect">
            <a:avLst/>
          </a:prstGeom>
          <a:noFill/>
          <a:ln w="9525">
            <a:noFill/>
            <a:miter lim="800000"/>
            <a:headEnd/>
            <a:tailEnd/>
          </a:ln>
        </p:spPr>
        <p:txBody>
          <a:bodyPr>
            <a:spAutoFit/>
          </a:bodyPr>
          <a:lstStyle/>
          <a:p>
            <a:pPr algn="ctr"/>
            <a:r>
              <a:rPr lang="fr-FR" sz="1200" b="1" dirty="0">
                <a:solidFill>
                  <a:srgbClr val="A5003E"/>
                </a:solidFill>
                <a:latin typeface="Trebuchet MS" pitchFamily="34" charset="0"/>
              </a:rPr>
              <a:t>50%</a:t>
            </a:r>
          </a:p>
        </p:txBody>
      </p:sp>
      <p:sp>
        <p:nvSpPr>
          <p:cNvPr id="47" name="Ellipse 46"/>
          <p:cNvSpPr/>
          <p:nvPr/>
        </p:nvSpPr>
        <p:spPr>
          <a:xfrm>
            <a:off x="2267746" y="1484784"/>
            <a:ext cx="504056" cy="498926"/>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endParaRPr lang="fr-FR" sz="1100" b="1" dirty="0">
              <a:solidFill>
                <a:schemeClr val="tx1"/>
              </a:solidFill>
            </a:endParaRPr>
          </a:p>
        </p:txBody>
      </p:sp>
      <p:cxnSp>
        <p:nvCxnSpPr>
          <p:cNvPr id="49" name="Connecteur en angle 96"/>
          <p:cNvCxnSpPr/>
          <p:nvPr/>
        </p:nvCxnSpPr>
        <p:spPr>
          <a:xfrm rot="16200000" flipH="1">
            <a:off x="359571" y="2240759"/>
            <a:ext cx="1081087" cy="431800"/>
          </a:xfrm>
          <a:prstGeom prst="straightConnector1">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323528" y="1556792"/>
            <a:ext cx="504056" cy="396044"/>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endParaRPr lang="fr-FR" sz="1100" b="1" dirty="0">
              <a:solidFill>
                <a:schemeClr val="tx1"/>
              </a:solidFill>
              <a:latin typeface="Trebuchet MS" pitchFamily="34" charset="0"/>
            </a:endParaRPr>
          </a:p>
        </p:txBody>
      </p:sp>
      <p:cxnSp>
        <p:nvCxnSpPr>
          <p:cNvPr id="50" name="Connecteur en angle 96"/>
          <p:cNvCxnSpPr/>
          <p:nvPr/>
        </p:nvCxnSpPr>
        <p:spPr>
          <a:xfrm rot="5400000">
            <a:off x="1008063" y="2457450"/>
            <a:ext cx="1079500" cy="0"/>
          </a:xfrm>
          <a:prstGeom prst="straightConnector1">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cxnSp>
        <p:nvCxnSpPr>
          <p:cNvPr id="54" name="Connecteur en angle 96"/>
          <p:cNvCxnSpPr>
            <a:stCxn id="0" idx="3"/>
          </p:cNvCxnSpPr>
          <p:nvPr/>
        </p:nvCxnSpPr>
        <p:spPr>
          <a:xfrm rot="5400000">
            <a:off x="1617663" y="2273302"/>
            <a:ext cx="1085850" cy="361950"/>
          </a:xfrm>
          <a:prstGeom prst="straightConnector1">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cxnSp>
        <p:nvCxnSpPr>
          <p:cNvPr id="57" name="Connecteur en angle 96"/>
          <p:cNvCxnSpPr/>
          <p:nvPr/>
        </p:nvCxnSpPr>
        <p:spPr>
          <a:xfrm rot="5400000">
            <a:off x="3563938" y="2492375"/>
            <a:ext cx="1008062" cy="1588"/>
          </a:xfrm>
          <a:prstGeom prst="straightConnector1">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cxnSp>
        <p:nvCxnSpPr>
          <p:cNvPr id="59" name="Connecteur en angle 96"/>
          <p:cNvCxnSpPr/>
          <p:nvPr/>
        </p:nvCxnSpPr>
        <p:spPr>
          <a:xfrm rot="5400000">
            <a:off x="4572794" y="2493169"/>
            <a:ext cx="1008062" cy="0"/>
          </a:xfrm>
          <a:prstGeom prst="straightConnector1">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sp>
        <p:nvSpPr>
          <p:cNvPr id="31784" name="ZoneTexte 22"/>
          <p:cNvSpPr txBox="1">
            <a:spLocks noChangeArrowheads="1"/>
          </p:cNvSpPr>
          <p:nvPr/>
        </p:nvSpPr>
        <p:spPr bwMode="auto">
          <a:xfrm>
            <a:off x="5003802" y="2492379"/>
            <a:ext cx="563563" cy="276225"/>
          </a:xfrm>
          <a:prstGeom prst="rect">
            <a:avLst/>
          </a:prstGeom>
          <a:noFill/>
          <a:ln w="9525">
            <a:noFill/>
            <a:miter lim="800000"/>
            <a:headEnd/>
            <a:tailEnd/>
          </a:ln>
        </p:spPr>
        <p:txBody>
          <a:bodyPr>
            <a:spAutoFit/>
          </a:bodyPr>
          <a:lstStyle/>
          <a:p>
            <a:pPr algn="ctr"/>
            <a:r>
              <a:rPr lang="fr-FR" sz="1200" b="1" dirty="0">
                <a:solidFill>
                  <a:srgbClr val="A5003E"/>
                </a:solidFill>
                <a:latin typeface="Trebuchet MS" pitchFamily="34" charset="0"/>
              </a:rPr>
              <a:t>60%</a:t>
            </a:r>
          </a:p>
        </p:txBody>
      </p:sp>
      <p:sp>
        <p:nvSpPr>
          <p:cNvPr id="31785" name="ZoneTexte 22"/>
          <p:cNvSpPr txBox="1">
            <a:spLocks noChangeArrowheads="1"/>
          </p:cNvSpPr>
          <p:nvPr/>
        </p:nvSpPr>
        <p:spPr bwMode="auto">
          <a:xfrm>
            <a:off x="3995738" y="2492379"/>
            <a:ext cx="563562" cy="276225"/>
          </a:xfrm>
          <a:prstGeom prst="rect">
            <a:avLst/>
          </a:prstGeom>
          <a:noFill/>
          <a:ln w="9525">
            <a:noFill/>
            <a:miter lim="800000"/>
            <a:headEnd/>
            <a:tailEnd/>
          </a:ln>
        </p:spPr>
        <p:txBody>
          <a:bodyPr>
            <a:spAutoFit/>
          </a:bodyPr>
          <a:lstStyle/>
          <a:p>
            <a:pPr algn="ctr"/>
            <a:r>
              <a:rPr lang="fr-FR" sz="1200" b="1" dirty="0">
                <a:solidFill>
                  <a:srgbClr val="A5003E"/>
                </a:solidFill>
                <a:latin typeface="Trebuchet MS" pitchFamily="34" charset="0"/>
              </a:rPr>
              <a:t>40%</a:t>
            </a:r>
          </a:p>
        </p:txBody>
      </p:sp>
      <p:sp>
        <p:nvSpPr>
          <p:cNvPr id="31786" name="ZoneTexte 22"/>
          <p:cNvSpPr txBox="1">
            <a:spLocks noChangeArrowheads="1"/>
          </p:cNvSpPr>
          <p:nvPr/>
        </p:nvSpPr>
        <p:spPr bwMode="auto">
          <a:xfrm>
            <a:off x="1992315" y="2492379"/>
            <a:ext cx="708025" cy="277813"/>
          </a:xfrm>
          <a:prstGeom prst="rect">
            <a:avLst/>
          </a:prstGeom>
          <a:noFill/>
          <a:ln w="9525">
            <a:noFill/>
            <a:miter lim="800000"/>
            <a:headEnd/>
            <a:tailEnd/>
          </a:ln>
        </p:spPr>
        <p:txBody>
          <a:bodyPr>
            <a:spAutoFit/>
          </a:bodyPr>
          <a:lstStyle/>
          <a:p>
            <a:pPr algn="ctr"/>
            <a:r>
              <a:rPr lang="fr-FR" sz="1200" b="1" dirty="0">
                <a:solidFill>
                  <a:srgbClr val="A5003E"/>
                </a:solidFill>
                <a:latin typeface="Trebuchet MS" pitchFamily="34" charset="0"/>
              </a:rPr>
              <a:t>33,3%</a:t>
            </a:r>
          </a:p>
        </p:txBody>
      </p:sp>
      <p:sp>
        <p:nvSpPr>
          <p:cNvPr id="31787" name="ZoneTexte 22"/>
          <p:cNvSpPr txBox="1">
            <a:spLocks noChangeArrowheads="1"/>
          </p:cNvSpPr>
          <p:nvPr/>
        </p:nvSpPr>
        <p:spPr bwMode="auto">
          <a:xfrm>
            <a:off x="1476375" y="2492379"/>
            <a:ext cx="706438" cy="277813"/>
          </a:xfrm>
          <a:prstGeom prst="rect">
            <a:avLst/>
          </a:prstGeom>
          <a:noFill/>
          <a:ln w="9525">
            <a:noFill/>
            <a:miter lim="800000"/>
            <a:headEnd/>
            <a:tailEnd/>
          </a:ln>
        </p:spPr>
        <p:txBody>
          <a:bodyPr>
            <a:spAutoFit/>
          </a:bodyPr>
          <a:lstStyle/>
          <a:p>
            <a:pPr algn="ctr"/>
            <a:r>
              <a:rPr lang="fr-FR" sz="1200" b="1" dirty="0">
                <a:solidFill>
                  <a:srgbClr val="A5003E"/>
                </a:solidFill>
                <a:latin typeface="Trebuchet MS" pitchFamily="34" charset="0"/>
              </a:rPr>
              <a:t>33,3%</a:t>
            </a:r>
          </a:p>
        </p:txBody>
      </p:sp>
      <p:sp>
        <p:nvSpPr>
          <p:cNvPr id="31788" name="ZoneTexte 22"/>
          <p:cNvSpPr txBox="1">
            <a:spLocks noChangeArrowheads="1"/>
          </p:cNvSpPr>
          <p:nvPr/>
        </p:nvSpPr>
        <p:spPr bwMode="auto">
          <a:xfrm>
            <a:off x="323852" y="2492379"/>
            <a:ext cx="708025" cy="277813"/>
          </a:xfrm>
          <a:prstGeom prst="rect">
            <a:avLst/>
          </a:prstGeom>
          <a:noFill/>
          <a:ln w="9525">
            <a:noFill/>
            <a:miter lim="800000"/>
            <a:headEnd/>
            <a:tailEnd/>
          </a:ln>
        </p:spPr>
        <p:txBody>
          <a:bodyPr>
            <a:spAutoFit/>
          </a:bodyPr>
          <a:lstStyle/>
          <a:p>
            <a:pPr algn="ctr"/>
            <a:r>
              <a:rPr lang="fr-FR" sz="1200" b="1" dirty="0">
                <a:solidFill>
                  <a:srgbClr val="A5003E"/>
                </a:solidFill>
                <a:latin typeface="Trebuchet MS" pitchFamily="34" charset="0"/>
              </a:rPr>
              <a:t>33,3%</a:t>
            </a:r>
          </a:p>
        </p:txBody>
      </p:sp>
      <p:sp>
        <p:nvSpPr>
          <p:cNvPr id="66" name="Rectangle 65"/>
          <p:cNvSpPr/>
          <p:nvPr/>
        </p:nvSpPr>
        <p:spPr>
          <a:xfrm>
            <a:off x="1331642" y="1556792"/>
            <a:ext cx="504056" cy="396044"/>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endParaRPr lang="fr-FR" sz="1100" b="1" dirty="0">
              <a:solidFill>
                <a:schemeClr val="tx1"/>
              </a:solidFill>
              <a:latin typeface="Trebuchet MS" pitchFamily="34" charset="0"/>
            </a:endParaRPr>
          </a:p>
        </p:txBody>
      </p:sp>
      <p:sp>
        <p:nvSpPr>
          <p:cNvPr id="67" name="Rectangle 66"/>
          <p:cNvSpPr/>
          <p:nvPr/>
        </p:nvSpPr>
        <p:spPr>
          <a:xfrm>
            <a:off x="4932040" y="1592796"/>
            <a:ext cx="504056" cy="396044"/>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endParaRPr lang="fr-FR" sz="1100" b="1" dirty="0">
              <a:solidFill>
                <a:schemeClr val="tx1"/>
              </a:solidFill>
              <a:latin typeface="Trebuchet MS" pitchFamily="34" charset="0"/>
            </a:endParaRPr>
          </a:p>
        </p:txBody>
      </p:sp>
      <p:sp>
        <p:nvSpPr>
          <p:cNvPr id="70" name="Ellipse 69"/>
          <p:cNvSpPr/>
          <p:nvPr/>
        </p:nvSpPr>
        <p:spPr>
          <a:xfrm>
            <a:off x="3851920" y="1484784"/>
            <a:ext cx="504056" cy="498926"/>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endParaRPr lang="fr-FR" sz="1100" b="1" dirty="0">
              <a:solidFill>
                <a:schemeClr val="tx1"/>
              </a:solidFill>
            </a:endParaRPr>
          </a:p>
        </p:txBody>
      </p:sp>
      <p:sp>
        <p:nvSpPr>
          <p:cNvPr id="31798" name="ZoneTexte 78"/>
          <p:cNvSpPr txBox="1">
            <a:spLocks noChangeArrowheads="1"/>
          </p:cNvSpPr>
          <p:nvPr/>
        </p:nvSpPr>
        <p:spPr bwMode="auto">
          <a:xfrm>
            <a:off x="2411413" y="1135063"/>
            <a:ext cx="1655762" cy="277812"/>
          </a:xfrm>
          <a:prstGeom prst="rect">
            <a:avLst/>
          </a:prstGeom>
          <a:noFill/>
          <a:ln w="9525">
            <a:noFill/>
            <a:miter lim="800000"/>
            <a:headEnd/>
            <a:tailEnd/>
          </a:ln>
        </p:spPr>
        <p:txBody>
          <a:bodyPr>
            <a:spAutoFit/>
          </a:bodyPr>
          <a:lstStyle/>
          <a:p>
            <a:r>
              <a:rPr lang="fr-FR" sz="1200" b="1" dirty="0">
                <a:latin typeface="Trebuchet MS" pitchFamily="34" charset="0"/>
              </a:rPr>
              <a:t>Pacte d’associés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323528" y="548680"/>
            <a:ext cx="8565647" cy="4700588"/>
            <a:chOff x="110" y="968"/>
            <a:chExt cx="5993" cy="2961"/>
          </a:xfrm>
        </p:grpSpPr>
        <p:sp>
          <p:nvSpPr>
            <p:cNvPr id="32783"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52" name="Rectangle 44"/>
            <p:cNvSpPr>
              <a:spLocks noChangeArrowheads="1"/>
            </p:cNvSpPr>
            <p:nvPr/>
          </p:nvSpPr>
          <p:spPr bwMode="auto">
            <a:xfrm>
              <a:off x="110" y="968"/>
              <a:ext cx="5895" cy="136"/>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rPr>
                <a:t>Illustration n° 28 : Schéma </a:t>
              </a:r>
              <a:r>
                <a:rPr lang="fr-FR" sz="1300" b="1" dirty="0">
                  <a:latin typeface="Trebuchet MS" pitchFamily="34" charset="0"/>
                </a:rPr>
                <a:t>des participations de la famille Mulliez au sein du Groupe Auchan</a:t>
              </a:r>
            </a:p>
          </p:txBody>
        </p:sp>
      </p:grpSp>
      <p:sp>
        <p:nvSpPr>
          <p:cNvPr id="32773" name="Rectangle 2"/>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dirty="0">
              <a:latin typeface="Calibri" pitchFamily="34" charset="0"/>
            </a:endParaRPr>
          </a:p>
        </p:txBody>
      </p:sp>
      <p:sp>
        <p:nvSpPr>
          <p:cNvPr id="32774" name="Rectangle 4"/>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dirty="0">
              <a:latin typeface="Calibri" pitchFamily="34" charset="0"/>
            </a:endParaRPr>
          </a:p>
        </p:txBody>
      </p:sp>
      <p:pic>
        <p:nvPicPr>
          <p:cNvPr id="32775" name="Image 9"/>
          <p:cNvPicPr>
            <a:picLocks noChangeAspect="1" noChangeArrowheads="1"/>
          </p:cNvPicPr>
          <p:nvPr/>
        </p:nvPicPr>
        <p:blipFill>
          <a:blip r:embed="rId3" cstate="print"/>
          <a:srcRect l="21056" t="12930" r="14491" b="10172"/>
          <a:stretch>
            <a:fillRect/>
          </a:stretch>
        </p:blipFill>
        <p:spPr bwMode="auto">
          <a:xfrm>
            <a:off x="1835150" y="981075"/>
            <a:ext cx="5113338" cy="4679950"/>
          </a:xfrm>
          <a:prstGeom prst="rect">
            <a:avLst/>
          </a:prstGeom>
          <a:noFill/>
          <a:ln w="9525">
            <a:noFill/>
            <a:miter lim="800000"/>
            <a:headEnd/>
            <a:tailEnd/>
          </a:ln>
        </p:spPr>
      </p:pic>
      <p:sp>
        <p:nvSpPr>
          <p:cNvPr id="32776" name="ZoneTexte 10"/>
          <p:cNvSpPr txBox="1">
            <a:spLocks noChangeArrowheads="1"/>
          </p:cNvSpPr>
          <p:nvPr/>
        </p:nvSpPr>
        <p:spPr bwMode="auto">
          <a:xfrm>
            <a:off x="323850" y="5699129"/>
            <a:ext cx="8604250" cy="969963"/>
          </a:xfrm>
          <a:prstGeom prst="rect">
            <a:avLst/>
          </a:prstGeom>
          <a:noFill/>
          <a:ln w="9525">
            <a:noFill/>
            <a:miter lim="800000"/>
            <a:headEnd/>
            <a:tailEnd/>
          </a:ln>
        </p:spPr>
        <p:txBody>
          <a:bodyPr>
            <a:spAutoFit/>
          </a:bodyPr>
          <a:lstStyle/>
          <a:p>
            <a:pPr marL="177800" indent="-177800" algn="just" hangingPunct="0">
              <a:spcBef>
                <a:spcPts val="600"/>
              </a:spcBef>
              <a:buFont typeface="Wingdings" pitchFamily="2" charset="2"/>
              <a:buChar char="§"/>
            </a:pPr>
            <a:r>
              <a:rPr lang="fr-FR" sz="1300" dirty="0">
                <a:latin typeface="Trebuchet MS" pitchFamily="34" charset="0"/>
              </a:rPr>
              <a:t>La famille Mulliez regroupe 550 cousins, associés au sein de près de 246 sociétés civiles familiales, au gré des successions ou des acquisitions. </a:t>
            </a:r>
          </a:p>
          <a:p>
            <a:pPr marL="177800" indent="-177800" algn="just" hangingPunct="0">
              <a:spcBef>
                <a:spcPts val="600"/>
              </a:spcBef>
              <a:buFont typeface="Wingdings" pitchFamily="2" charset="2"/>
              <a:buChar char="§"/>
            </a:pPr>
            <a:r>
              <a:rPr lang="fr-FR" sz="1300" dirty="0">
                <a:latin typeface="Trebuchet MS" pitchFamily="34" charset="0"/>
              </a:rPr>
              <a:t>Les sociétés civiles détiennent des participations dans 7 sociétés holdings, selon le principe suivant : « Tout dans tout, dans le même pourcentage et dans toutes les entreprises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107950" y="476251"/>
            <a:ext cx="8782050" cy="5040314"/>
            <a:chOff x="110" y="754"/>
            <a:chExt cx="5995" cy="3175"/>
          </a:xfrm>
        </p:grpSpPr>
        <p:sp>
          <p:nvSpPr>
            <p:cNvPr id="33819"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52" name="Rectangle 44"/>
            <p:cNvSpPr>
              <a:spLocks noChangeArrowheads="1"/>
            </p:cNvSpPr>
            <p:nvPr/>
          </p:nvSpPr>
          <p:spPr bwMode="auto">
            <a:xfrm>
              <a:off x="110" y="754"/>
              <a:ext cx="5995" cy="139"/>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rPr>
                <a:t>Illustration n° 29 : La </a:t>
              </a:r>
              <a:r>
                <a:rPr lang="fr-FR" sz="1300" b="1" dirty="0">
                  <a:latin typeface="Trebuchet MS" pitchFamily="34" charset="0"/>
                </a:rPr>
                <a:t>gouvernance des participations de la famille </a:t>
              </a:r>
              <a:r>
                <a:rPr lang="fr-FR" sz="1300" b="1" dirty="0" err="1" smtClean="0">
                  <a:latin typeface="Trebuchet MS" pitchFamily="34" charset="0"/>
                </a:rPr>
                <a:t>Mulliez</a:t>
              </a:r>
              <a:r>
                <a:rPr lang="fr-FR" sz="1300" b="1" dirty="0" smtClean="0">
                  <a:latin typeface="Trebuchet MS" pitchFamily="34" charset="0"/>
                </a:rPr>
                <a:t> et la bourse de liquidité intrafamiliale</a:t>
              </a:r>
              <a:endParaRPr lang="fr-FR" sz="1300" b="1" dirty="0">
                <a:latin typeface="Trebuchet MS" pitchFamily="34" charset="0"/>
              </a:endParaRPr>
            </a:p>
          </p:txBody>
        </p:sp>
      </p:grpSp>
      <p:sp>
        <p:nvSpPr>
          <p:cNvPr id="33797" name="Rectangle 2"/>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dirty="0">
              <a:latin typeface="Calibri" pitchFamily="34" charset="0"/>
            </a:endParaRPr>
          </a:p>
        </p:txBody>
      </p:sp>
      <p:sp>
        <p:nvSpPr>
          <p:cNvPr id="33798" name="Rectangle 4"/>
          <p:cNvSpPr>
            <a:spLocks noChangeArrowheads="1"/>
          </p:cNvSpPr>
          <p:nvPr/>
        </p:nvSpPr>
        <p:spPr bwMode="auto">
          <a:xfrm>
            <a:off x="1" y="0"/>
            <a:ext cx="184731" cy="369332"/>
          </a:xfrm>
          <a:prstGeom prst="rect">
            <a:avLst/>
          </a:prstGeom>
          <a:noFill/>
          <a:ln w="9525">
            <a:noFill/>
            <a:miter lim="800000"/>
            <a:headEnd/>
            <a:tailEnd/>
          </a:ln>
        </p:spPr>
        <p:txBody>
          <a:bodyPr wrap="none" anchor="ctr">
            <a:spAutoFit/>
          </a:bodyPr>
          <a:lstStyle/>
          <a:p>
            <a:endParaRPr lang="fr-FR" dirty="0">
              <a:latin typeface="Calibri" pitchFamily="34" charset="0"/>
            </a:endParaRPr>
          </a:p>
        </p:txBody>
      </p:sp>
      <p:sp>
        <p:nvSpPr>
          <p:cNvPr id="33799" name="ZoneTexte 9"/>
          <p:cNvSpPr txBox="1">
            <a:spLocks noChangeArrowheads="1"/>
          </p:cNvSpPr>
          <p:nvPr/>
        </p:nvSpPr>
        <p:spPr bwMode="auto">
          <a:xfrm>
            <a:off x="395288" y="1127125"/>
            <a:ext cx="8497887" cy="1569660"/>
          </a:xfrm>
          <a:prstGeom prst="rect">
            <a:avLst/>
          </a:prstGeom>
          <a:noFill/>
          <a:ln w="9525">
            <a:noFill/>
            <a:miter lim="800000"/>
            <a:headEnd/>
            <a:tailEnd/>
          </a:ln>
        </p:spPr>
        <p:txBody>
          <a:bodyPr>
            <a:spAutoFit/>
          </a:bodyPr>
          <a:lstStyle/>
          <a:p>
            <a:pPr marL="177800" indent="-177800" algn="just" hangingPunct="0">
              <a:spcBef>
                <a:spcPts val="600"/>
              </a:spcBef>
              <a:buFont typeface="Arial" pitchFamily="34" charset="0"/>
              <a:buChar char="•"/>
            </a:pPr>
            <a:r>
              <a:rPr lang="fr-FR" sz="1300" dirty="0">
                <a:latin typeface="Trebuchet MS" pitchFamily="34" charset="0"/>
              </a:rPr>
              <a:t>L’ensemble des participations détenues par les sociétés civiles familiales est administré par un pacte d’actionnaires / charte familiale dénommé « Association Famille Mulliez » ou « AFM », </a:t>
            </a:r>
            <a:r>
              <a:rPr lang="fr-FR" sz="1300" dirty="0" smtClean="0">
                <a:latin typeface="Trebuchet MS" pitchFamily="34" charset="0"/>
              </a:rPr>
              <a:t>auquel </a:t>
            </a:r>
            <a:r>
              <a:rPr lang="fr-FR" sz="1300" dirty="0">
                <a:latin typeface="Trebuchet MS" pitchFamily="34" charset="0"/>
              </a:rPr>
              <a:t>tout associé </a:t>
            </a:r>
            <a:r>
              <a:rPr lang="fr-FR" sz="1300" dirty="0" smtClean="0">
                <a:latin typeface="Trebuchet MS" pitchFamily="34" charset="0"/>
              </a:rPr>
              <a:t>doit adhérer</a:t>
            </a:r>
            <a:endParaRPr lang="fr-FR" sz="1300" dirty="0">
              <a:latin typeface="Trebuchet MS" pitchFamily="34" charset="0"/>
            </a:endParaRPr>
          </a:p>
          <a:p>
            <a:pPr marL="177800" indent="-177800" algn="just" hangingPunct="0">
              <a:spcBef>
                <a:spcPts val="600"/>
              </a:spcBef>
              <a:buFont typeface="Arial" pitchFamily="34" charset="0"/>
              <a:buChar char="•"/>
            </a:pPr>
            <a:r>
              <a:rPr lang="fr-FR" sz="1300" dirty="0">
                <a:latin typeface="Trebuchet MS" pitchFamily="34" charset="0"/>
              </a:rPr>
              <a:t>L’AFM a notamment pour mission (i) d’être le représentant des actionnaires familiaux (détermination de la stratégie familiale) et (ii) d’organiser la bourse de </a:t>
            </a:r>
            <a:r>
              <a:rPr lang="fr-FR" sz="1300" dirty="0" smtClean="0">
                <a:latin typeface="Trebuchet MS" pitchFamily="34" charset="0"/>
              </a:rPr>
              <a:t>liquidité </a:t>
            </a:r>
            <a:r>
              <a:rPr lang="fr-FR" sz="1300" dirty="0">
                <a:latin typeface="Trebuchet MS" pitchFamily="34" charset="0"/>
              </a:rPr>
              <a:t>entre les membres de la famille Mulliez </a:t>
            </a:r>
            <a:r>
              <a:rPr lang="fr-FR" sz="1300" dirty="0" smtClean="0">
                <a:latin typeface="Trebuchet MS" pitchFamily="34" charset="0"/>
              </a:rPr>
              <a:t>associés</a:t>
            </a:r>
            <a:endParaRPr lang="fr-FR" sz="1300" dirty="0">
              <a:latin typeface="Trebuchet MS" pitchFamily="34" charset="0"/>
            </a:endParaRPr>
          </a:p>
          <a:p>
            <a:pPr algn="just" hangingPunct="0"/>
            <a:r>
              <a:rPr lang="fr-FR" sz="1300" dirty="0">
                <a:latin typeface="Trebuchet MS" pitchFamily="34" charset="0"/>
              </a:rPr>
              <a:t> </a:t>
            </a:r>
          </a:p>
          <a:p>
            <a:pPr algn="just"/>
            <a:endParaRPr lang="fr-FR" sz="1300" dirty="0">
              <a:latin typeface="Trebuchet MS" pitchFamily="34" charset="0"/>
            </a:endParaRPr>
          </a:p>
        </p:txBody>
      </p:sp>
      <p:grpSp>
        <p:nvGrpSpPr>
          <p:cNvPr id="3" name="Group 42"/>
          <p:cNvGrpSpPr>
            <a:grpSpLocks/>
          </p:cNvGrpSpPr>
          <p:nvPr/>
        </p:nvGrpSpPr>
        <p:grpSpPr bwMode="auto">
          <a:xfrm>
            <a:off x="107952" y="2636841"/>
            <a:ext cx="8856663" cy="4700587"/>
            <a:chOff x="110" y="968"/>
            <a:chExt cx="5995" cy="2961"/>
          </a:xfrm>
        </p:grpSpPr>
        <p:sp>
          <p:nvSpPr>
            <p:cNvPr id="33817"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13" name="Rectangle 44"/>
            <p:cNvSpPr>
              <a:spLocks noChangeArrowheads="1"/>
            </p:cNvSpPr>
            <p:nvPr/>
          </p:nvSpPr>
          <p:spPr bwMode="auto">
            <a:xfrm>
              <a:off x="110" y="968"/>
              <a:ext cx="5995" cy="139"/>
            </a:xfrm>
            <a:prstGeom prst="rect">
              <a:avLst/>
            </a:prstGeom>
            <a:solidFill>
              <a:schemeClr val="bg1">
                <a:lumMod val="85000"/>
              </a:schemeClr>
            </a:solidFill>
            <a:ln w="12700" algn="ctr">
              <a:noFill/>
              <a:miter lim="800000"/>
              <a:headEnd/>
              <a:tailEnd/>
            </a:ln>
          </p:spPr>
          <p:txBody>
            <a:bodyPr wrap="none" lIns="54000" anchor="ctr"/>
            <a:lstStyle/>
            <a:p>
              <a:pPr fontAlgn="auto">
                <a:spcBef>
                  <a:spcPts val="0"/>
                </a:spcBef>
                <a:spcAft>
                  <a:spcPts val="0"/>
                </a:spcAft>
                <a:defRPr/>
              </a:pPr>
              <a:r>
                <a:rPr lang="fr-FR" sz="1300" b="1" dirty="0">
                  <a:latin typeface="Trebuchet MS" pitchFamily="34" charset="0"/>
                </a:rPr>
                <a:t>La bourse de </a:t>
              </a:r>
              <a:r>
                <a:rPr lang="fr-FR" sz="1300" b="1" dirty="0" smtClean="0">
                  <a:latin typeface="Trebuchet MS" pitchFamily="34" charset="0"/>
                </a:rPr>
                <a:t>liquidité </a:t>
              </a:r>
              <a:r>
                <a:rPr lang="fr-FR" sz="1300" b="1" dirty="0">
                  <a:latin typeface="Trebuchet MS" pitchFamily="34" charset="0"/>
                </a:rPr>
                <a:t>intrafamiliale</a:t>
              </a:r>
            </a:p>
          </p:txBody>
        </p:sp>
      </p:grpSp>
      <p:sp>
        <p:nvSpPr>
          <p:cNvPr id="14" name="ZoneTexte 13"/>
          <p:cNvSpPr txBox="1"/>
          <p:nvPr/>
        </p:nvSpPr>
        <p:spPr>
          <a:xfrm>
            <a:off x="395288" y="2971800"/>
            <a:ext cx="8424862" cy="2401888"/>
          </a:xfrm>
          <a:prstGeom prst="rect">
            <a:avLst/>
          </a:prstGeom>
          <a:noFill/>
        </p:spPr>
        <p:txBody>
          <a:bodyPr>
            <a:spAutoFit/>
          </a:bodyPr>
          <a:lstStyle/>
          <a:p>
            <a:pPr marL="177800" indent="-177800" algn="just" hangingPunct="0">
              <a:spcBef>
                <a:spcPts val="600"/>
              </a:spcBef>
              <a:buFont typeface="Arial" pitchFamily="34" charset="0"/>
              <a:buChar char="•"/>
              <a:defRPr/>
            </a:pPr>
            <a:r>
              <a:rPr lang="fr-FR" sz="1300" dirty="0">
                <a:latin typeface="Trebuchet MS" pitchFamily="34" charset="0"/>
                <a:cs typeface="Arial" charset="0"/>
              </a:rPr>
              <a:t>Une bourse de </a:t>
            </a:r>
            <a:r>
              <a:rPr lang="fr-FR" sz="1300" dirty="0" smtClean="0">
                <a:latin typeface="Trebuchet MS" pitchFamily="34" charset="0"/>
                <a:cs typeface="Arial" charset="0"/>
              </a:rPr>
              <a:t>liquidité </a:t>
            </a:r>
            <a:r>
              <a:rPr lang="fr-FR" sz="1300" dirty="0">
                <a:latin typeface="Trebuchet MS" pitchFamily="34" charset="0"/>
                <a:cs typeface="Arial" charset="0"/>
              </a:rPr>
              <a:t>est organisée chaque année par l’AFM, à une date </a:t>
            </a:r>
            <a:r>
              <a:rPr lang="fr-FR" sz="1300" dirty="0" smtClean="0">
                <a:latin typeface="Trebuchet MS" pitchFamily="34" charset="0"/>
                <a:cs typeface="Arial" charset="0"/>
              </a:rPr>
              <a:t>fixée par elle, pour permettre </a:t>
            </a:r>
            <a:r>
              <a:rPr lang="fr-FR" sz="1300" dirty="0">
                <a:latin typeface="Trebuchet MS" pitchFamily="34" charset="0"/>
                <a:cs typeface="Arial" charset="0"/>
              </a:rPr>
              <a:t>aux membres de la famille Mulliez de céder ou d’acquérir un certain nombre de </a:t>
            </a:r>
            <a:r>
              <a:rPr lang="fr-FR" sz="1300" dirty="0" smtClean="0">
                <a:latin typeface="Trebuchet MS" pitchFamily="34" charset="0"/>
                <a:cs typeface="Arial" charset="0"/>
              </a:rPr>
              <a:t>titres</a:t>
            </a:r>
            <a:endParaRPr lang="fr-FR" sz="1300" dirty="0">
              <a:latin typeface="Trebuchet MS" pitchFamily="34" charset="0"/>
              <a:cs typeface="Arial" charset="0"/>
            </a:endParaRPr>
          </a:p>
          <a:p>
            <a:pPr marL="177800" indent="-177800" algn="just" hangingPunct="0">
              <a:spcBef>
                <a:spcPts val="600"/>
              </a:spcBef>
              <a:buFont typeface="Arial" pitchFamily="34" charset="0"/>
              <a:buChar char="•"/>
              <a:defRPr/>
            </a:pPr>
            <a:r>
              <a:rPr lang="fr-FR" sz="1300" dirty="0">
                <a:latin typeface="Trebuchet MS" pitchFamily="34" charset="0"/>
                <a:cs typeface="Arial" charset="0"/>
              </a:rPr>
              <a:t>L’AFM supervise la détermination de la valeur des titres en désignant des experts évaluateurs pour chacune des </a:t>
            </a:r>
            <a:r>
              <a:rPr lang="fr-FR" sz="1300" dirty="0" smtClean="0">
                <a:latin typeface="Trebuchet MS" pitchFamily="34" charset="0"/>
                <a:cs typeface="Arial" charset="0"/>
              </a:rPr>
              <a:t>entreprises :</a:t>
            </a:r>
            <a:endParaRPr lang="fr-FR" sz="1300" dirty="0">
              <a:latin typeface="Trebuchet MS" pitchFamily="34" charset="0"/>
              <a:cs typeface="Arial" charset="0"/>
            </a:endParaRPr>
          </a:p>
          <a:p>
            <a:pPr marL="542925" indent="-180975" algn="just" hangingPunct="0">
              <a:spcBef>
                <a:spcPts val="600"/>
              </a:spcBef>
              <a:buFont typeface="Trebuchet MS" pitchFamily="34" charset="0"/>
              <a:buChar char="–"/>
              <a:defRPr/>
            </a:pPr>
            <a:r>
              <a:rPr lang="fr-FR" sz="1300" dirty="0">
                <a:latin typeface="Trebuchet MS" pitchFamily="34" charset="0"/>
                <a:cs typeface="Arial" charset="0"/>
              </a:rPr>
              <a:t>L’évaluation prend en compte (i) la valeur des actifs, (ii) les perspectives de croissance de chiffre d’affaires et de résultat, et (iii) leur position </a:t>
            </a:r>
            <a:r>
              <a:rPr lang="fr-FR" sz="1300" dirty="0" smtClean="0">
                <a:latin typeface="Trebuchet MS" pitchFamily="34" charset="0"/>
                <a:cs typeface="Arial" charset="0"/>
              </a:rPr>
              <a:t>concurrentielle</a:t>
            </a:r>
            <a:endParaRPr lang="fr-FR" sz="1300" dirty="0">
              <a:latin typeface="Trebuchet MS" pitchFamily="34" charset="0"/>
              <a:cs typeface="Arial" charset="0"/>
            </a:endParaRPr>
          </a:p>
          <a:p>
            <a:pPr marL="361950" algn="just" hangingPunct="0">
              <a:spcBef>
                <a:spcPts val="600"/>
              </a:spcBef>
              <a:buFont typeface="Trebuchet MS" pitchFamily="34" charset="0"/>
              <a:buChar char="–"/>
              <a:defRPr/>
            </a:pPr>
            <a:r>
              <a:rPr lang="fr-FR" sz="1300" dirty="0">
                <a:latin typeface="Trebuchet MS" pitchFamily="34" charset="0"/>
                <a:cs typeface="Arial" charset="0"/>
              </a:rPr>
              <a:t>   Une fois déterminée, la valeur est ferme, définitive et insusceptible de </a:t>
            </a:r>
            <a:r>
              <a:rPr lang="fr-FR" sz="1300" dirty="0" smtClean="0">
                <a:latin typeface="Trebuchet MS" pitchFamily="34" charset="0"/>
                <a:cs typeface="Arial" charset="0"/>
              </a:rPr>
              <a:t>négociation</a:t>
            </a:r>
            <a:endParaRPr lang="fr-FR" sz="1300" dirty="0">
              <a:latin typeface="Trebuchet MS" pitchFamily="34" charset="0"/>
              <a:cs typeface="Arial" charset="0"/>
            </a:endParaRPr>
          </a:p>
          <a:p>
            <a:pPr marL="177800" indent="-177800" algn="just" hangingPunct="0">
              <a:spcBef>
                <a:spcPts val="600"/>
              </a:spcBef>
              <a:buFont typeface="Arial" pitchFamily="34" charset="0"/>
              <a:buChar char="•"/>
              <a:defRPr/>
            </a:pPr>
            <a:r>
              <a:rPr lang="fr-FR" sz="1300" dirty="0">
                <a:latin typeface="Trebuchet MS" pitchFamily="34" charset="0"/>
                <a:cs typeface="Arial" charset="0"/>
              </a:rPr>
              <a:t>En l’absence d’acquéreur familial, la mise en place d’une réserve gérée par l’AFM permet aux membres familiaux souhaitant céder de pouvoir le </a:t>
            </a:r>
            <a:r>
              <a:rPr lang="fr-FR" sz="1300" dirty="0" smtClean="0">
                <a:latin typeface="Trebuchet MS" pitchFamily="34" charset="0"/>
                <a:cs typeface="Arial" charset="0"/>
              </a:rPr>
              <a:t>faire</a:t>
            </a:r>
            <a:endParaRPr lang="fr-FR" sz="1300" dirty="0">
              <a:latin typeface="Trebuchet MS" pitchFamily="34" charset="0"/>
              <a:cs typeface="Arial" charset="0"/>
            </a:endParaRPr>
          </a:p>
          <a:p>
            <a:pPr algn="just">
              <a:defRPr/>
            </a:pPr>
            <a:endParaRPr lang="fr-FR" sz="1300" dirty="0">
              <a:latin typeface="Arial" charset="0"/>
              <a:cs typeface="Arial"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3"/>
          <p:cNvSpPr txBox="1">
            <a:spLocks noChangeArrowheads="1"/>
          </p:cNvSpPr>
          <p:nvPr/>
        </p:nvSpPr>
        <p:spPr bwMode="auto">
          <a:xfrm>
            <a:off x="-684213" y="404813"/>
            <a:ext cx="9367838" cy="736600"/>
          </a:xfrm>
          <a:prstGeom prst="rect">
            <a:avLst/>
          </a:prstGeom>
          <a:noFill/>
          <a:ln w="9525">
            <a:noFill/>
            <a:miter lim="800000"/>
            <a:headEnd/>
            <a:tailEnd/>
          </a:ln>
        </p:spPr>
        <p:txBody>
          <a:bodyPr lIns="0" tIns="0" rIns="0" bIns="0" anchor="b"/>
          <a:lstStyle/>
          <a:p>
            <a:endParaRPr lang="fr-FR" sz="1600" dirty="0">
              <a:solidFill>
                <a:srgbClr val="7E7E7E"/>
              </a:solidFill>
              <a:latin typeface="Trebuchet MS" pitchFamily="34" charset="0"/>
            </a:endParaRPr>
          </a:p>
        </p:txBody>
      </p:sp>
      <p:sp>
        <p:nvSpPr>
          <p:cNvPr id="39" name="Rectangle 44"/>
          <p:cNvSpPr>
            <a:spLocks noChangeArrowheads="1"/>
          </p:cNvSpPr>
          <p:nvPr/>
        </p:nvSpPr>
        <p:spPr bwMode="auto">
          <a:xfrm>
            <a:off x="467544" y="476672"/>
            <a:ext cx="7632972" cy="288131"/>
          </a:xfrm>
          <a:prstGeom prst="rect">
            <a:avLst/>
          </a:prstGeom>
          <a:solidFill>
            <a:schemeClr val="bg1">
              <a:lumMod val="85000"/>
            </a:schemeClr>
          </a:solidFill>
          <a:ln w="12700" algn="ctr">
            <a:noFill/>
            <a:miter lim="800000"/>
            <a:headEnd/>
            <a:tailEnd/>
          </a:ln>
        </p:spPr>
        <p:txBody>
          <a:bodyPr wrap="none" lIns="54000" anchor="ctr"/>
          <a:lstStyle/>
          <a:p>
            <a:pPr algn="ctr" defTabSz="457200" fontAlgn="auto">
              <a:spcBef>
                <a:spcPts val="0"/>
              </a:spcBef>
              <a:spcAft>
                <a:spcPts val="0"/>
              </a:spcAft>
              <a:defRPr/>
            </a:pPr>
            <a:r>
              <a:rPr lang="fr-FR" sz="1400" b="1" dirty="0" smtClean="0">
                <a:latin typeface="Trebuchet MS" pitchFamily="34" charset="0"/>
                <a:ea typeface="ＭＳ Ｐゴシック" pitchFamily="34" charset="-128"/>
                <a:cs typeface="+mn-cs"/>
              </a:rPr>
              <a:t>Illustration n° 3 : La </a:t>
            </a:r>
            <a:r>
              <a:rPr lang="fr-FR" sz="1400" b="1" dirty="0">
                <a:latin typeface="Trebuchet MS" pitchFamily="34" charset="0"/>
                <a:ea typeface="ＭＳ Ｐゴシック" pitchFamily="34" charset="-128"/>
                <a:cs typeface="+mn-cs"/>
              </a:rPr>
              <a:t>théorie des quatre cercles du Professeur Hirigoyen</a:t>
            </a:r>
          </a:p>
        </p:txBody>
      </p:sp>
      <p:sp>
        <p:nvSpPr>
          <p:cNvPr id="21" name="Oval 4"/>
          <p:cNvSpPr/>
          <p:nvPr/>
        </p:nvSpPr>
        <p:spPr>
          <a:xfrm>
            <a:off x="3924078" y="1266825"/>
            <a:ext cx="2376487" cy="2305050"/>
          </a:xfrm>
          <a:prstGeom prst="ellipse">
            <a:avLst/>
          </a:prstGeom>
          <a:solidFill>
            <a:srgbClr val="0066CC">
              <a:alpha val="49804"/>
            </a:srgbClr>
          </a:solidFill>
          <a:ln>
            <a:solidFill>
              <a:srgbClr val="0066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200" fontAlgn="auto">
              <a:spcBef>
                <a:spcPts val="0"/>
              </a:spcBef>
              <a:spcAft>
                <a:spcPts val="0"/>
              </a:spcAft>
              <a:defRPr/>
            </a:pPr>
            <a:endParaRPr/>
          </a:p>
        </p:txBody>
      </p:sp>
      <p:sp>
        <p:nvSpPr>
          <p:cNvPr id="11271" name="Oval 18"/>
          <p:cNvSpPr>
            <a:spLocks noChangeArrowheads="1"/>
          </p:cNvSpPr>
          <p:nvPr/>
        </p:nvSpPr>
        <p:spPr bwMode="auto">
          <a:xfrm>
            <a:off x="3131915" y="2581275"/>
            <a:ext cx="2376488" cy="2374900"/>
          </a:xfrm>
          <a:custGeom>
            <a:avLst/>
            <a:gdLst>
              <a:gd name="T0" fmla="*/ 0 w 2376487"/>
              <a:gd name="T1" fmla="*/ 1187450 h 2374900"/>
              <a:gd name="T2" fmla="*/ 348311 w 2376487"/>
              <a:gd name="T3" fmla="*/ 347516 h 2374900"/>
              <a:gd name="T4" fmla="*/ 1188252 w 2376487"/>
              <a:gd name="T5" fmla="*/ 2 h 2374900"/>
              <a:gd name="T6" fmla="*/ 2028186 w 2376487"/>
              <a:gd name="T7" fmla="*/ 347519 h 2374900"/>
              <a:gd name="T8" fmla="*/ 2376498 w 2376487"/>
              <a:gd name="T9" fmla="*/ 1187454 h 2374900"/>
              <a:gd name="T10" fmla="*/ 2028184 w 2376487"/>
              <a:gd name="T11" fmla="*/ 2027389 h 2374900"/>
              <a:gd name="T12" fmla="*/ 1188249 w 2376487"/>
              <a:gd name="T13" fmla="*/ 2374904 h 2374900"/>
              <a:gd name="T14" fmla="*/ 348308 w 2376487"/>
              <a:gd name="T15" fmla="*/ 2027388 h 2374900"/>
              <a:gd name="T16" fmla="*/ -1 w 2376487"/>
              <a:gd name="T17" fmla="*/ 1187453 h 2374900"/>
              <a:gd name="T18" fmla="*/ 0 w 2376487"/>
              <a:gd name="T19" fmla="*/ 1187450 h 23749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76487"/>
              <a:gd name="T31" fmla="*/ 0 h 2374900"/>
              <a:gd name="T32" fmla="*/ 2376487 w 2376487"/>
              <a:gd name="T33" fmla="*/ 2374900 h 23749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76487" h="2374900">
                <a:moveTo>
                  <a:pt x="0" y="1187450"/>
                </a:moveTo>
                <a:cubicBezTo>
                  <a:pt x="0" y="872381"/>
                  <a:pt x="125300" y="570228"/>
                  <a:pt x="348311" y="347516"/>
                </a:cubicBezTo>
                <a:cubicBezTo>
                  <a:pt x="571128" y="124998"/>
                  <a:pt x="873242" y="1"/>
                  <a:pt x="1188246" y="2"/>
                </a:cubicBezTo>
                <a:cubicBezTo>
                  <a:pt x="1503250" y="2"/>
                  <a:pt x="1805365" y="125000"/>
                  <a:pt x="2028180" y="347519"/>
                </a:cubicBezTo>
                <a:cubicBezTo>
                  <a:pt x="2251191" y="570232"/>
                  <a:pt x="2376489" y="872385"/>
                  <a:pt x="2376488" y="1187454"/>
                </a:cubicBezTo>
                <a:cubicBezTo>
                  <a:pt x="2376488" y="1502523"/>
                  <a:pt x="2251189" y="1804676"/>
                  <a:pt x="2028178" y="2027389"/>
                </a:cubicBezTo>
                <a:cubicBezTo>
                  <a:pt x="1805362" y="2249907"/>
                  <a:pt x="1503247" y="2374904"/>
                  <a:pt x="1188243" y="2374904"/>
                </a:cubicBezTo>
                <a:cubicBezTo>
                  <a:pt x="873239" y="2374904"/>
                  <a:pt x="571124" y="2249906"/>
                  <a:pt x="348308" y="2027388"/>
                </a:cubicBezTo>
                <a:cubicBezTo>
                  <a:pt x="125297" y="1804675"/>
                  <a:pt x="-1" y="1502522"/>
                  <a:pt x="-1" y="1187453"/>
                </a:cubicBezTo>
                <a:cubicBezTo>
                  <a:pt x="-1" y="1187452"/>
                  <a:pt x="0" y="1187451"/>
                  <a:pt x="0" y="1187450"/>
                </a:cubicBezTo>
                <a:close/>
              </a:path>
            </a:pathLst>
          </a:custGeom>
          <a:solidFill>
            <a:srgbClr val="A5003E">
              <a:alpha val="47842"/>
            </a:srgbClr>
          </a:solidFill>
          <a:ln w="25400">
            <a:solidFill>
              <a:srgbClr val="A5003E"/>
            </a:solidFill>
            <a:round/>
            <a:headEnd/>
            <a:tailEnd/>
          </a:ln>
        </p:spPr>
        <p:txBody>
          <a:bodyPr wrap="none" anchor="ctr"/>
          <a:lstStyle/>
          <a:p>
            <a:endParaRPr lang="fr-FR" dirty="0"/>
          </a:p>
        </p:txBody>
      </p:sp>
      <p:sp>
        <p:nvSpPr>
          <p:cNvPr id="23" name="Oval 3"/>
          <p:cNvSpPr/>
          <p:nvPr/>
        </p:nvSpPr>
        <p:spPr>
          <a:xfrm>
            <a:off x="2339752" y="1285876"/>
            <a:ext cx="2305050" cy="2232025"/>
          </a:xfrm>
          <a:prstGeom prst="ellipse">
            <a:avLst/>
          </a:prstGeom>
          <a:solidFill>
            <a:srgbClr val="D7E2BD">
              <a:alpha val="71000"/>
            </a:srgbClr>
          </a:solidFill>
          <a:ln>
            <a:solidFill>
              <a:srgbClr val="517C22"/>
            </a:solidFill>
          </a:ln>
        </p:spPr>
        <p:style>
          <a:lnRef idx="2">
            <a:schemeClr val="accent1"/>
          </a:lnRef>
          <a:fillRef idx="1">
            <a:schemeClr val="lt1"/>
          </a:fillRef>
          <a:effectRef idx="0">
            <a:schemeClr val="accent1"/>
          </a:effectRef>
          <a:fontRef idx="minor">
            <a:schemeClr val="dk1"/>
          </a:fontRef>
        </p:style>
        <p:txBody>
          <a:bodyPr anchor="ctr"/>
          <a:lstStyle/>
          <a:p>
            <a:pPr defTabSz="457200" fontAlgn="auto">
              <a:spcBef>
                <a:spcPts val="0"/>
              </a:spcBef>
              <a:spcAft>
                <a:spcPts val="0"/>
              </a:spcAft>
              <a:defRPr/>
            </a:pPr>
            <a:endParaRPr lang="fr-FR" b="1" dirty="0">
              <a:solidFill>
                <a:schemeClr val="tx1"/>
              </a:solidFill>
              <a:latin typeface="Trebuchet MS" pitchFamily="34" charset="0"/>
              <a:ea typeface="ＭＳ Ｐゴシック" pitchFamily="34" charset="-128"/>
            </a:endParaRPr>
          </a:p>
        </p:txBody>
      </p:sp>
      <p:sp>
        <p:nvSpPr>
          <p:cNvPr id="11273" name="Rectangle 9"/>
          <p:cNvSpPr>
            <a:spLocks noChangeArrowheads="1"/>
          </p:cNvSpPr>
          <p:nvPr/>
        </p:nvSpPr>
        <p:spPr bwMode="auto">
          <a:xfrm>
            <a:off x="2442941" y="1785938"/>
            <a:ext cx="862737" cy="338554"/>
          </a:xfrm>
          <a:prstGeom prst="rect">
            <a:avLst/>
          </a:prstGeom>
          <a:noFill/>
          <a:ln w="9525">
            <a:noFill/>
            <a:miter lim="800000"/>
            <a:headEnd/>
            <a:tailEnd/>
          </a:ln>
        </p:spPr>
        <p:txBody>
          <a:bodyPr wrap="none">
            <a:spAutoFit/>
          </a:bodyPr>
          <a:lstStyle/>
          <a:p>
            <a:pPr marL="342900" indent="-342900">
              <a:spcBef>
                <a:spcPct val="20000"/>
              </a:spcBef>
            </a:pPr>
            <a:r>
              <a:rPr lang="fr-FR" sz="1600" dirty="0">
                <a:latin typeface="Trebuchet MS" pitchFamily="34" charset="0"/>
                <a:cs typeface="Times New Roman" pitchFamily="18" charset="0"/>
              </a:rPr>
              <a:t>Famille</a:t>
            </a:r>
          </a:p>
        </p:txBody>
      </p:sp>
      <p:sp>
        <p:nvSpPr>
          <p:cNvPr id="11274" name="Rectangle 11"/>
          <p:cNvSpPr>
            <a:spLocks noChangeArrowheads="1"/>
          </p:cNvSpPr>
          <p:nvPr/>
        </p:nvSpPr>
        <p:spPr bwMode="auto">
          <a:xfrm>
            <a:off x="4871814" y="1741488"/>
            <a:ext cx="1348446" cy="338554"/>
          </a:xfrm>
          <a:prstGeom prst="rect">
            <a:avLst/>
          </a:prstGeom>
          <a:noFill/>
          <a:ln w="9525">
            <a:noFill/>
            <a:miter lim="800000"/>
            <a:headEnd/>
            <a:tailEnd/>
          </a:ln>
        </p:spPr>
        <p:txBody>
          <a:bodyPr wrap="none">
            <a:spAutoFit/>
          </a:bodyPr>
          <a:lstStyle/>
          <a:p>
            <a:pPr marL="342900" indent="-342900">
              <a:spcBef>
                <a:spcPct val="20000"/>
              </a:spcBef>
            </a:pPr>
            <a:r>
              <a:rPr lang="fr-FR" sz="1600" dirty="0">
                <a:latin typeface="Trebuchet MS" pitchFamily="34" charset="0"/>
                <a:cs typeface="Times New Roman" pitchFamily="18" charset="0"/>
              </a:rPr>
              <a:t>Management</a:t>
            </a:r>
          </a:p>
        </p:txBody>
      </p:sp>
      <p:sp>
        <p:nvSpPr>
          <p:cNvPr id="11275" name="Rectangle 10"/>
          <p:cNvSpPr>
            <a:spLocks noChangeArrowheads="1"/>
          </p:cNvSpPr>
          <p:nvPr/>
        </p:nvSpPr>
        <p:spPr bwMode="auto">
          <a:xfrm>
            <a:off x="3685952" y="4162425"/>
            <a:ext cx="1319592" cy="338554"/>
          </a:xfrm>
          <a:prstGeom prst="rect">
            <a:avLst/>
          </a:prstGeom>
          <a:noFill/>
          <a:ln w="9525">
            <a:noFill/>
            <a:miter lim="800000"/>
            <a:headEnd/>
            <a:tailEnd/>
          </a:ln>
        </p:spPr>
        <p:txBody>
          <a:bodyPr wrap="none">
            <a:spAutoFit/>
          </a:bodyPr>
          <a:lstStyle/>
          <a:p>
            <a:pPr marL="342900" indent="-342900">
              <a:spcBef>
                <a:spcPct val="20000"/>
              </a:spcBef>
            </a:pPr>
            <a:r>
              <a:rPr lang="fr-FR" sz="1600" dirty="0">
                <a:latin typeface="Trebuchet MS" pitchFamily="34" charset="0"/>
                <a:cs typeface="Times New Roman" pitchFamily="18" charset="0"/>
              </a:rPr>
              <a:t>Actionnariat</a:t>
            </a:r>
          </a:p>
        </p:txBody>
      </p:sp>
      <p:sp>
        <p:nvSpPr>
          <p:cNvPr id="34" name="Oval 3"/>
          <p:cNvSpPr/>
          <p:nvPr/>
        </p:nvSpPr>
        <p:spPr>
          <a:xfrm>
            <a:off x="3204939" y="1862142"/>
            <a:ext cx="2303463" cy="2232025"/>
          </a:xfrm>
          <a:prstGeom prst="ellipse">
            <a:avLst/>
          </a:prstGeom>
          <a:noFill/>
          <a:ln w="34925">
            <a:solidFill>
              <a:srgbClr val="517C22"/>
            </a:solidFill>
            <a:prstDash val="dash"/>
          </a:ln>
        </p:spPr>
        <p:style>
          <a:lnRef idx="2">
            <a:schemeClr val="accent1"/>
          </a:lnRef>
          <a:fillRef idx="1">
            <a:schemeClr val="lt1"/>
          </a:fillRef>
          <a:effectRef idx="0">
            <a:schemeClr val="accent1"/>
          </a:effectRef>
          <a:fontRef idx="minor">
            <a:schemeClr val="dk1"/>
          </a:fontRef>
        </p:style>
        <p:txBody>
          <a:bodyPr anchor="ctr"/>
          <a:lstStyle/>
          <a:p>
            <a:pPr defTabSz="457200" fontAlgn="auto">
              <a:spcBef>
                <a:spcPts val="0"/>
              </a:spcBef>
              <a:spcAft>
                <a:spcPts val="0"/>
              </a:spcAft>
              <a:defRPr/>
            </a:pPr>
            <a:endParaRPr lang="fr-FR" b="1" dirty="0">
              <a:solidFill>
                <a:schemeClr val="tx1"/>
              </a:solidFill>
              <a:latin typeface="Trebuchet MS" pitchFamily="34" charset="0"/>
              <a:ea typeface="ＭＳ Ｐゴシック" pitchFamily="34" charset="-128"/>
            </a:endParaRPr>
          </a:p>
        </p:txBody>
      </p:sp>
      <p:sp>
        <p:nvSpPr>
          <p:cNvPr id="11277" name="Rectangle 9"/>
          <p:cNvSpPr>
            <a:spLocks noChangeArrowheads="1"/>
          </p:cNvSpPr>
          <p:nvPr/>
        </p:nvSpPr>
        <p:spPr bwMode="auto">
          <a:xfrm>
            <a:off x="3816129" y="2571750"/>
            <a:ext cx="914033" cy="338554"/>
          </a:xfrm>
          <a:prstGeom prst="rect">
            <a:avLst/>
          </a:prstGeom>
          <a:noFill/>
          <a:ln w="9525">
            <a:noFill/>
            <a:miter lim="800000"/>
            <a:headEnd/>
            <a:tailEnd/>
          </a:ln>
        </p:spPr>
        <p:txBody>
          <a:bodyPr wrap="none">
            <a:spAutoFit/>
          </a:bodyPr>
          <a:lstStyle/>
          <a:p>
            <a:pPr marL="342900" indent="-342900">
              <a:spcBef>
                <a:spcPct val="20000"/>
              </a:spcBef>
            </a:pPr>
            <a:r>
              <a:rPr lang="fr-FR" sz="1600" dirty="0">
                <a:latin typeface="Trebuchet MS" pitchFamily="34" charset="0"/>
                <a:cs typeface="Times New Roman" pitchFamily="18" charset="0"/>
              </a:rPr>
              <a:t>Individu</a:t>
            </a:r>
          </a:p>
        </p:txBody>
      </p:sp>
      <p:sp>
        <p:nvSpPr>
          <p:cNvPr id="12" name="Rectangle 11"/>
          <p:cNvSpPr/>
          <p:nvPr/>
        </p:nvSpPr>
        <p:spPr>
          <a:xfrm>
            <a:off x="467544" y="5661248"/>
            <a:ext cx="8064896" cy="276999"/>
          </a:xfrm>
          <a:prstGeom prst="rect">
            <a:avLst/>
          </a:prstGeom>
        </p:spPr>
        <p:txBody>
          <a:bodyPr wrap="square">
            <a:spAutoFit/>
          </a:bodyPr>
          <a:lstStyle/>
          <a:p>
            <a:pPr algn="ctr"/>
            <a:r>
              <a:rPr lang="fr-FR" sz="1200" dirty="0" smtClean="0">
                <a:solidFill>
                  <a:srgbClr val="7E7E7E"/>
                </a:solidFill>
                <a:latin typeface="Trebuchet MS" pitchFamily="34" charset="0"/>
              </a:rPr>
              <a:t>Source : Professeur </a:t>
            </a:r>
            <a:r>
              <a:rPr lang="fr-FR" sz="1200" dirty="0" err="1" smtClean="0">
                <a:solidFill>
                  <a:srgbClr val="7E7E7E"/>
                </a:solidFill>
                <a:latin typeface="Trebuchet MS" pitchFamily="34" charset="0"/>
              </a:rPr>
              <a:t>Hirigoyen</a:t>
            </a:r>
            <a:r>
              <a:rPr lang="fr-FR" sz="1200" dirty="0" smtClean="0">
                <a:solidFill>
                  <a:srgbClr val="7E7E7E"/>
                </a:solidFill>
                <a:latin typeface="Trebuchet MS" pitchFamily="34" charset="0"/>
              </a:rPr>
              <a:t> sur la gouvernance d’entreprise familiale</a:t>
            </a:r>
            <a:endParaRPr lang="fr-FR" sz="1200" dirty="0">
              <a:solidFill>
                <a:srgbClr val="7E7E7E"/>
              </a:solidFill>
              <a:latin typeface="Trebuchet MS"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539256" y="406127"/>
            <a:ext cx="7777160" cy="5059365"/>
            <a:chOff x="110" y="742"/>
            <a:chExt cx="8093" cy="3187"/>
          </a:xfrm>
        </p:grpSpPr>
        <p:sp>
          <p:nvSpPr>
            <p:cNvPr id="35871"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8" name="Rectangle 44"/>
            <p:cNvSpPr>
              <a:spLocks noChangeArrowheads="1"/>
            </p:cNvSpPr>
            <p:nvPr/>
          </p:nvSpPr>
          <p:spPr bwMode="auto">
            <a:xfrm>
              <a:off x="110" y="742"/>
              <a:ext cx="8093" cy="181"/>
            </a:xfrm>
            <a:prstGeom prst="rect">
              <a:avLst/>
            </a:prstGeom>
            <a:solidFill>
              <a:schemeClr val="bg1">
                <a:lumMod val="85000"/>
              </a:schemeClr>
            </a:solidFill>
            <a:ln w="12700" algn="ctr">
              <a:noFill/>
              <a:miter lim="800000"/>
              <a:headEnd/>
              <a:tailEnd/>
            </a:ln>
          </p:spPr>
          <p:txBody>
            <a:bodyPr wrap="none" lIns="54000" anchor="ctr"/>
            <a:lstStyle/>
            <a:p>
              <a:pPr algn="ctr">
                <a:defRPr/>
              </a:pPr>
              <a:r>
                <a:rPr lang="fr-FR" sz="1300" b="1" dirty="0" smtClean="0">
                  <a:latin typeface="Trebuchet MS" pitchFamily="34" charset="0"/>
                </a:rPr>
                <a:t>Illustration n° 30 : Schéma </a:t>
              </a:r>
              <a:r>
                <a:rPr lang="fr-FR" sz="1300" b="1" dirty="0">
                  <a:latin typeface="Trebuchet MS" pitchFamily="34" charset="0"/>
                </a:rPr>
                <a:t>de la bourse de </a:t>
              </a:r>
              <a:r>
                <a:rPr lang="fr-FR" sz="1300" b="1" dirty="0" smtClean="0">
                  <a:latin typeface="Trebuchet MS" pitchFamily="34" charset="0"/>
                </a:rPr>
                <a:t>liquidité</a:t>
              </a:r>
              <a:endParaRPr lang="fr-FR" sz="1300" b="1" dirty="0">
                <a:latin typeface="Trebuchet MS" pitchFamily="34" charset="0"/>
              </a:endParaRPr>
            </a:p>
          </p:txBody>
        </p:sp>
      </p:grpSp>
      <p:sp>
        <p:nvSpPr>
          <p:cNvPr id="35845" name="ZoneTexte 18"/>
          <p:cNvSpPr txBox="1">
            <a:spLocks noChangeArrowheads="1"/>
          </p:cNvSpPr>
          <p:nvPr/>
        </p:nvSpPr>
        <p:spPr bwMode="auto">
          <a:xfrm>
            <a:off x="4931866" y="1341167"/>
            <a:ext cx="1368425" cy="276225"/>
          </a:xfrm>
          <a:prstGeom prst="rect">
            <a:avLst/>
          </a:prstGeom>
          <a:noFill/>
          <a:ln w="9525">
            <a:noFill/>
            <a:miter lim="800000"/>
            <a:headEnd/>
            <a:tailEnd/>
          </a:ln>
        </p:spPr>
        <p:txBody>
          <a:bodyPr>
            <a:spAutoFit/>
          </a:bodyPr>
          <a:lstStyle/>
          <a:p>
            <a:pPr algn="ctr"/>
            <a:r>
              <a:rPr lang="fr-FR" sz="1200" b="1" dirty="0">
                <a:latin typeface="Trebuchet MS" pitchFamily="34" charset="0"/>
              </a:rPr>
              <a:t>Branche 2</a:t>
            </a:r>
          </a:p>
        </p:txBody>
      </p:sp>
      <p:sp>
        <p:nvSpPr>
          <p:cNvPr id="12" name="Rectangle 41"/>
          <p:cNvSpPr>
            <a:spLocks noChangeArrowheads="1"/>
          </p:cNvSpPr>
          <p:nvPr/>
        </p:nvSpPr>
        <p:spPr bwMode="auto">
          <a:xfrm>
            <a:off x="6371729" y="1052237"/>
            <a:ext cx="1944687" cy="5112915"/>
          </a:xfrm>
          <a:prstGeom prst="rect">
            <a:avLst/>
          </a:prstGeom>
          <a:solidFill>
            <a:schemeClr val="bg1">
              <a:lumMod val="85000"/>
            </a:schemeClr>
          </a:solidFill>
          <a:ln w="9525">
            <a:noFill/>
            <a:miter lim="800000"/>
            <a:headEnd/>
            <a:tailEnd/>
          </a:ln>
        </p:spPr>
        <p:txBody>
          <a:bodyPr lIns="54000" tIns="54000" rIns="54000" bIns="54000"/>
          <a:lstStyle/>
          <a:p>
            <a:pPr marL="1588" lvl="1">
              <a:spcBef>
                <a:spcPct val="30000"/>
              </a:spcBef>
              <a:defRPr/>
            </a:pPr>
            <a:r>
              <a:rPr lang="fr-FR" sz="1300" b="1" dirty="0" smtClean="0">
                <a:latin typeface="Trebuchet MS" pitchFamily="34" charset="0"/>
              </a:rPr>
              <a:t>Situation initiale :</a:t>
            </a:r>
          </a:p>
          <a:p>
            <a:pPr marL="1588" lvl="1">
              <a:spcBef>
                <a:spcPct val="30000"/>
              </a:spcBef>
              <a:defRPr/>
            </a:pPr>
            <a:r>
              <a:rPr lang="fr-FR" sz="1300" dirty="0" smtClean="0">
                <a:latin typeface="Trebuchet MS" pitchFamily="34" charset="0"/>
              </a:rPr>
              <a:t>M. X retrayant détient 10% de Holding.</a:t>
            </a:r>
          </a:p>
          <a:p>
            <a:pPr marL="1588" lvl="1">
              <a:spcBef>
                <a:spcPct val="30000"/>
              </a:spcBef>
              <a:defRPr/>
            </a:pPr>
            <a:r>
              <a:rPr lang="fr-FR" sz="1300" b="1" dirty="0" smtClean="0">
                <a:latin typeface="Trebuchet MS" pitchFamily="34" charset="0"/>
              </a:rPr>
              <a:t>Etape </a:t>
            </a:r>
            <a:r>
              <a:rPr lang="fr-FR" sz="1300" b="1" dirty="0">
                <a:latin typeface="Trebuchet MS" pitchFamily="34" charset="0"/>
              </a:rPr>
              <a:t>1</a:t>
            </a:r>
          </a:p>
          <a:p>
            <a:pPr marL="1588" lvl="1">
              <a:spcBef>
                <a:spcPct val="30000"/>
              </a:spcBef>
              <a:defRPr/>
            </a:pPr>
            <a:r>
              <a:rPr lang="fr-FR" sz="1300" dirty="0" smtClean="0">
                <a:latin typeface="Trebuchet MS" pitchFamily="34" charset="0"/>
              </a:rPr>
              <a:t>M. X </a:t>
            </a:r>
            <a:r>
              <a:rPr lang="fr-FR" sz="1300" dirty="0">
                <a:latin typeface="Trebuchet MS" pitchFamily="34" charset="0"/>
              </a:rPr>
              <a:t>apporte </a:t>
            </a:r>
            <a:r>
              <a:rPr lang="fr-FR" sz="1300" dirty="0" smtClean="0">
                <a:latin typeface="Trebuchet MS" pitchFamily="34" charset="0"/>
              </a:rPr>
              <a:t>3% </a:t>
            </a:r>
            <a:r>
              <a:rPr lang="fr-FR" sz="1300" dirty="0">
                <a:latin typeface="Trebuchet MS" pitchFamily="34" charset="0"/>
              </a:rPr>
              <a:t>à </a:t>
            </a:r>
            <a:r>
              <a:rPr lang="fr-FR" sz="1300" dirty="0" smtClean="0">
                <a:latin typeface="Trebuchet MS" pitchFamily="34" charset="0"/>
              </a:rPr>
              <a:t>Filiale.</a:t>
            </a:r>
            <a:endParaRPr lang="fr-FR" sz="1300" dirty="0">
              <a:latin typeface="Trebuchet MS" pitchFamily="34" charset="0"/>
            </a:endParaRPr>
          </a:p>
          <a:p>
            <a:pPr marL="1588" lvl="1">
              <a:spcBef>
                <a:spcPct val="30000"/>
              </a:spcBef>
              <a:defRPr/>
            </a:pPr>
            <a:r>
              <a:rPr lang="fr-FR" sz="1300" b="1" dirty="0">
                <a:latin typeface="Trebuchet MS" pitchFamily="34" charset="0"/>
              </a:rPr>
              <a:t>Etape 2</a:t>
            </a:r>
          </a:p>
          <a:p>
            <a:pPr marL="1588" lvl="1">
              <a:spcBef>
                <a:spcPct val="30000"/>
              </a:spcBef>
              <a:defRPr/>
            </a:pPr>
            <a:r>
              <a:rPr lang="fr-FR" sz="1300" dirty="0" smtClean="0">
                <a:latin typeface="Trebuchet MS" pitchFamily="34" charset="0"/>
              </a:rPr>
              <a:t>M. X </a:t>
            </a:r>
            <a:r>
              <a:rPr lang="fr-FR" sz="1300" dirty="0">
                <a:latin typeface="Trebuchet MS" pitchFamily="34" charset="0"/>
              </a:rPr>
              <a:t>reçoit </a:t>
            </a:r>
            <a:r>
              <a:rPr lang="fr-FR" sz="1300" dirty="0" smtClean="0">
                <a:latin typeface="Trebuchet MS" pitchFamily="34" charset="0"/>
              </a:rPr>
              <a:t>5% </a:t>
            </a:r>
            <a:r>
              <a:rPr lang="fr-FR" sz="1300" dirty="0">
                <a:latin typeface="Trebuchet MS" pitchFamily="34" charset="0"/>
              </a:rPr>
              <a:t>du capital de </a:t>
            </a:r>
            <a:r>
              <a:rPr lang="fr-FR" sz="1300" dirty="0" smtClean="0">
                <a:latin typeface="Trebuchet MS" pitchFamily="34" charset="0"/>
              </a:rPr>
              <a:t>Filiale en rémunération de son apport.</a:t>
            </a:r>
            <a:endParaRPr lang="fr-FR" sz="1300" dirty="0">
              <a:latin typeface="Trebuchet MS" pitchFamily="34" charset="0"/>
            </a:endParaRPr>
          </a:p>
          <a:p>
            <a:pPr marL="1588" lvl="1">
              <a:spcBef>
                <a:spcPct val="30000"/>
              </a:spcBef>
              <a:defRPr/>
            </a:pPr>
            <a:r>
              <a:rPr lang="fr-FR" sz="1300" b="1" dirty="0">
                <a:latin typeface="Trebuchet MS" pitchFamily="34" charset="0"/>
              </a:rPr>
              <a:t>Etape 3</a:t>
            </a:r>
          </a:p>
          <a:p>
            <a:pPr marL="1588" lvl="1">
              <a:spcBef>
                <a:spcPct val="30000"/>
              </a:spcBef>
              <a:defRPr/>
            </a:pPr>
            <a:r>
              <a:rPr lang="fr-FR" sz="1300" dirty="0" smtClean="0">
                <a:latin typeface="Trebuchet MS" pitchFamily="34" charset="0"/>
              </a:rPr>
              <a:t>Société </a:t>
            </a:r>
            <a:r>
              <a:rPr lang="fr-FR" sz="1300" dirty="0">
                <a:latin typeface="Trebuchet MS" pitchFamily="34" charset="0"/>
              </a:rPr>
              <a:t>rachète </a:t>
            </a:r>
            <a:r>
              <a:rPr lang="fr-FR" sz="1300" dirty="0" smtClean="0">
                <a:latin typeface="Trebuchet MS" pitchFamily="34" charset="0"/>
              </a:rPr>
              <a:t>5% du capital de Filiale </a:t>
            </a:r>
            <a:r>
              <a:rPr lang="fr-FR" sz="1300" dirty="0">
                <a:latin typeface="Trebuchet MS" pitchFamily="34" charset="0"/>
              </a:rPr>
              <a:t>à </a:t>
            </a:r>
            <a:r>
              <a:rPr lang="fr-FR" sz="1300" dirty="0" smtClean="0">
                <a:latin typeface="Trebuchet MS" pitchFamily="34" charset="0"/>
              </a:rPr>
              <a:t>M. X, qui en reçoit le prix (« </a:t>
            </a:r>
            <a:r>
              <a:rPr lang="fr-FR" sz="1300" i="1" dirty="0" smtClean="0">
                <a:latin typeface="Trebuchet MS" pitchFamily="34" charset="0"/>
              </a:rPr>
              <a:t>cash out »</a:t>
            </a:r>
            <a:r>
              <a:rPr lang="fr-FR" sz="1300" dirty="0" smtClean="0">
                <a:latin typeface="Trebuchet MS" pitchFamily="34" charset="0"/>
              </a:rPr>
              <a:t>)</a:t>
            </a:r>
            <a:r>
              <a:rPr lang="fr-FR" sz="1300" dirty="0">
                <a:latin typeface="Trebuchet MS" pitchFamily="34" charset="0"/>
              </a:rPr>
              <a:t>.</a:t>
            </a:r>
            <a:endParaRPr lang="fr-FR" sz="1300" dirty="0" smtClean="0">
              <a:latin typeface="Trebuchet MS" pitchFamily="34" charset="0"/>
            </a:endParaRPr>
          </a:p>
          <a:p>
            <a:pPr marL="1588" lvl="1">
              <a:spcBef>
                <a:spcPct val="30000"/>
              </a:spcBef>
              <a:defRPr/>
            </a:pPr>
            <a:r>
              <a:rPr lang="fr-FR" sz="1300" dirty="0" smtClean="0">
                <a:latin typeface="Trebuchet MS" pitchFamily="34" charset="0"/>
              </a:rPr>
              <a:t>Ainsi, M. X a obtenu une liquidité en recevant le </a:t>
            </a:r>
            <a:r>
              <a:rPr lang="fr-FR" sz="1300" dirty="0">
                <a:latin typeface="Trebuchet MS" pitchFamily="34" charset="0"/>
              </a:rPr>
              <a:t>prix </a:t>
            </a:r>
            <a:r>
              <a:rPr lang="fr-FR" sz="1300" dirty="0" smtClean="0">
                <a:latin typeface="Trebuchet MS" pitchFamily="34" charset="0"/>
              </a:rPr>
              <a:t>correspondant à la cession de 5% </a:t>
            </a:r>
            <a:r>
              <a:rPr lang="fr-FR" sz="1300" dirty="0">
                <a:latin typeface="Trebuchet MS" pitchFamily="34" charset="0"/>
              </a:rPr>
              <a:t>de </a:t>
            </a:r>
            <a:r>
              <a:rPr lang="fr-FR" sz="1300" dirty="0" smtClean="0">
                <a:latin typeface="Trebuchet MS" pitchFamily="34" charset="0"/>
              </a:rPr>
              <a:t>Filiale.</a:t>
            </a:r>
            <a:endParaRPr lang="fr-FR" sz="1300" dirty="0">
              <a:latin typeface="Trebuchet MS" pitchFamily="34" charset="0"/>
            </a:endParaRPr>
          </a:p>
          <a:p>
            <a:pPr marL="1588" lvl="1">
              <a:spcBef>
                <a:spcPct val="30000"/>
              </a:spcBef>
              <a:defRPr/>
            </a:pPr>
            <a:endParaRPr lang="fr-FR" sz="1300" b="1" dirty="0">
              <a:latin typeface="Trebuchet MS" pitchFamily="34" charset="0"/>
            </a:endParaRPr>
          </a:p>
          <a:p>
            <a:pPr marL="1588" lvl="1">
              <a:spcBef>
                <a:spcPct val="30000"/>
              </a:spcBef>
              <a:defRPr/>
            </a:pPr>
            <a:endParaRPr lang="fr-FR" sz="1300" dirty="0">
              <a:latin typeface="Trebuchet MS" pitchFamily="34" charset="0"/>
            </a:endParaRPr>
          </a:p>
        </p:txBody>
      </p:sp>
      <p:sp>
        <p:nvSpPr>
          <p:cNvPr id="17" name="Rectangle 16"/>
          <p:cNvSpPr/>
          <p:nvPr/>
        </p:nvSpPr>
        <p:spPr>
          <a:xfrm>
            <a:off x="3497776" y="5733105"/>
            <a:ext cx="1219775" cy="655389"/>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latin typeface="Trebuchet MS" pitchFamily="34" charset="0"/>
              </a:rPr>
              <a:t>Filiale</a:t>
            </a:r>
            <a:endParaRPr lang="fr-FR" sz="1200" b="1" dirty="0">
              <a:latin typeface="Trebuchet MS" pitchFamily="34" charset="0"/>
            </a:endParaRPr>
          </a:p>
        </p:txBody>
      </p:sp>
      <p:cxnSp>
        <p:nvCxnSpPr>
          <p:cNvPr id="18" name="Connecteur en angle 96"/>
          <p:cNvCxnSpPr/>
          <p:nvPr/>
        </p:nvCxnSpPr>
        <p:spPr>
          <a:xfrm>
            <a:off x="1547490" y="3500857"/>
            <a:ext cx="1966719" cy="148526"/>
          </a:xfrm>
          <a:prstGeom prst="straightConnector1">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sp>
        <p:nvSpPr>
          <p:cNvPr id="35854" name="ZoneTexte 19"/>
          <p:cNvSpPr txBox="1">
            <a:spLocks noChangeArrowheads="1"/>
          </p:cNvSpPr>
          <p:nvPr/>
        </p:nvSpPr>
        <p:spPr bwMode="auto">
          <a:xfrm>
            <a:off x="3409464" y="2565129"/>
            <a:ext cx="563563" cy="276225"/>
          </a:xfrm>
          <a:prstGeom prst="rect">
            <a:avLst/>
          </a:prstGeom>
          <a:noFill/>
          <a:ln w="9525">
            <a:noFill/>
            <a:miter lim="800000"/>
            <a:headEnd/>
            <a:tailEnd/>
          </a:ln>
        </p:spPr>
        <p:txBody>
          <a:bodyPr>
            <a:spAutoFit/>
          </a:bodyPr>
          <a:lstStyle/>
          <a:p>
            <a:pPr algn="ctr"/>
            <a:r>
              <a:rPr lang="fr-FR" sz="1200" b="1" dirty="0">
                <a:solidFill>
                  <a:srgbClr val="A5003E"/>
                </a:solidFill>
                <a:latin typeface="Trebuchet MS" pitchFamily="34" charset="0"/>
              </a:rPr>
              <a:t>Y %</a:t>
            </a:r>
          </a:p>
        </p:txBody>
      </p:sp>
      <p:cxnSp>
        <p:nvCxnSpPr>
          <p:cNvPr id="22" name="Connecteur en angle 96"/>
          <p:cNvCxnSpPr>
            <a:stCxn id="35" idx="2"/>
            <a:endCxn id="26" idx="0"/>
          </p:cNvCxnSpPr>
          <p:nvPr/>
        </p:nvCxnSpPr>
        <p:spPr>
          <a:xfrm rot="5400000">
            <a:off x="3899859" y="4218894"/>
            <a:ext cx="416181" cy="570"/>
          </a:xfrm>
          <a:prstGeom prst="straightConnector1">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sp>
        <p:nvSpPr>
          <p:cNvPr id="35856" name="ZoneTexte 22"/>
          <p:cNvSpPr txBox="1">
            <a:spLocks noChangeArrowheads="1"/>
          </p:cNvSpPr>
          <p:nvPr/>
        </p:nvSpPr>
        <p:spPr bwMode="auto">
          <a:xfrm>
            <a:off x="4069851" y="3998643"/>
            <a:ext cx="563562" cy="276225"/>
          </a:xfrm>
          <a:prstGeom prst="rect">
            <a:avLst/>
          </a:prstGeom>
          <a:noFill/>
          <a:ln w="9525">
            <a:noFill/>
            <a:miter lim="800000"/>
            <a:headEnd/>
            <a:tailEnd/>
          </a:ln>
        </p:spPr>
        <p:txBody>
          <a:bodyPr>
            <a:spAutoFit/>
          </a:bodyPr>
          <a:lstStyle/>
          <a:p>
            <a:pPr algn="ctr"/>
            <a:r>
              <a:rPr lang="fr-FR" sz="1200" b="1" dirty="0" smtClean="0">
                <a:solidFill>
                  <a:srgbClr val="A5003E"/>
                </a:solidFill>
                <a:latin typeface="Trebuchet MS" pitchFamily="34" charset="0"/>
              </a:rPr>
              <a:t>60</a:t>
            </a:r>
            <a:r>
              <a:rPr lang="fr-FR" sz="1200" b="1" dirty="0">
                <a:solidFill>
                  <a:srgbClr val="A5003E"/>
                </a:solidFill>
                <a:latin typeface="Trebuchet MS" pitchFamily="34" charset="0"/>
              </a:rPr>
              <a:t>%</a:t>
            </a:r>
          </a:p>
        </p:txBody>
      </p:sp>
      <p:cxnSp>
        <p:nvCxnSpPr>
          <p:cNvPr id="24" name="Connecteur en angle 96"/>
          <p:cNvCxnSpPr/>
          <p:nvPr/>
        </p:nvCxnSpPr>
        <p:spPr>
          <a:xfrm rot="16200000" flipH="1">
            <a:off x="2941150" y="2673077"/>
            <a:ext cx="1081088" cy="287337"/>
          </a:xfrm>
          <a:prstGeom prst="straightConnector1">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sp>
        <p:nvSpPr>
          <p:cNvPr id="35858" name="ZoneTexte 25"/>
          <p:cNvSpPr txBox="1">
            <a:spLocks noChangeArrowheads="1"/>
          </p:cNvSpPr>
          <p:nvPr/>
        </p:nvSpPr>
        <p:spPr bwMode="auto">
          <a:xfrm>
            <a:off x="1860032" y="3222352"/>
            <a:ext cx="563562" cy="276225"/>
          </a:xfrm>
          <a:prstGeom prst="rect">
            <a:avLst/>
          </a:prstGeom>
          <a:noFill/>
          <a:ln w="9525">
            <a:noFill/>
            <a:miter lim="800000"/>
            <a:headEnd/>
            <a:tailEnd/>
          </a:ln>
        </p:spPr>
        <p:txBody>
          <a:bodyPr>
            <a:spAutoFit/>
          </a:bodyPr>
          <a:lstStyle/>
          <a:p>
            <a:pPr algn="ctr"/>
            <a:r>
              <a:rPr lang="fr-FR" sz="1200" b="1" dirty="0" smtClean="0">
                <a:solidFill>
                  <a:srgbClr val="A5003E"/>
                </a:solidFill>
                <a:latin typeface="Trebuchet MS" pitchFamily="34" charset="0"/>
              </a:rPr>
              <a:t>10 </a:t>
            </a:r>
            <a:r>
              <a:rPr lang="fr-FR" sz="1200" b="1" dirty="0">
                <a:solidFill>
                  <a:srgbClr val="A5003E"/>
                </a:solidFill>
                <a:latin typeface="Trebuchet MS" pitchFamily="34" charset="0"/>
              </a:rPr>
              <a:t>%</a:t>
            </a:r>
          </a:p>
        </p:txBody>
      </p:sp>
      <p:cxnSp>
        <p:nvCxnSpPr>
          <p:cNvPr id="27" name="Connecteur en angle 96"/>
          <p:cNvCxnSpPr/>
          <p:nvPr/>
        </p:nvCxnSpPr>
        <p:spPr>
          <a:xfrm rot="5400000">
            <a:off x="4308781" y="2456385"/>
            <a:ext cx="1081088" cy="720725"/>
          </a:xfrm>
          <a:prstGeom prst="straightConnector1">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sp>
        <p:nvSpPr>
          <p:cNvPr id="35860" name="ZoneTexte 27"/>
          <p:cNvSpPr txBox="1">
            <a:spLocks noChangeArrowheads="1"/>
          </p:cNvSpPr>
          <p:nvPr/>
        </p:nvSpPr>
        <p:spPr bwMode="auto">
          <a:xfrm>
            <a:off x="4849325" y="2708004"/>
            <a:ext cx="565150" cy="277813"/>
          </a:xfrm>
          <a:prstGeom prst="rect">
            <a:avLst/>
          </a:prstGeom>
          <a:noFill/>
          <a:ln w="9525">
            <a:noFill/>
            <a:miter lim="800000"/>
            <a:headEnd/>
            <a:tailEnd/>
          </a:ln>
        </p:spPr>
        <p:txBody>
          <a:bodyPr>
            <a:spAutoFit/>
          </a:bodyPr>
          <a:lstStyle/>
          <a:p>
            <a:pPr algn="ctr"/>
            <a:r>
              <a:rPr lang="fr-FR" sz="1200" b="1" dirty="0">
                <a:solidFill>
                  <a:srgbClr val="A5003E"/>
                </a:solidFill>
                <a:latin typeface="Trebuchet MS" pitchFamily="34" charset="0"/>
              </a:rPr>
              <a:t>Z %</a:t>
            </a:r>
          </a:p>
        </p:txBody>
      </p:sp>
      <p:sp>
        <p:nvSpPr>
          <p:cNvPr id="35861" name="ZoneTexte 35"/>
          <p:cNvSpPr txBox="1">
            <a:spLocks noChangeArrowheads="1"/>
          </p:cNvSpPr>
          <p:nvPr/>
        </p:nvSpPr>
        <p:spPr bwMode="auto">
          <a:xfrm>
            <a:off x="2411313" y="1341167"/>
            <a:ext cx="1368425" cy="276225"/>
          </a:xfrm>
          <a:prstGeom prst="rect">
            <a:avLst/>
          </a:prstGeom>
          <a:noFill/>
          <a:ln w="9525">
            <a:noFill/>
            <a:miter lim="800000"/>
            <a:headEnd/>
            <a:tailEnd/>
          </a:ln>
        </p:spPr>
        <p:txBody>
          <a:bodyPr>
            <a:spAutoFit/>
          </a:bodyPr>
          <a:lstStyle/>
          <a:p>
            <a:pPr algn="ctr"/>
            <a:r>
              <a:rPr lang="fr-FR" sz="1200" b="1" dirty="0">
                <a:latin typeface="Trebuchet MS" pitchFamily="34" charset="0"/>
              </a:rPr>
              <a:t>Branche 1</a:t>
            </a:r>
          </a:p>
        </p:txBody>
      </p:sp>
      <p:sp>
        <p:nvSpPr>
          <p:cNvPr id="13" name="Rectangle 12"/>
          <p:cNvSpPr/>
          <p:nvPr/>
        </p:nvSpPr>
        <p:spPr>
          <a:xfrm>
            <a:off x="539378" y="3068809"/>
            <a:ext cx="1008112" cy="787528"/>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r>
              <a:rPr lang="fr-FR" sz="1100" b="1" dirty="0" smtClean="0">
                <a:solidFill>
                  <a:schemeClr val="tx1"/>
                </a:solidFill>
                <a:latin typeface="Trebuchet MS" pitchFamily="34" charset="0"/>
              </a:rPr>
              <a:t>M. X</a:t>
            </a:r>
            <a:endParaRPr lang="fr-FR" sz="1100" b="1" dirty="0">
              <a:solidFill>
                <a:schemeClr val="tx1"/>
              </a:solidFill>
              <a:latin typeface="Trebuchet MS" pitchFamily="34" charset="0"/>
            </a:endParaRPr>
          </a:p>
          <a:p>
            <a:pPr algn="ctr">
              <a:defRPr/>
            </a:pPr>
            <a:r>
              <a:rPr lang="fr-FR" sz="1100" b="1" dirty="0">
                <a:solidFill>
                  <a:schemeClr val="tx1"/>
                </a:solidFill>
                <a:latin typeface="Trebuchet MS" pitchFamily="34" charset="0"/>
              </a:rPr>
              <a:t>(retrayant)</a:t>
            </a:r>
          </a:p>
        </p:txBody>
      </p:sp>
      <p:sp>
        <p:nvSpPr>
          <p:cNvPr id="14" name="Rectangle 13"/>
          <p:cNvSpPr/>
          <p:nvPr/>
        </p:nvSpPr>
        <p:spPr>
          <a:xfrm>
            <a:off x="2689159" y="1736661"/>
            <a:ext cx="864096" cy="612068"/>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r>
              <a:rPr lang="fr-FR" sz="1100" b="1" dirty="0" smtClean="0">
                <a:solidFill>
                  <a:schemeClr val="tx1"/>
                </a:solidFill>
                <a:latin typeface="Trebuchet MS" pitchFamily="34" charset="0"/>
              </a:rPr>
              <a:t>M. Y</a:t>
            </a:r>
            <a:endParaRPr lang="fr-FR" sz="1100" b="1" dirty="0">
              <a:solidFill>
                <a:schemeClr val="tx1"/>
              </a:solidFill>
              <a:latin typeface="Trebuchet MS" pitchFamily="34" charset="0"/>
            </a:endParaRPr>
          </a:p>
        </p:txBody>
      </p:sp>
      <p:sp>
        <p:nvSpPr>
          <p:cNvPr id="15" name="Rectangle 14"/>
          <p:cNvSpPr/>
          <p:nvPr/>
        </p:nvSpPr>
        <p:spPr>
          <a:xfrm>
            <a:off x="5209441" y="1736661"/>
            <a:ext cx="936104" cy="612068"/>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r>
              <a:rPr lang="fr-FR" sz="1100" b="1" dirty="0" smtClean="0">
                <a:solidFill>
                  <a:schemeClr val="tx1"/>
                </a:solidFill>
                <a:latin typeface="Trebuchet MS" pitchFamily="34" charset="0"/>
              </a:rPr>
              <a:t>M. Z</a:t>
            </a:r>
            <a:endParaRPr lang="fr-FR" sz="1100" b="1" dirty="0">
              <a:solidFill>
                <a:schemeClr val="tx1"/>
              </a:solidFill>
              <a:latin typeface="Trebuchet MS" pitchFamily="34" charset="0"/>
            </a:endParaRPr>
          </a:p>
        </p:txBody>
      </p:sp>
      <p:sp>
        <p:nvSpPr>
          <p:cNvPr id="25" name="Flèche droite 24"/>
          <p:cNvSpPr/>
          <p:nvPr/>
        </p:nvSpPr>
        <p:spPr>
          <a:xfrm rot="2377672">
            <a:off x="370243" y="4870985"/>
            <a:ext cx="3328459" cy="541338"/>
          </a:xfrm>
          <a:prstGeom prst="rightArrow">
            <a:avLst/>
          </a:prstGeom>
          <a:solidFill>
            <a:srgbClr val="A5003E"/>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anchor="ctr"/>
          <a:lstStyle/>
          <a:p>
            <a:pPr algn="ctr" fontAlgn="auto">
              <a:spcBef>
                <a:spcPts val="0"/>
              </a:spcBef>
              <a:spcAft>
                <a:spcPts val="0"/>
              </a:spcAft>
              <a:defRPr/>
            </a:pPr>
            <a:r>
              <a:rPr lang="fr-FR" sz="1200" b="1" dirty="0" smtClean="0"/>
              <a:t>X apporte  3%  du capital de Holding</a:t>
            </a:r>
            <a:endParaRPr lang="fr-FR" sz="1200" b="1" dirty="0"/>
          </a:p>
        </p:txBody>
      </p:sp>
      <p:sp>
        <p:nvSpPr>
          <p:cNvPr id="26" name="Rectangle 25"/>
          <p:cNvSpPr/>
          <p:nvPr/>
        </p:nvSpPr>
        <p:spPr>
          <a:xfrm>
            <a:off x="3497776" y="4427270"/>
            <a:ext cx="1219775" cy="655389"/>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latin typeface="Trebuchet MS" pitchFamily="34" charset="0"/>
              </a:rPr>
              <a:t>Société</a:t>
            </a:r>
            <a:endParaRPr lang="fr-FR" sz="1200" b="1" dirty="0">
              <a:latin typeface="Trebuchet MS" pitchFamily="34" charset="0"/>
            </a:endParaRPr>
          </a:p>
        </p:txBody>
      </p:sp>
      <p:cxnSp>
        <p:nvCxnSpPr>
          <p:cNvPr id="30" name="Connecteur en angle 96"/>
          <p:cNvCxnSpPr>
            <a:stCxn id="26" idx="2"/>
            <a:endCxn id="17" idx="0"/>
          </p:cNvCxnSpPr>
          <p:nvPr/>
        </p:nvCxnSpPr>
        <p:spPr>
          <a:xfrm rot="5400000">
            <a:off x="3782441" y="5407882"/>
            <a:ext cx="650446" cy="1588"/>
          </a:xfrm>
          <a:prstGeom prst="straightConnector1">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3498346" y="3355700"/>
            <a:ext cx="1219775" cy="655389"/>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latin typeface="Trebuchet MS" pitchFamily="34" charset="0"/>
              </a:rPr>
              <a:t>Holding</a:t>
            </a:r>
            <a:endParaRPr lang="fr-FR" sz="1200" b="1" dirty="0">
              <a:latin typeface="Trebuchet MS" pitchFamily="34" charset="0"/>
            </a:endParaRPr>
          </a:p>
        </p:txBody>
      </p:sp>
      <p:sp>
        <p:nvSpPr>
          <p:cNvPr id="39" name="Ellipse 38"/>
          <p:cNvSpPr/>
          <p:nvPr/>
        </p:nvSpPr>
        <p:spPr>
          <a:xfrm>
            <a:off x="3059658" y="5949129"/>
            <a:ext cx="215900" cy="215900"/>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solidFill>
                  <a:schemeClr val="tx1"/>
                </a:solidFill>
                <a:latin typeface="Arial" pitchFamily="34" charset="0"/>
                <a:cs typeface="Arial" pitchFamily="34" charset="0"/>
              </a:rPr>
              <a:t>1</a:t>
            </a:r>
          </a:p>
        </p:txBody>
      </p:sp>
      <p:sp>
        <p:nvSpPr>
          <p:cNvPr id="40" name="Ellipse 39"/>
          <p:cNvSpPr/>
          <p:nvPr/>
        </p:nvSpPr>
        <p:spPr>
          <a:xfrm>
            <a:off x="1717156" y="3141387"/>
            <a:ext cx="215900" cy="215900"/>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solidFill>
                  <a:schemeClr val="tx1"/>
                </a:solidFill>
                <a:latin typeface="Arial" pitchFamily="34" charset="0"/>
                <a:cs typeface="Arial" pitchFamily="34" charset="0"/>
              </a:rPr>
              <a:t>1</a:t>
            </a:r>
          </a:p>
        </p:txBody>
      </p:sp>
      <p:sp>
        <p:nvSpPr>
          <p:cNvPr id="42" name="Flèche gauche 41"/>
          <p:cNvSpPr/>
          <p:nvPr/>
        </p:nvSpPr>
        <p:spPr>
          <a:xfrm rot="2429611">
            <a:off x="1189123" y="4488094"/>
            <a:ext cx="2592758" cy="541338"/>
          </a:xfrm>
          <a:prstGeom prst="leftArrow">
            <a:avLst/>
          </a:prstGeom>
          <a:solidFill>
            <a:srgbClr val="A5003E"/>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anchor="ctr"/>
          <a:lstStyle/>
          <a:p>
            <a:pPr algn="ctr" fontAlgn="auto">
              <a:spcBef>
                <a:spcPts val="0"/>
              </a:spcBef>
              <a:spcAft>
                <a:spcPts val="0"/>
              </a:spcAft>
              <a:defRPr/>
            </a:pPr>
            <a:r>
              <a:rPr lang="fr-FR" sz="1200" b="1" dirty="0" smtClean="0"/>
              <a:t>X reçoit 5% du capital de Filiale</a:t>
            </a:r>
            <a:endParaRPr lang="fr-FR" sz="1200" b="1" dirty="0"/>
          </a:p>
        </p:txBody>
      </p:sp>
      <p:sp>
        <p:nvSpPr>
          <p:cNvPr id="43" name="Ellipse 42"/>
          <p:cNvSpPr/>
          <p:nvPr/>
        </p:nvSpPr>
        <p:spPr>
          <a:xfrm>
            <a:off x="1547490" y="3932905"/>
            <a:ext cx="215900" cy="215900"/>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solidFill>
                  <a:schemeClr val="tx1"/>
                </a:solidFill>
                <a:latin typeface="Arial" pitchFamily="34" charset="0"/>
                <a:cs typeface="Arial" pitchFamily="34" charset="0"/>
              </a:rPr>
              <a:t>2</a:t>
            </a:r>
          </a:p>
        </p:txBody>
      </p:sp>
      <p:cxnSp>
        <p:nvCxnSpPr>
          <p:cNvPr id="44" name="Connecteur en angle 96"/>
          <p:cNvCxnSpPr/>
          <p:nvPr/>
        </p:nvCxnSpPr>
        <p:spPr>
          <a:xfrm>
            <a:off x="1115442" y="3860897"/>
            <a:ext cx="2304256" cy="2016224"/>
          </a:xfrm>
          <a:prstGeom prst="straightConnector1">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sp>
        <p:nvSpPr>
          <p:cNvPr id="55" name="ZoneTexte 25"/>
          <p:cNvSpPr txBox="1">
            <a:spLocks noChangeArrowheads="1"/>
          </p:cNvSpPr>
          <p:nvPr/>
        </p:nvSpPr>
        <p:spPr bwMode="auto">
          <a:xfrm>
            <a:off x="2064048" y="4941017"/>
            <a:ext cx="563562" cy="276225"/>
          </a:xfrm>
          <a:prstGeom prst="rect">
            <a:avLst/>
          </a:prstGeom>
          <a:noFill/>
          <a:ln w="9525">
            <a:noFill/>
            <a:miter lim="800000"/>
            <a:headEnd/>
            <a:tailEnd/>
          </a:ln>
        </p:spPr>
        <p:txBody>
          <a:bodyPr>
            <a:spAutoFit/>
          </a:bodyPr>
          <a:lstStyle/>
          <a:p>
            <a:pPr algn="ctr"/>
            <a:r>
              <a:rPr lang="fr-FR" sz="1200" b="1" dirty="0" smtClean="0">
                <a:solidFill>
                  <a:srgbClr val="A5003E"/>
                </a:solidFill>
                <a:latin typeface="Trebuchet MS" pitchFamily="34" charset="0"/>
              </a:rPr>
              <a:t>5 </a:t>
            </a:r>
            <a:r>
              <a:rPr lang="fr-FR" sz="1200" b="1" dirty="0">
                <a:solidFill>
                  <a:srgbClr val="A5003E"/>
                </a:solidFill>
                <a:latin typeface="Trebuchet MS" pitchFamily="34" charset="0"/>
              </a:rPr>
              <a:t>%</a:t>
            </a:r>
          </a:p>
        </p:txBody>
      </p:sp>
      <p:sp>
        <p:nvSpPr>
          <p:cNvPr id="56" name="Ellipse 55"/>
          <p:cNvSpPr/>
          <p:nvPr/>
        </p:nvSpPr>
        <p:spPr>
          <a:xfrm>
            <a:off x="2930016" y="3222352"/>
            <a:ext cx="215900" cy="215900"/>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solidFill>
                  <a:schemeClr val="tx1"/>
                </a:solidFill>
                <a:latin typeface="Arial" pitchFamily="34" charset="0"/>
                <a:cs typeface="Arial" pitchFamily="34" charset="0"/>
              </a:rPr>
              <a:t>2</a:t>
            </a:r>
          </a:p>
        </p:txBody>
      </p:sp>
      <p:sp>
        <p:nvSpPr>
          <p:cNvPr id="57" name="ZoneTexte 25"/>
          <p:cNvSpPr txBox="1">
            <a:spLocks noChangeArrowheads="1"/>
          </p:cNvSpPr>
          <p:nvPr/>
        </p:nvSpPr>
        <p:spPr bwMode="auto">
          <a:xfrm>
            <a:off x="2501388" y="3293790"/>
            <a:ext cx="642942" cy="276225"/>
          </a:xfrm>
          <a:prstGeom prst="rect">
            <a:avLst/>
          </a:prstGeom>
          <a:noFill/>
          <a:ln w="9525">
            <a:noFill/>
            <a:miter lim="800000"/>
            <a:headEnd/>
            <a:tailEnd/>
          </a:ln>
        </p:spPr>
        <p:txBody>
          <a:bodyPr wrap="square">
            <a:spAutoFit/>
          </a:bodyPr>
          <a:lstStyle/>
          <a:p>
            <a:pPr algn="ctr"/>
            <a:r>
              <a:rPr lang="fr-FR" sz="1200" b="1" dirty="0" smtClean="0">
                <a:solidFill>
                  <a:srgbClr val="A5003E"/>
                </a:solidFill>
                <a:latin typeface="Trebuchet MS" pitchFamily="34" charset="0"/>
              </a:rPr>
              <a:t>7 </a:t>
            </a:r>
            <a:r>
              <a:rPr lang="fr-FR" sz="1200" b="1" dirty="0">
                <a:solidFill>
                  <a:srgbClr val="A5003E"/>
                </a:solidFill>
                <a:latin typeface="Trebuchet MS" pitchFamily="34" charset="0"/>
              </a:rPr>
              <a:t>%</a:t>
            </a:r>
          </a:p>
        </p:txBody>
      </p:sp>
      <p:sp>
        <p:nvSpPr>
          <p:cNvPr id="66" name="Ellipse 65"/>
          <p:cNvSpPr/>
          <p:nvPr/>
        </p:nvSpPr>
        <p:spPr>
          <a:xfrm>
            <a:off x="2483718" y="5085033"/>
            <a:ext cx="215900" cy="215900"/>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solidFill>
                  <a:schemeClr val="tx1"/>
                </a:solidFill>
                <a:latin typeface="Arial" pitchFamily="34" charset="0"/>
                <a:cs typeface="Arial" pitchFamily="34" charset="0"/>
              </a:rPr>
              <a:t>2</a:t>
            </a:r>
          </a:p>
        </p:txBody>
      </p:sp>
      <p:sp>
        <p:nvSpPr>
          <p:cNvPr id="67" name="Ellipse 66"/>
          <p:cNvSpPr/>
          <p:nvPr/>
        </p:nvSpPr>
        <p:spPr>
          <a:xfrm>
            <a:off x="4431800" y="5070213"/>
            <a:ext cx="215900" cy="215900"/>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solidFill>
                  <a:schemeClr val="tx1"/>
                </a:solidFill>
                <a:latin typeface="Arial" pitchFamily="34" charset="0"/>
                <a:cs typeface="Arial" pitchFamily="34" charset="0"/>
              </a:rPr>
              <a:t>1</a:t>
            </a:r>
          </a:p>
        </p:txBody>
      </p:sp>
      <p:sp>
        <p:nvSpPr>
          <p:cNvPr id="68" name="Ellipse 67"/>
          <p:cNvSpPr/>
          <p:nvPr/>
        </p:nvSpPr>
        <p:spPr>
          <a:xfrm>
            <a:off x="5073156" y="5070213"/>
            <a:ext cx="215900" cy="215900"/>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solidFill>
                  <a:schemeClr val="tx1"/>
                </a:solidFill>
                <a:latin typeface="Arial" pitchFamily="34" charset="0"/>
                <a:cs typeface="Arial" pitchFamily="34" charset="0"/>
              </a:rPr>
              <a:t>2</a:t>
            </a:r>
          </a:p>
        </p:txBody>
      </p:sp>
      <p:sp>
        <p:nvSpPr>
          <p:cNvPr id="83" name="Arc 82"/>
          <p:cNvSpPr/>
          <p:nvPr/>
        </p:nvSpPr>
        <p:spPr>
          <a:xfrm rot="5400000">
            <a:off x="3599132" y="3949287"/>
            <a:ext cx="2308277" cy="1643073"/>
          </a:xfrm>
          <a:prstGeom prst="arc">
            <a:avLst>
              <a:gd name="adj1" fmla="val 10856141"/>
              <a:gd name="adj2" fmla="val 18823"/>
            </a:avLst>
          </a:prstGeom>
          <a:ln w="25400">
            <a:solidFill>
              <a:srgbClr val="A5003E"/>
            </a:solidFill>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p>
        </p:txBody>
      </p:sp>
      <p:sp>
        <p:nvSpPr>
          <p:cNvPr id="86" name="ZoneTexte 25"/>
          <p:cNvSpPr txBox="1">
            <a:spLocks noChangeArrowheads="1"/>
          </p:cNvSpPr>
          <p:nvPr/>
        </p:nvSpPr>
        <p:spPr bwMode="auto">
          <a:xfrm>
            <a:off x="4860428" y="3427139"/>
            <a:ext cx="563562" cy="276225"/>
          </a:xfrm>
          <a:prstGeom prst="rect">
            <a:avLst/>
          </a:prstGeom>
          <a:noFill/>
          <a:ln w="9525">
            <a:noFill/>
            <a:miter lim="800000"/>
            <a:headEnd/>
            <a:tailEnd/>
          </a:ln>
        </p:spPr>
        <p:txBody>
          <a:bodyPr>
            <a:spAutoFit/>
          </a:bodyPr>
          <a:lstStyle/>
          <a:p>
            <a:pPr algn="ctr"/>
            <a:r>
              <a:rPr lang="fr-FR" sz="1200" b="1" dirty="0" smtClean="0">
                <a:solidFill>
                  <a:srgbClr val="A5003E"/>
                </a:solidFill>
                <a:latin typeface="Trebuchet MS" pitchFamily="34" charset="0"/>
              </a:rPr>
              <a:t>3 </a:t>
            </a:r>
            <a:r>
              <a:rPr lang="fr-FR" sz="1200" b="1" dirty="0">
                <a:solidFill>
                  <a:srgbClr val="A5003E"/>
                </a:solidFill>
                <a:latin typeface="Trebuchet MS" pitchFamily="34" charset="0"/>
              </a:rPr>
              <a:t>%</a:t>
            </a:r>
          </a:p>
        </p:txBody>
      </p:sp>
      <p:sp>
        <p:nvSpPr>
          <p:cNvPr id="87" name="Ellipse 86"/>
          <p:cNvSpPr/>
          <p:nvPr/>
        </p:nvSpPr>
        <p:spPr>
          <a:xfrm>
            <a:off x="5217618" y="3630340"/>
            <a:ext cx="215900" cy="215900"/>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solidFill>
                  <a:schemeClr val="tx1"/>
                </a:solidFill>
                <a:latin typeface="Arial" pitchFamily="34" charset="0"/>
                <a:cs typeface="Arial" pitchFamily="34" charset="0"/>
              </a:rPr>
              <a:t>2</a:t>
            </a:r>
          </a:p>
        </p:txBody>
      </p:sp>
      <p:sp>
        <p:nvSpPr>
          <p:cNvPr id="90" name="Flèche gauche 89"/>
          <p:cNvSpPr/>
          <p:nvPr/>
        </p:nvSpPr>
        <p:spPr>
          <a:xfrm rot="1488939">
            <a:off x="1476842" y="3831853"/>
            <a:ext cx="2019622" cy="450808"/>
          </a:xfrm>
          <a:prstGeom prst="leftArrow">
            <a:avLst>
              <a:gd name="adj1" fmla="val 50000"/>
              <a:gd name="adj2" fmla="val 5523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anchor="ctr"/>
          <a:lstStyle/>
          <a:p>
            <a:pPr algn="ctr" fontAlgn="auto">
              <a:spcBef>
                <a:spcPts val="0"/>
              </a:spcBef>
              <a:spcAft>
                <a:spcPts val="0"/>
              </a:spcAft>
              <a:defRPr/>
            </a:pPr>
            <a:r>
              <a:rPr lang="fr-FR" sz="1200" b="1" dirty="0" smtClean="0"/>
              <a:t>Paiement du prix des 5%  </a:t>
            </a:r>
            <a:endParaRPr lang="fr-FR" sz="1200" b="1" dirty="0"/>
          </a:p>
        </p:txBody>
      </p:sp>
      <p:sp>
        <p:nvSpPr>
          <p:cNvPr id="93" name="Ellipse 92"/>
          <p:cNvSpPr/>
          <p:nvPr/>
        </p:nvSpPr>
        <p:spPr>
          <a:xfrm>
            <a:off x="2930016" y="4497123"/>
            <a:ext cx="215900" cy="215900"/>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solidFill>
                  <a:schemeClr val="tx1"/>
                </a:solidFill>
                <a:latin typeface="Arial" pitchFamily="34" charset="0"/>
                <a:cs typeface="Arial" pitchFamily="34" charset="0"/>
              </a:rPr>
              <a:t>3</a:t>
            </a:r>
          </a:p>
        </p:txBody>
      </p:sp>
      <p:sp>
        <p:nvSpPr>
          <p:cNvPr id="96" name="ZoneTexte 22"/>
          <p:cNvSpPr txBox="1">
            <a:spLocks noChangeArrowheads="1"/>
          </p:cNvSpPr>
          <p:nvPr/>
        </p:nvSpPr>
        <p:spPr bwMode="auto">
          <a:xfrm>
            <a:off x="5439874" y="5213089"/>
            <a:ext cx="563562" cy="276999"/>
          </a:xfrm>
          <a:prstGeom prst="rect">
            <a:avLst/>
          </a:prstGeom>
          <a:noFill/>
          <a:ln w="9525">
            <a:noFill/>
            <a:miter lim="800000"/>
            <a:headEnd/>
            <a:tailEnd/>
          </a:ln>
        </p:spPr>
        <p:txBody>
          <a:bodyPr>
            <a:spAutoFit/>
          </a:bodyPr>
          <a:lstStyle/>
          <a:p>
            <a:pPr algn="ctr"/>
            <a:r>
              <a:rPr lang="fr-FR" sz="1200" b="1" dirty="0" smtClean="0">
                <a:solidFill>
                  <a:srgbClr val="A5003E"/>
                </a:solidFill>
                <a:latin typeface="Trebuchet MS" pitchFamily="34" charset="0"/>
              </a:rPr>
              <a:t>100%</a:t>
            </a:r>
            <a:endParaRPr lang="fr-FR" sz="1200" b="1" dirty="0">
              <a:solidFill>
                <a:srgbClr val="A5003E"/>
              </a:solidFill>
              <a:latin typeface="Trebuchet MS" pitchFamily="34" charset="0"/>
            </a:endParaRPr>
          </a:p>
        </p:txBody>
      </p:sp>
      <p:sp>
        <p:nvSpPr>
          <p:cNvPr id="97" name="ZoneTexte 22"/>
          <p:cNvSpPr txBox="1">
            <a:spLocks noChangeArrowheads="1"/>
          </p:cNvSpPr>
          <p:nvPr/>
        </p:nvSpPr>
        <p:spPr bwMode="auto">
          <a:xfrm>
            <a:off x="4715966" y="5213089"/>
            <a:ext cx="563562" cy="276999"/>
          </a:xfrm>
          <a:prstGeom prst="rect">
            <a:avLst/>
          </a:prstGeom>
          <a:noFill/>
          <a:ln w="9525">
            <a:noFill/>
            <a:miter lim="800000"/>
            <a:headEnd/>
            <a:tailEnd/>
          </a:ln>
        </p:spPr>
        <p:txBody>
          <a:bodyPr>
            <a:spAutoFit/>
          </a:bodyPr>
          <a:lstStyle/>
          <a:p>
            <a:pPr algn="ctr"/>
            <a:r>
              <a:rPr lang="fr-FR" sz="1200" b="1" dirty="0" smtClean="0">
                <a:solidFill>
                  <a:srgbClr val="A5003E"/>
                </a:solidFill>
                <a:latin typeface="Trebuchet MS" pitchFamily="34" charset="0"/>
              </a:rPr>
              <a:t>95%</a:t>
            </a:r>
            <a:endParaRPr lang="fr-FR" sz="1200" b="1" dirty="0">
              <a:solidFill>
                <a:srgbClr val="A5003E"/>
              </a:solidFill>
              <a:latin typeface="Trebuchet MS" pitchFamily="34" charset="0"/>
            </a:endParaRPr>
          </a:p>
        </p:txBody>
      </p:sp>
      <p:sp>
        <p:nvSpPr>
          <p:cNvPr id="98" name="ZoneTexte 22"/>
          <p:cNvSpPr txBox="1">
            <a:spLocks noChangeArrowheads="1"/>
          </p:cNvSpPr>
          <p:nvPr/>
        </p:nvSpPr>
        <p:spPr bwMode="auto">
          <a:xfrm>
            <a:off x="4082552" y="5213089"/>
            <a:ext cx="563562" cy="276999"/>
          </a:xfrm>
          <a:prstGeom prst="rect">
            <a:avLst/>
          </a:prstGeom>
          <a:noFill/>
          <a:ln w="9525">
            <a:noFill/>
            <a:miter lim="800000"/>
            <a:headEnd/>
            <a:tailEnd/>
          </a:ln>
        </p:spPr>
        <p:txBody>
          <a:bodyPr>
            <a:spAutoFit/>
          </a:bodyPr>
          <a:lstStyle/>
          <a:p>
            <a:pPr algn="ctr"/>
            <a:r>
              <a:rPr lang="fr-FR" sz="1200" b="1" dirty="0" smtClean="0">
                <a:solidFill>
                  <a:srgbClr val="A5003E"/>
                </a:solidFill>
                <a:latin typeface="Trebuchet MS" pitchFamily="34" charset="0"/>
              </a:rPr>
              <a:t>100%</a:t>
            </a:r>
            <a:endParaRPr lang="fr-FR" sz="1200" b="1" dirty="0">
              <a:solidFill>
                <a:srgbClr val="A5003E"/>
              </a:solidFill>
              <a:latin typeface="Trebuchet MS" pitchFamily="34" charset="0"/>
            </a:endParaRPr>
          </a:p>
        </p:txBody>
      </p:sp>
      <p:sp>
        <p:nvSpPr>
          <p:cNvPr id="99" name="Ellipse 98"/>
          <p:cNvSpPr/>
          <p:nvPr/>
        </p:nvSpPr>
        <p:spPr>
          <a:xfrm>
            <a:off x="5858974" y="5070213"/>
            <a:ext cx="215900" cy="215900"/>
          </a:xfrm>
          <a:prstGeom prst="ellips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solidFill>
                  <a:schemeClr val="tx1"/>
                </a:solidFill>
                <a:latin typeface="Arial" pitchFamily="34" charset="0"/>
                <a:cs typeface="Arial" pitchFamily="34" charset="0"/>
              </a:rPr>
              <a:t>3</a:t>
            </a:r>
          </a:p>
        </p:txBody>
      </p:sp>
      <p:cxnSp>
        <p:nvCxnSpPr>
          <p:cNvPr id="101" name="Connecteur droit avec flèche 100"/>
          <p:cNvCxnSpPr>
            <a:stCxn id="98" idx="3"/>
          </p:cNvCxnSpPr>
          <p:nvPr/>
        </p:nvCxnSpPr>
        <p:spPr>
          <a:xfrm>
            <a:off x="4646114" y="5351589"/>
            <a:ext cx="142876" cy="4376"/>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5" name="Connecteur droit avec flèche 104"/>
          <p:cNvCxnSpPr/>
          <p:nvPr/>
        </p:nvCxnSpPr>
        <p:spPr>
          <a:xfrm>
            <a:off x="5217618" y="5355965"/>
            <a:ext cx="142876" cy="4376"/>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6" name="Connecteur droit avec flèche 105"/>
          <p:cNvCxnSpPr/>
          <p:nvPr/>
        </p:nvCxnSpPr>
        <p:spPr>
          <a:xfrm>
            <a:off x="2431536" y="3422763"/>
            <a:ext cx="142876" cy="4376"/>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1520" y="2780928"/>
            <a:ext cx="8229600" cy="1143000"/>
          </a:xfrm>
        </p:spPr>
        <p:txBody>
          <a:bodyPr>
            <a:normAutofit fontScale="90000"/>
          </a:bodyPr>
          <a:lstStyle/>
          <a:p>
            <a:r>
              <a:rPr lang="fr-FR" dirty="0" smtClean="0"/>
              <a:t>Tableaux de l’annexe 10</a:t>
            </a:r>
            <a:br>
              <a:rPr lang="fr-FR" dirty="0" smtClean="0"/>
            </a:br>
            <a:endParaRPr lang="fr-F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p:cNvSpPr/>
          <p:nvPr/>
        </p:nvSpPr>
        <p:spPr>
          <a:xfrm>
            <a:off x="0" y="2214554"/>
            <a:ext cx="9144000" cy="464344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5322" name="Line 42"/>
          <p:cNvSpPr>
            <a:spLocks noChangeShapeType="1"/>
          </p:cNvSpPr>
          <p:nvPr/>
        </p:nvSpPr>
        <p:spPr bwMode="auto">
          <a:xfrm>
            <a:off x="971550" y="2205038"/>
            <a:ext cx="0" cy="3095625"/>
          </a:xfrm>
          <a:prstGeom prst="line">
            <a:avLst/>
          </a:prstGeom>
          <a:noFill/>
          <a:ln w="28575">
            <a:solidFill>
              <a:schemeClr val="tx1"/>
            </a:solidFill>
            <a:prstDash val="sysDot"/>
            <a:round/>
            <a:headEnd type="none" w="sm" len="sm"/>
            <a:tailEnd type="triangle" w="med" len="med"/>
          </a:ln>
          <a:effectLst>
            <a:outerShdw dist="35921" dir="2700000" algn="ctr" rotWithShape="0">
              <a:schemeClr val="bg2"/>
            </a:outerShdw>
          </a:effectLst>
        </p:spPr>
        <p:txBody>
          <a:bodyPr wrap="none" anchor="ctr"/>
          <a:lstStyle/>
          <a:p>
            <a:pPr fontAlgn="auto">
              <a:spcBef>
                <a:spcPts val="0"/>
              </a:spcBef>
              <a:spcAft>
                <a:spcPts val="0"/>
              </a:spcAft>
              <a:defRPr/>
            </a:pPr>
            <a:endParaRPr lang="fr-FR" dirty="0">
              <a:latin typeface="+mn-lt"/>
              <a:cs typeface="+mn-cs"/>
            </a:endParaRPr>
          </a:p>
        </p:txBody>
      </p:sp>
      <p:sp>
        <p:nvSpPr>
          <p:cNvPr id="2052" name="Line 4"/>
          <p:cNvSpPr>
            <a:spLocks noChangeShapeType="1"/>
          </p:cNvSpPr>
          <p:nvPr/>
        </p:nvSpPr>
        <p:spPr bwMode="auto">
          <a:xfrm>
            <a:off x="1692275" y="2060575"/>
            <a:ext cx="0" cy="287338"/>
          </a:xfrm>
          <a:prstGeom prst="line">
            <a:avLst/>
          </a:prstGeom>
          <a:noFill/>
          <a:ln w="38100">
            <a:solidFill>
              <a:schemeClr val="tx1"/>
            </a:solidFill>
            <a:round/>
            <a:headEnd/>
            <a:tailEnd/>
          </a:ln>
        </p:spPr>
        <p:txBody>
          <a:bodyPr wrap="none" anchor="ctr"/>
          <a:lstStyle/>
          <a:p>
            <a:endParaRPr lang="fr-FR" sz="1600" dirty="0">
              <a:latin typeface="Trebuchet MS" pitchFamily="34" charset="0"/>
            </a:endParaRPr>
          </a:p>
        </p:txBody>
      </p:sp>
      <p:sp>
        <p:nvSpPr>
          <p:cNvPr id="2053" name="Line 5"/>
          <p:cNvSpPr>
            <a:spLocks noChangeShapeType="1"/>
          </p:cNvSpPr>
          <p:nvPr/>
        </p:nvSpPr>
        <p:spPr bwMode="auto">
          <a:xfrm>
            <a:off x="3779838" y="2060575"/>
            <a:ext cx="0" cy="287338"/>
          </a:xfrm>
          <a:prstGeom prst="line">
            <a:avLst/>
          </a:prstGeom>
          <a:noFill/>
          <a:ln w="38100">
            <a:solidFill>
              <a:schemeClr val="tx1"/>
            </a:solidFill>
            <a:round/>
            <a:headEnd/>
            <a:tailEnd/>
          </a:ln>
        </p:spPr>
        <p:txBody>
          <a:bodyPr wrap="none" anchor="ctr"/>
          <a:lstStyle/>
          <a:p>
            <a:endParaRPr lang="fr-FR" sz="1600" dirty="0">
              <a:latin typeface="Trebuchet MS" pitchFamily="34" charset="0"/>
            </a:endParaRPr>
          </a:p>
        </p:txBody>
      </p:sp>
      <p:sp>
        <p:nvSpPr>
          <p:cNvPr id="2054" name="Line 6"/>
          <p:cNvSpPr>
            <a:spLocks noChangeShapeType="1"/>
          </p:cNvSpPr>
          <p:nvPr/>
        </p:nvSpPr>
        <p:spPr bwMode="auto">
          <a:xfrm>
            <a:off x="4787900" y="2060575"/>
            <a:ext cx="0" cy="287338"/>
          </a:xfrm>
          <a:prstGeom prst="line">
            <a:avLst/>
          </a:prstGeom>
          <a:noFill/>
          <a:ln w="38100">
            <a:solidFill>
              <a:schemeClr val="tx1"/>
            </a:solidFill>
            <a:round/>
            <a:headEnd/>
            <a:tailEnd/>
          </a:ln>
        </p:spPr>
        <p:txBody>
          <a:bodyPr wrap="none" anchor="ctr"/>
          <a:lstStyle/>
          <a:p>
            <a:endParaRPr lang="fr-FR" sz="1600" dirty="0">
              <a:latin typeface="Trebuchet MS" pitchFamily="34" charset="0"/>
            </a:endParaRPr>
          </a:p>
        </p:txBody>
      </p:sp>
      <p:sp>
        <p:nvSpPr>
          <p:cNvPr id="2055" name="Line 7"/>
          <p:cNvSpPr>
            <a:spLocks noChangeShapeType="1"/>
          </p:cNvSpPr>
          <p:nvPr/>
        </p:nvSpPr>
        <p:spPr bwMode="auto">
          <a:xfrm>
            <a:off x="5911850" y="2060575"/>
            <a:ext cx="0" cy="287338"/>
          </a:xfrm>
          <a:prstGeom prst="line">
            <a:avLst/>
          </a:prstGeom>
          <a:noFill/>
          <a:ln w="38100">
            <a:solidFill>
              <a:schemeClr val="tx1"/>
            </a:solidFill>
            <a:round/>
            <a:headEnd/>
            <a:tailEnd/>
          </a:ln>
        </p:spPr>
        <p:txBody>
          <a:bodyPr wrap="none" anchor="ctr"/>
          <a:lstStyle/>
          <a:p>
            <a:endParaRPr lang="fr-FR" sz="1600" dirty="0">
              <a:latin typeface="Trebuchet MS" pitchFamily="34" charset="0"/>
            </a:endParaRPr>
          </a:p>
        </p:txBody>
      </p:sp>
      <p:sp>
        <p:nvSpPr>
          <p:cNvPr id="2056" name="Line 8"/>
          <p:cNvSpPr>
            <a:spLocks noChangeShapeType="1"/>
          </p:cNvSpPr>
          <p:nvPr/>
        </p:nvSpPr>
        <p:spPr bwMode="auto">
          <a:xfrm>
            <a:off x="7045325" y="2060575"/>
            <a:ext cx="0" cy="287338"/>
          </a:xfrm>
          <a:prstGeom prst="line">
            <a:avLst/>
          </a:prstGeom>
          <a:noFill/>
          <a:ln w="38100">
            <a:solidFill>
              <a:srgbClr val="FFCD00"/>
            </a:solidFill>
            <a:round/>
            <a:headEnd/>
            <a:tailEnd/>
          </a:ln>
        </p:spPr>
        <p:txBody>
          <a:bodyPr wrap="none" anchor="ctr"/>
          <a:lstStyle/>
          <a:p>
            <a:endParaRPr lang="fr-FR" sz="1600" dirty="0">
              <a:latin typeface="Trebuchet MS" pitchFamily="34" charset="0"/>
            </a:endParaRPr>
          </a:p>
        </p:txBody>
      </p:sp>
      <p:sp>
        <p:nvSpPr>
          <p:cNvPr id="2057" name="Text Box 9"/>
          <p:cNvSpPr txBox="1">
            <a:spLocks noChangeArrowheads="1"/>
          </p:cNvSpPr>
          <p:nvPr/>
        </p:nvSpPr>
        <p:spPr bwMode="auto">
          <a:xfrm>
            <a:off x="36513" y="620713"/>
            <a:ext cx="1059906" cy="400110"/>
          </a:xfrm>
          <a:prstGeom prst="rect">
            <a:avLst/>
          </a:prstGeom>
          <a:solidFill>
            <a:srgbClr val="FFFF00"/>
          </a:solidFill>
          <a:ln w="9525">
            <a:noFill/>
            <a:miter lim="800000"/>
            <a:headEnd/>
            <a:tailEnd/>
          </a:ln>
        </p:spPr>
        <p:txBody>
          <a:bodyPr wrap="none">
            <a:spAutoFit/>
          </a:bodyPr>
          <a:lstStyle/>
          <a:p>
            <a:pPr algn="just"/>
            <a:r>
              <a:rPr lang="en-US" sz="2000" b="1" i="1" dirty="0">
                <a:solidFill>
                  <a:srgbClr val="A5003E"/>
                </a:solidFill>
                <a:latin typeface="Trebuchet MS" pitchFamily="34" charset="0"/>
              </a:rPr>
              <a:t>Cash in</a:t>
            </a:r>
          </a:p>
        </p:txBody>
      </p:sp>
      <p:sp>
        <p:nvSpPr>
          <p:cNvPr id="2058" name="Text Box 10"/>
          <p:cNvSpPr txBox="1">
            <a:spLocks noChangeArrowheads="1"/>
          </p:cNvSpPr>
          <p:nvPr/>
        </p:nvSpPr>
        <p:spPr bwMode="auto">
          <a:xfrm>
            <a:off x="71406" y="3143248"/>
            <a:ext cx="1233030" cy="400110"/>
          </a:xfrm>
          <a:prstGeom prst="rect">
            <a:avLst/>
          </a:prstGeom>
          <a:solidFill>
            <a:srgbClr val="FFFF00"/>
          </a:solidFill>
          <a:ln w="9525">
            <a:noFill/>
            <a:miter lim="800000"/>
            <a:headEnd/>
            <a:tailEnd/>
          </a:ln>
        </p:spPr>
        <p:txBody>
          <a:bodyPr wrap="none">
            <a:spAutoFit/>
          </a:bodyPr>
          <a:lstStyle/>
          <a:p>
            <a:pPr algn="just"/>
            <a:r>
              <a:rPr lang="en-US" sz="2000" b="1" i="1" dirty="0">
                <a:solidFill>
                  <a:schemeClr val="tx1">
                    <a:lumMod val="65000"/>
                    <a:lumOff val="35000"/>
                  </a:schemeClr>
                </a:solidFill>
                <a:latin typeface="Trebuchet MS" pitchFamily="34" charset="0"/>
              </a:rPr>
              <a:t>Cash out</a:t>
            </a:r>
          </a:p>
        </p:txBody>
      </p:sp>
      <p:sp>
        <p:nvSpPr>
          <p:cNvPr id="2059" name="Text Box 11"/>
          <p:cNvSpPr txBox="1">
            <a:spLocks noChangeArrowheads="1"/>
          </p:cNvSpPr>
          <p:nvPr/>
        </p:nvSpPr>
        <p:spPr bwMode="auto">
          <a:xfrm>
            <a:off x="53959" y="2443155"/>
            <a:ext cx="2232025" cy="533205"/>
          </a:xfrm>
          <a:prstGeom prst="rect">
            <a:avLst/>
          </a:prstGeom>
          <a:noFill/>
          <a:ln w="9525">
            <a:noFill/>
            <a:prstDash val="dash"/>
            <a:miter lim="800000"/>
            <a:headEnd/>
            <a:tailEnd/>
          </a:ln>
        </p:spPr>
        <p:txBody>
          <a:bodyPr tIns="72000" bIns="72000">
            <a:spAutoFit/>
          </a:bodyPr>
          <a:lstStyle/>
          <a:p>
            <a:pPr algn="ctr">
              <a:lnSpc>
                <a:spcPct val="90000"/>
              </a:lnSpc>
            </a:pPr>
            <a:r>
              <a:rPr lang="fr-FR" sz="1400" b="1" dirty="0">
                <a:latin typeface="Trebuchet MS" pitchFamily="34" charset="0"/>
              </a:rPr>
              <a:t>Attribution des stock-options</a:t>
            </a:r>
          </a:p>
        </p:txBody>
      </p:sp>
      <p:sp>
        <p:nvSpPr>
          <p:cNvPr id="2060" name="AutoShape 12"/>
          <p:cNvSpPr>
            <a:spLocks noChangeArrowheads="1"/>
          </p:cNvSpPr>
          <p:nvPr/>
        </p:nvSpPr>
        <p:spPr bwMode="auto">
          <a:xfrm>
            <a:off x="4398963" y="2205038"/>
            <a:ext cx="792162" cy="1295400"/>
          </a:xfrm>
          <a:prstGeom prst="downArrow">
            <a:avLst>
              <a:gd name="adj1" fmla="val 50000"/>
              <a:gd name="adj2" fmla="val 40882"/>
            </a:avLst>
          </a:prstGeom>
          <a:solidFill>
            <a:schemeClr val="bg1">
              <a:lumMod val="65000"/>
            </a:schemeClr>
          </a:solidFill>
          <a:ln w="9525" algn="ctr">
            <a:noFill/>
            <a:miter lim="800000"/>
            <a:headEnd/>
            <a:tailEnd/>
          </a:ln>
        </p:spPr>
        <p:txBody>
          <a:bodyPr anchor="ctr">
            <a:spAutoFit/>
          </a:bodyPr>
          <a:lstStyle/>
          <a:p>
            <a:endParaRPr lang="fr-FR" dirty="0">
              <a:latin typeface="Calibri" pitchFamily="34" charset="0"/>
            </a:endParaRPr>
          </a:p>
        </p:txBody>
      </p:sp>
      <p:sp>
        <p:nvSpPr>
          <p:cNvPr id="2061" name="Text Box 13"/>
          <p:cNvSpPr txBox="1">
            <a:spLocks noChangeArrowheads="1"/>
          </p:cNvSpPr>
          <p:nvPr/>
        </p:nvSpPr>
        <p:spPr bwMode="auto">
          <a:xfrm>
            <a:off x="3749675" y="2357430"/>
            <a:ext cx="2089150" cy="533205"/>
          </a:xfrm>
          <a:prstGeom prst="rect">
            <a:avLst/>
          </a:prstGeom>
          <a:noFill/>
          <a:ln w="9525">
            <a:noFill/>
            <a:miter lim="800000"/>
            <a:headEnd/>
            <a:tailEnd/>
          </a:ln>
        </p:spPr>
        <p:txBody>
          <a:bodyPr tIns="72000" bIns="72000">
            <a:spAutoFit/>
          </a:bodyPr>
          <a:lstStyle/>
          <a:p>
            <a:pPr algn="ctr">
              <a:lnSpc>
                <a:spcPct val="90000"/>
              </a:lnSpc>
            </a:pPr>
            <a:r>
              <a:rPr lang="fr-FR" sz="1400" b="1" dirty="0">
                <a:latin typeface="Trebuchet MS" pitchFamily="34" charset="0"/>
              </a:rPr>
              <a:t>Exercice des stock-options </a:t>
            </a:r>
          </a:p>
        </p:txBody>
      </p:sp>
      <p:sp>
        <p:nvSpPr>
          <p:cNvPr id="2062" name="Text Box 14"/>
          <p:cNvSpPr txBox="1">
            <a:spLocks noChangeArrowheads="1"/>
          </p:cNvSpPr>
          <p:nvPr/>
        </p:nvSpPr>
        <p:spPr bwMode="auto">
          <a:xfrm>
            <a:off x="4067175" y="3563938"/>
            <a:ext cx="1800225" cy="504825"/>
          </a:xfrm>
          <a:prstGeom prst="rect">
            <a:avLst/>
          </a:prstGeom>
          <a:solidFill>
            <a:schemeClr val="bg1">
              <a:lumMod val="65000"/>
            </a:schemeClr>
          </a:solidFill>
          <a:ln w="9525">
            <a:noFill/>
            <a:miter lim="800000"/>
            <a:headEnd/>
            <a:tailEnd/>
          </a:ln>
        </p:spPr>
        <p:txBody>
          <a:bodyPr anchor="ctr" anchorCtr="1"/>
          <a:lstStyle/>
          <a:p>
            <a:pPr algn="ctr">
              <a:lnSpc>
                <a:spcPct val="95000"/>
              </a:lnSpc>
            </a:pPr>
            <a:r>
              <a:rPr lang="fr-FR" sz="1400" b="1" dirty="0">
                <a:solidFill>
                  <a:srgbClr val="000000"/>
                </a:solidFill>
                <a:latin typeface="Trebuchet MS" pitchFamily="34" charset="0"/>
              </a:rPr>
              <a:t>Paiement du Prix d’exercice</a:t>
            </a:r>
          </a:p>
        </p:txBody>
      </p:sp>
      <p:sp>
        <p:nvSpPr>
          <p:cNvPr id="2063" name="AutoShape 15"/>
          <p:cNvSpPr>
            <a:spLocks noChangeArrowheads="1"/>
          </p:cNvSpPr>
          <p:nvPr/>
        </p:nvSpPr>
        <p:spPr bwMode="auto">
          <a:xfrm>
            <a:off x="6660232" y="2205038"/>
            <a:ext cx="792162" cy="1295400"/>
          </a:xfrm>
          <a:prstGeom prst="downArrow">
            <a:avLst>
              <a:gd name="adj1" fmla="val 50000"/>
              <a:gd name="adj2" fmla="val 40882"/>
            </a:avLst>
          </a:prstGeom>
          <a:solidFill>
            <a:schemeClr val="bg1">
              <a:lumMod val="65000"/>
            </a:schemeClr>
          </a:solidFill>
          <a:ln w="9525" algn="ctr">
            <a:noFill/>
            <a:miter lim="800000"/>
            <a:headEnd/>
            <a:tailEnd/>
          </a:ln>
        </p:spPr>
        <p:txBody>
          <a:bodyPr anchor="ctr">
            <a:spAutoFit/>
          </a:bodyPr>
          <a:lstStyle/>
          <a:p>
            <a:endParaRPr lang="fr-FR" dirty="0">
              <a:latin typeface="Calibri" pitchFamily="34" charset="0"/>
            </a:endParaRPr>
          </a:p>
        </p:txBody>
      </p:sp>
      <p:sp>
        <p:nvSpPr>
          <p:cNvPr id="2064" name="AutoShape 18"/>
          <p:cNvSpPr>
            <a:spLocks noChangeArrowheads="1"/>
          </p:cNvSpPr>
          <p:nvPr/>
        </p:nvSpPr>
        <p:spPr bwMode="auto">
          <a:xfrm flipV="1">
            <a:off x="6659563" y="1109663"/>
            <a:ext cx="792162" cy="1079500"/>
          </a:xfrm>
          <a:prstGeom prst="downArrow">
            <a:avLst>
              <a:gd name="adj1" fmla="val 50306"/>
              <a:gd name="adj2" fmla="val 60723"/>
            </a:avLst>
          </a:prstGeom>
          <a:solidFill>
            <a:srgbClr val="A5003E"/>
          </a:solidFill>
          <a:ln w="9525" algn="ctr">
            <a:solidFill>
              <a:srgbClr val="A5003E"/>
            </a:solidFill>
            <a:miter lim="800000"/>
            <a:headEnd/>
            <a:tailEnd/>
          </a:ln>
        </p:spPr>
        <p:txBody>
          <a:bodyPr anchor="ctr">
            <a:spAutoFit/>
          </a:bodyPr>
          <a:lstStyle/>
          <a:p>
            <a:endParaRPr lang="fr-FR" dirty="0">
              <a:latin typeface="Calibri" pitchFamily="34" charset="0"/>
            </a:endParaRPr>
          </a:p>
        </p:txBody>
      </p:sp>
      <p:sp>
        <p:nvSpPr>
          <p:cNvPr id="2065" name="Line 19"/>
          <p:cNvSpPr>
            <a:spLocks noChangeShapeType="1"/>
          </p:cNvSpPr>
          <p:nvPr/>
        </p:nvSpPr>
        <p:spPr bwMode="auto">
          <a:xfrm>
            <a:off x="827088" y="2060575"/>
            <a:ext cx="0" cy="287338"/>
          </a:xfrm>
          <a:prstGeom prst="line">
            <a:avLst/>
          </a:prstGeom>
          <a:noFill/>
          <a:ln w="38100">
            <a:solidFill>
              <a:schemeClr val="tx1"/>
            </a:solidFill>
            <a:round/>
            <a:headEnd/>
            <a:tailEnd/>
          </a:ln>
        </p:spPr>
        <p:txBody>
          <a:bodyPr wrap="none" anchor="ctr"/>
          <a:lstStyle/>
          <a:p>
            <a:endParaRPr lang="fr-FR" sz="1600" dirty="0">
              <a:latin typeface="Trebuchet MS" pitchFamily="34" charset="0"/>
            </a:endParaRPr>
          </a:p>
        </p:txBody>
      </p:sp>
      <p:sp>
        <p:nvSpPr>
          <p:cNvPr id="2066" name="Line 20"/>
          <p:cNvSpPr>
            <a:spLocks noChangeShapeType="1"/>
          </p:cNvSpPr>
          <p:nvPr/>
        </p:nvSpPr>
        <p:spPr bwMode="auto">
          <a:xfrm>
            <a:off x="2700338" y="2060575"/>
            <a:ext cx="0" cy="287338"/>
          </a:xfrm>
          <a:prstGeom prst="line">
            <a:avLst/>
          </a:prstGeom>
          <a:noFill/>
          <a:ln w="38100">
            <a:solidFill>
              <a:schemeClr val="tx1"/>
            </a:solidFill>
            <a:round/>
            <a:headEnd/>
            <a:tailEnd/>
          </a:ln>
        </p:spPr>
        <p:txBody>
          <a:bodyPr wrap="none" anchor="ctr"/>
          <a:lstStyle/>
          <a:p>
            <a:endParaRPr lang="fr-FR" sz="1600" dirty="0">
              <a:latin typeface="Trebuchet MS" pitchFamily="34" charset="0"/>
            </a:endParaRPr>
          </a:p>
        </p:txBody>
      </p:sp>
      <p:sp>
        <p:nvSpPr>
          <p:cNvPr id="2067" name="Text Box 21"/>
          <p:cNvSpPr txBox="1">
            <a:spLocks noChangeArrowheads="1"/>
          </p:cNvSpPr>
          <p:nvPr/>
        </p:nvSpPr>
        <p:spPr bwMode="auto">
          <a:xfrm>
            <a:off x="1455403" y="1733124"/>
            <a:ext cx="574196" cy="338554"/>
          </a:xfrm>
          <a:prstGeom prst="rect">
            <a:avLst/>
          </a:prstGeom>
          <a:noFill/>
          <a:ln w="9525">
            <a:noFill/>
            <a:miter lim="800000"/>
            <a:headEnd/>
            <a:tailEnd/>
          </a:ln>
        </p:spPr>
        <p:txBody>
          <a:bodyPr wrap="none">
            <a:spAutoFit/>
          </a:bodyPr>
          <a:lstStyle/>
          <a:p>
            <a:pPr algn="just"/>
            <a:r>
              <a:rPr lang="fr-FR" sz="1600" dirty="0">
                <a:latin typeface="Trebuchet MS" pitchFamily="34" charset="0"/>
              </a:rPr>
              <a:t>1 an</a:t>
            </a:r>
          </a:p>
        </p:txBody>
      </p:sp>
      <p:sp>
        <p:nvSpPr>
          <p:cNvPr id="2068" name="Text Box 22"/>
          <p:cNvSpPr txBox="1">
            <a:spLocks noChangeArrowheads="1"/>
          </p:cNvSpPr>
          <p:nvPr/>
        </p:nvSpPr>
        <p:spPr bwMode="auto">
          <a:xfrm>
            <a:off x="2374597" y="1733124"/>
            <a:ext cx="657552" cy="338554"/>
          </a:xfrm>
          <a:prstGeom prst="rect">
            <a:avLst/>
          </a:prstGeom>
          <a:noFill/>
          <a:ln w="9525">
            <a:noFill/>
            <a:miter lim="800000"/>
            <a:headEnd/>
            <a:tailEnd/>
          </a:ln>
        </p:spPr>
        <p:txBody>
          <a:bodyPr wrap="none">
            <a:spAutoFit/>
          </a:bodyPr>
          <a:lstStyle/>
          <a:p>
            <a:pPr algn="just"/>
            <a:r>
              <a:rPr lang="fr-FR" sz="1600" dirty="0">
                <a:latin typeface="Trebuchet MS" pitchFamily="34" charset="0"/>
              </a:rPr>
              <a:t>2 ans</a:t>
            </a:r>
          </a:p>
        </p:txBody>
      </p:sp>
      <p:sp>
        <p:nvSpPr>
          <p:cNvPr id="2069" name="Text Box 23"/>
          <p:cNvSpPr txBox="1">
            <a:spLocks noChangeArrowheads="1"/>
          </p:cNvSpPr>
          <p:nvPr/>
        </p:nvSpPr>
        <p:spPr bwMode="auto">
          <a:xfrm>
            <a:off x="3442984" y="1733124"/>
            <a:ext cx="657552" cy="338554"/>
          </a:xfrm>
          <a:prstGeom prst="rect">
            <a:avLst/>
          </a:prstGeom>
          <a:noFill/>
          <a:ln w="9525">
            <a:noFill/>
            <a:miter lim="800000"/>
            <a:headEnd/>
            <a:tailEnd/>
          </a:ln>
        </p:spPr>
        <p:txBody>
          <a:bodyPr wrap="none">
            <a:spAutoFit/>
          </a:bodyPr>
          <a:lstStyle/>
          <a:p>
            <a:pPr algn="just"/>
            <a:r>
              <a:rPr lang="fr-FR" sz="1600" dirty="0">
                <a:latin typeface="Trebuchet MS" pitchFamily="34" charset="0"/>
              </a:rPr>
              <a:t>3 ans</a:t>
            </a:r>
          </a:p>
        </p:txBody>
      </p:sp>
      <p:sp>
        <p:nvSpPr>
          <p:cNvPr id="2070" name="Text Box 24"/>
          <p:cNvSpPr txBox="1">
            <a:spLocks noChangeArrowheads="1"/>
          </p:cNvSpPr>
          <p:nvPr/>
        </p:nvSpPr>
        <p:spPr bwMode="auto">
          <a:xfrm>
            <a:off x="4400247" y="1733124"/>
            <a:ext cx="657552" cy="338554"/>
          </a:xfrm>
          <a:prstGeom prst="rect">
            <a:avLst/>
          </a:prstGeom>
          <a:noFill/>
          <a:ln w="9525">
            <a:noFill/>
            <a:miter lim="800000"/>
            <a:headEnd/>
            <a:tailEnd/>
          </a:ln>
        </p:spPr>
        <p:txBody>
          <a:bodyPr wrap="none">
            <a:spAutoFit/>
          </a:bodyPr>
          <a:lstStyle/>
          <a:p>
            <a:pPr algn="just"/>
            <a:r>
              <a:rPr lang="fr-FR" sz="1600" dirty="0">
                <a:latin typeface="Trebuchet MS" pitchFamily="34" charset="0"/>
              </a:rPr>
              <a:t>4 ans</a:t>
            </a:r>
          </a:p>
        </p:txBody>
      </p:sp>
      <p:sp>
        <p:nvSpPr>
          <p:cNvPr id="2071" name="Text Box 25"/>
          <p:cNvSpPr txBox="1">
            <a:spLocks noChangeArrowheads="1"/>
          </p:cNvSpPr>
          <p:nvPr/>
        </p:nvSpPr>
        <p:spPr bwMode="auto">
          <a:xfrm>
            <a:off x="5616272" y="1733124"/>
            <a:ext cx="657552" cy="338554"/>
          </a:xfrm>
          <a:prstGeom prst="rect">
            <a:avLst/>
          </a:prstGeom>
          <a:noFill/>
          <a:ln w="9525">
            <a:noFill/>
            <a:miter lim="800000"/>
            <a:headEnd/>
            <a:tailEnd/>
          </a:ln>
        </p:spPr>
        <p:txBody>
          <a:bodyPr wrap="none">
            <a:spAutoFit/>
          </a:bodyPr>
          <a:lstStyle/>
          <a:p>
            <a:pPr algn="just"/>
            <a:r>
              <a:rPr lang="fr-FR" sz="1600" dirty="0">
                <a:latin typeface="Trebuchet MS" pitchFamily="34" charset="0"/>
              </a:rPr>
              <a:t>5 ans</a:t>
            </a:r>
          </a:p>
        </p:txBody>
      </p:sp>
      <p:sp>
        <p:nvSpPr>
          <p:cNvPr id="2072" name="AutoShape 26"/>
          <p:cNvSpPr>
            <a:spLocks/>
          </p:cNvSpPr>
          <p:nvPr/>
        </p:nvSpPr>
        <p:spPr bwMode="auto">
          <a:xfrm rot="16200000">
            <a:off x="6696075" y="-495300"/>
            <a:ext cx="144463" cy="3960813"/>
          </a:xfrm>
          <a:prstGeom prst="rightBrace">
            <a:avLst>
              <a:gd name="adj1" fmla="val 228479"/>
              <a:gd name="adj2" fmla="val 50000"/>
            </a:avLst>
          </a:prstGeom>
          <a:noFill/>
          <a:ln w="28575">
            <a:solidFill>
              <a:schemeClr val="tx1"/>
            </a:solidFill>
            <a:round/>
            <a:headEnd/>
            <a:tailEnd/>
          </a:ln>
        </p:spPr>
        <p:txBody>
          <a:bodyPr anchor="ctr">
            <a:spAutoFit/>
          </a:bodyPr>
          <a:lstStyle/>
          <a:p>
            <a:endParaRPr lang="fr-FR" dirty="0">
              <a:latin typeface="Calibri" pitchFamily="34" charset="0"/>
            </a:endParaRPr>
          </a:p>
        </p:txBody>
      </p:sp>
      <p:sp useBgFill="1">
        <p:nvSpPr>
          <p:cNvPr id="2073" name="Text Box 27"/>
          <p:cNvSpPr txBox="1">
            <a:spLocks noChangeArrowheads="1"/>
          </p:cNvSpPr>
          <p:nvPr/>
        </p:nvSpPr>
        <p:spPr bwMode="auto">
          <a:xfrm>
            <a:off x="5000628" y="642918"/>
            <a:ext cx="2016125" cy="394705"/>
          </a:xfrm>
          <a:prstGeom prst="rect">
            <a:avLst/>
          </a:prstGeom>
          <a:ln w="9525">
            <a:noFill/>
            <a:miter lim="800000"/>
            <a:headEnd/>
            <a:tailEnd/>
          </a:ln>
        </p:spPr>
        <p:txBody>
          <a:bodyPr tIns="72000" bIns="72000">
            <a:spAutoFit/>
          </a:bodyPr>
          <a:lstStyle/>
          <a:p>
            <a:pPr algn="ctr">
              <a:lnSpc>
                <a:spcPct val="90000"/>
              </a:lnSpc>
            </a:pPr>
            <a:r>
              <a:rPr lang="fr-FR" dirty="0">
                <a:latin typeface="Trebuchet MS" pitchFamily="34" charset="0"/>
              </a:rPr>
              <a:t>Revente possible</a:t>
            </a:r>
          </a:p>
        </p:txBody>
      </p:sp>
      <p:sp>
        <p:nvSpPr>
          <p:cNvPr id="2074" name="Text Box 28"/>
          <p:cNvSpPr txBox="1">
            <a:spLocks noChangeArrowheads="1"/>
          </p:cNvSpPr>
          <p:nvPr/>
        </p:nvSpPr>
        <p:spPr bwMode="auto">
          <a:xfrm>
            <a:off x="6771968" y="1714488"/>
            <a:ext cx="657552" cy="338554"/>
          </a:xfrm>
          <a:prstGeom prst="rect">
            <a:avLst/>
          </a:prstGeom>
          <a:noFill/>
          <a:ln w="9525">
            <a:noFill/>
            <a:miter lim="800000"/>
            <a:headEnd/>
            <a:tailEnd/>
          </a:ln>
        </p:spPr>
        <p:txBody>
          <a:bodyPr wrap="none">
            <a:spAutoFit/>
          </a:bodyPr>
          <a:lstStyle/>
          <a:p>
            <a:pPr algn="just"/>
            <a:r>
              <a:rPr lang="fr-FR" sz="1600" dirty="0">
                <a:latin typeface="Trebuchet MS" pitchFamily="34" charset="0"/>
              </a:rPr>
              <a:t>6 ans</a:t>
            </a:r>
          </a:p>
        </p:txBody>
      </p:sp>
      <p:sp>
        <p:nvSpPr>
          <p:cNvPr id="2075" name="AutoShape 29"/>
          <p:cNvSpPr>
            <a:spLocks/>
          </p:cNvSpPr>
          <p:nvPr/>
        </p:nvSpPr>
        <p:spPr bwMode="auto">
          <a:xfrm rot="5400000" flipV="1">
            <a:off x="2555875" y="2133600"/>
            <a:ext cx="142875" cy="4175125"/>
          </a:xfrm>
          <a:prstGeom prst="rightBrace">
            <a:avLst>
              <a:gd name="adj1" fmla="val 243519"/>
              <a:gd name="adj2" fmla="val 50000"/>
            </a:avLst>
          </a:prstGeom>
          <a:noFill/>
          <a:ln w="28575">
            <a:solidFill>
              <a:schemeClr val="tx1"/>
            </a:solidFill>
            <a:round/>
            <a:headEnd/>
            <a:tailEnd/>
          </a:ln>
        </p:spPr>
        <p:txBody>
          <a:bodyPr anchor="ctr">
            <a:spAutoFit/>
          </a:bodyPr>
          <a:lstStyle/>
          <a:p>
            <a:endParaRPr lang="fr-FR" dirty="0">
              <a:latin typeface="Calibri" pitchFamily="34" charset="0"/>
            </a:endParaRPr>
          </a:p>
        </p:txBody>
      </p:sp>
      <p:sp>
        <p:nvSpPr>
          <p:cNvPr id="2076" name="AutoShape 30"/>
          <p:cNvSpPr>
            <a:spLocks/>
          </p:cNvSpPr>
          <p:nvPr/>
        </p:nvSpPr>
        <p:spPr bwMode="auto">
          <a:xfrm rot="5400000" flipV="1">
            <a:off x="5724525" y="3213100"/>
            <a:ext cx="142875" cy="2016125"/>
          </a:xfrm>
          <a:prstGeom prst="rightBrace">
            <a:avLst>
              <a:gd name="adj1" fmla="val 117593"/>
              <a:gd name="adj2" fmla="val 50000"/>
            </a:avLst>
          </a:prstGeom>
          <a:noFill/>
          <a:ln w="28575">
            <a:solidFill>
              <a:schemeClr val="tx1"/>
            </a:solidFill>
            <a:round/>
            <a:headEnd/>
            <a:tailEnd/>
          </a:ln>
        </p:spPr>
        <p:txBody>
          <a:bodyPr anchor="ctr">
            <a:spAutoFit/>
          </a:bodyPr>
          <a:lstStyle/>
          <a:p>
            <a:endParaRPr lang="fr-FR" dirty="0">
              <a:latin typeface="Calibri" pitchFamily="34" charset="0"/>
            </a:endParaRPr>
          </a:p>
        </p:txBody>
      </p:sp>
      <p:sp>
        <p:nvSpPr>
          <p:cNvPr id="2077" name="Text Box 31"/>
          <p:cNvSpPr txBox="1">
            <a:spLocks noChangeArrowheads="1"/>
          </p:cNvSpPr>
          <p:nvPr/>
        </p:nvSpPr>
        <p:spPr bwMode="auto">
          <a:xfrm>
            <a:off x="3923630" y="4354305"/>
            <a:ext cx="3168650" cy="646331"/>
          </a:xfrm>
          <a:prstGeom prst="rect">
            <a:avLst/>
          </a:prstGeom>
          <a:solidFill>
            <a:schemeClr val="bg2">
              <a:lumMod val="90000"/>
            </a:schemeClr>
          </a:solidFill>
          <a:ln w="9525">
            <a:noFill/>
            <a:miter lim="800000"/>
            <a:headEnd/>
            <a:tailEnd/>
          </a:ln>
        </p:spPr>
        <p:txBody>
          <a:bodyPr>
            <a:spAutoFit/>
          </a:bodyPr>
          <a:lstStyle/>
          <a:p>
            <a:pPr algn="ctr"/>
            <a:r>
              <a:rPr lang="en-US" sz="1200" b="1" dirty="0">
                <a:latin typeface="Trebuchet MS" pitchFamily="34" charset="0"/>
              </a:rPr>
              <a:t>Si cession au bout de 6 </a:t>
            </a:r>
            <a:r>
              <a:rPr lang="en-US" sz="1200" b="1" dirty="0" err="1" smtClean="0">
                <a:latin typeface="Trebuchet MS" pitchFamily="34" charset="0"/>
              </a:rPr>
              <a:t>ans</a:t>
            </a:r>
            <a:r>
              <a:rPr lang="en-US" sz="1200" b="1" dirty="0">
                <a:latin typeface="Trebuchet MS" pitchFamily="34" charset="0"/>
              </a:rPr>
              <a:t/>
            </a:r>
            <a:br>
              <a:rPr lang="en-US" sz="1200" b="1" dirty="0">
                <a:latin typeface="Trebuchet MS" pitchFamily="34" charset="0"/>
              </a:rPr>
            </a:br>
            <a:r>
              <a:rPr lang="en-US" sz="1200" b="1" dirty="0">
                <a:latin typeface="Trebuchet MS" pitchFamily="34" charset="0"/>
              </a:rPr>
              <a:t>(</a:t>
            </a:r>
            <a:r>
              <a:rPr lang="en-US" sz="1200" b="1" dirty="0" smtClean="0">
                <a:latin typeface="Trebuchet MS" pitchFamily="34" charset="0"/>
              </a:rPr>
              <a:t>18+12,3) = 30,3 </a:t>
            </a:r>
            <a:r>
              <a:rPr lang="en-US" sz="1200" b="1" dirty="0">
                <a:latin typeface="Trebuchet MS" pitchFamily="34" charset="0"/>
              </a:rPr>
              <a:t>% </a:t>
            </a:r>
            <a:r>
              <a:rPr lang="en-US" sz="1200" b="1" dirty="0" err="1">
                <a:latin typeface="Trebuchet MS" pitchFamily="34" charset="0"/>
              </a:rPr>
              <a:t>sur</a:t>
            </a:r>
            <a:r>
              <a:rPr lang="en-US" sz="1200" b="1" dirty="0">
                <a:latin typeface="Trebuchet MS" pitchFamily="34" charset="0"/>
              </a:rPr>
              <a:t> PVA</a:t>
            </a:r>
            <a:br>
              <a:rPr lang="en-US" sz="1200" b="1" dirty="0">
                <a:latin typeface="Trebuchet MS" pitchFamily="34" charset="0"/>
              </a:rPr>
            </a:br>
            <a:r>
              <a:rPr lang="en-US" sz="1200" b="1" dirty="0">
                <a:latin typeface="Trebuchet MS" pitchFamily="34" charset="0"/>
              </a:rPr>
              <a:t>[</a:t>
            </a:r>
            <a:r>
              <a:rPr lang="en-US" sz="1200" b="1" i="1" dirty="0">
                <a:latin typeface="Trebuchet MS" pitchFamily="34" charset="0"/>
              </a:rPr>
              <a:t>(</a:t>
            </a:r>
            <a:r>
              <a:rPr lang="en-US" sz="1200" b="1" i="1" dirty="0" smtClean="0">
                <a:latin typeface="Trebuchet MS" pitchFamily="34" charset="0"/>
              </a:rPr>
              <a:t>30+12,3) = 42,3% </a:t>
            </a:r>
            <a:r>
              <a:rPr lang="en-US" sz="1200" b="1" i="1" dirty="0" err="1">
                <a:latin typeface="Trebuchet MS" pitchFamily="34" charset="0"/>
              </a:rPr>
              <a:t>si</a:t>
            </a:r>
            <a:r>
              <a:rPr lang="en-US" sz="1200" b="1" i="1" dirty="0">
                <a:latin typeface="Trebuchet MS" pitchFamily="34" charset="0"/>
              </a:rPr>
              <a:t> &gt; 152 500 € </a:t>
            </a:r>
            <a:r>
              <a:rPr lang="en-US" sz="1200" b="1" dirty="0">
                <a:latin typeface="Trebuchet MS" pitchFamily="34" charset="0"/>
              </a:rPr>
              <a:t>]</a:t>
            </a:r>
          </a:p>
        </p:txBody>
      </p:sp>
      <p:sp>
        <p:nvSpPr>
          <p:cNvPr id="2078" name="Text Box 32"/>
          <p:cNvSpPr txBox="1">
            <a:spLocks noChangeArrowheads="1"/>
          </p:cNvSpPr>
          <p:nvPr/>
        </p:nvSpPr>
        <p:spPr bwMode="auto">
          <a:xfrm>
            <a:off x="7020272" y="476250"/>
            <a:ext cx="1573213" cy="504825"/>
          </a:xfrm>
          <a:prstGeom prst="rect">
            <a:avLst/>
          </a:prstGeom>
          <a:solidFill>
            <a:srgbClr val="A5003E"/>
          </a:solidFill>
          <a:ln w="9525">
            <a:noFill/>
            <a:miter lim="800000"/>
            <a:headEnd/>
            <a:tailEnd/>
          </a:ln>
        </p:spPr>
        <p:txBody>
          <a:bodyPr anchor="ctr" anchorCtr="1"/>
          <a:lstStyle/>
          <a:p>
            <a:pPr algn="ctr">
              <a:lnSpc>
                <a:spcPct val="95000"/>
              </a:lnSpc>
            </a:pPr>
            <a:r>
              <a:rPr lang="fr-FR" sz="1600" b="1" dirty="0">
                <a:solidFill>
                  <a:schemeClr val="bg1"/>
                </a:solidFill>
                <a:latin typeface="Trebuchet MS" pitchFamily="34" charset="0"/>
              </a:rPr>
              <a:t>Prix de cession</a:t>
            </a:r>
          </a:p>
        </p:txBody>
      </p:sp>
      <p:sp>
        <p:nvSpPr>
          <p:cNvPr id="2079" name="Text Box 35"/>
          <p:cNvSpPr txBox="1">
            <a:spLocks noChangeArrowheads="1"/>
          </p:cNvSpPr>
          <p:nvPr/>
        </p:nvSpPr>
        <p:spPr bwMode="auto">
          <a:xfrm>
            <a:off x="5214942" y="6143644"/>
            <a:ext cx="3714776" cy="527030"/>
          </a:xfrm>
          <a:prstGeom prst="rect">
            <a:avLst/>
          </a:prstGeom>
          <a:solidFill>
            <a:schemeClr val="bg1"/>
          </a:solidFill>
          <a:ln w="9525">
            <a:solidFill>
              <a:schemeClr val="tx1"/>
            </a:solidFill>
            <a:miter lim="800000"/>
            <a:headEnd/>
            <a:tailEnd/>
          </a:ln>
        </p:spPr>
        <p:txBody>
          <a:bodyPr anchor="ctr" anchorCtr="1"/>
          <a:lstStyle/>
          <a:p>
            <a:pPr>
              <a:lnSpc>
                <a:spcPct val="95000"/>
              </a:lnSpc>
            </a:pPr>
            <a:r>
              <a:rPr lang="fr-FR" sz="1200" b="1" dirty="0">
                <a:latin typeface="Trebuchet MS" pitchFamily="34" charset="0"/>
              </a:rPr>
              <a:t>Légende</a:t>
            </a:r>
          </a:p>
          <a:p>
            <a:pPr>
              <a:lnSpc>
                <a:spcPct val="95000"/>
              </a:lnSpc>
            </a:pPr>
            <a:r>
              <a:rPr lang="fr-FR" sz="1200" b="1" dirty="0">
                <a:latin typeface="Trebuchet MS" pitchFamily="34" charset="0"/>
              </a:rPr>
              <a:t>PVA = </a:t>
            </a:r>
            <a:r>
              <a:rPr lang="el-GR" sz="1200" b="1" dirty="0">
                <a:latin typeface="Trebuchet MS" pitchFamily="34" charset="0"/>
              </a:rPr>
              <a:t>Δ</a:t>
            </a:r>
            <a:r>
              <a:rPr lang="fr-FR" sz="1200" b="1" dirty="0">
                <a:latin typeface="Trebuchet MS" pitchFamily="34" charset="0"/>
              </a:rPr>
              <a:t> (valeur à l’exercice – prix d’exercice)</a:t>
            </a:r>
          </a:p>
          <a:p>
            <a:pPr>
              <a:lnSpc>
                <a:spcPct val="95000"/>
              </a:lnSpc>
            </a:pPr>
            <a:r>
              <a:rPr lang="fr-FR" sz="1200" b="1" dirty="0">
                <a:latin typeface="Trebuchet MS" pitchFamily="34" charset="0"/>
              </a:rPr>
              <a:t>PVC = </a:t>
            </a:r>
            <a:r>
              <a:rPr lang="el-GR" sz="1200" b="1" dirty="0">
                <a:latin typeface="Trebuchet MS" pitchFamily="34" charset="0"/>
              </a:rPr>
              <a:t>Δ</a:t>
            </a:r>
            <a:r>
              <a:rPr lang="fr-FR" sz="1200" b="1" dirty="0">
                <a:latin typeface="Trebuchet MS" pitchFamily="34" charset="0"/>
              </a:rPr>
              <a:t> (prix de cession - valeur à l’exercice)</a:t>
            </a:r>
            <a:endParaRPr lang="el-GR" sz="1200" b="1" dirty="0">
              <a:latin typeface="Trebuchet MS" pitchFamily="34" charset="0"/>
            </a:endParaRPr>
          </a:p>
        </p:txBody>
      </p:sp>
      <p:sp>
        <p:nvSpPr>
          <p:cNvPr id="2080" name="AutoShape 36"/>
          <p:cNvSpPr>
            <a:spLocks/>
          </p:cNvSpPr>
          <p:nvPr/>
        </p:nvSpPr>
        <p:spPr bwMode="auto">
          <a:xfrm rot="-5400000">
            <a:off x="2589213" y="-422275"/>
            <a:ext cx="292100" cy="3816350"/>
          </a:xfrm>
          <a:prstGeom prst="rightBrace">
            <a:avLst>
              <a:gd name="adj1" fmla="val 108877"/>
              <a:gd name="adj2" fmla="val 50000"/>
            </a:avLst>
          </a:prstGeom>
          <a:noFill/>
          <a:ln w="28575">
            <a:solidFill>
              <a:schemeClr val="tx1"/>
            </a:solidFill>
            <a:round/>
            <a:headEnd/>
            <a:tailEnd/>
          </a:ln>
        </p:spPr>
        <p:txBody>
          <a:bodyPr anchor="ctr">
            <a:spAutoFit/>
          </a:bodyPr>
          <a:lstStyle/>
          <a:p>
            <a:endParaRPr lang="fr-FR">
              <a:latin typeface="Calibri" pitchFamily="34" charset="0"/>
            </a:endParaRPr>
          </a:p>
        </p:txBody>
      </p:sp>
      <p:sp useBgFill="1">
        <p:nvSpPr>
          <p:cNvPr id="2081" name="Text Box 37"/>
          <p:cNvSpPr txBox="1">
            <a:spLocks noChangeArrowheads="1"/>
          </p:cNvSpPr>
          <p:nvPr/>
        </p:nvSpPr>
        <p:spPr bwMode="auto">
          <a:xfrm>
            <a:off x="1116013" y="620713"/>
            <a:ext cx="3313112" cy="644004"/>
          </a:xfrm>
          <a:prstGeom prst="rect">
            <a:avLst/>
          </a:prstGeom>
          <a:ln w="9525">
            <a:noFill/>
            <a:miter lim="800000"/>
            <a:headEnd/>
            <a:tailEnd/>
          </a:ln>
        </p:spPr>
        <p:txBody>
          <a:bodyPr tIns="72000" bIns="72000">
            <a:spAutoFit/>
          </a:bodyPr>
          <a:lstStyle/>
          <a:p>
            <a:pPr algn="ctr">
              <a:lnSpc>
                <a:spcPct val="90000"/>
              </a:lnSpc>
            </a:pPr>
            <a:r>
              <a:rPr lang="fr-FR" dirty="0">
                <a:latin typeface="Trebuchet MS" pitchFamily="34" charset="0"/>
              </a:rPr>
              <a:t>Période dite</a:t>
            </a:r>
            <a:br>
              <a:rPr lang="fr-FR" dirty="0">
                <a:latin typeface="Trebuchet MS" pitchFamily="34" charset="0"/>
              </a:rPr>
            </a:br>
            <a:r>
              <a:rPr lang="fr-FR" dirty="0">
                <a:latin typeface="Trebuchet MS" pitchFamily="34" charset="0"/>
              </a:rPr>
              <a:t>d’indisponibilité fiscale</a:t>
            </a:r>
          </a:p>
        </p:txBody>
      </p:sp>
      <p:sp>
        <p:nvSpPr>
          <p:cNvPr id="2082" name="Text Box 38"/>
          <p:cNvSpPr txBox="1">
            <a:spLocks noChangeArrowheads="1"/>
          </p:cNvSpPr>
          <p:nvPr/>
        </p:nvSpPr>
        <p:spPr bwMode="auto">
          <a:xfrm>
            <a:off x="7078655" y="4305300"/>
            <a:ext cx="2101857" cy="276999"/>
          </a:xfrm>
          <a:prstGeom prst="rect">
            <a:avLst/>
          </a:prstGeom>
          <a:noFill/>
          <a:ln w="9525">
            <a:noFill/>
            <a:miter lim="800000"/>
            <a:headEnd/>
            <a:tailEnd/>
          </a:ln>
        </p:spPr>
        <p:txBody>
          <a:bodyPr wrap="none">
            <a:spAutoFit/>
          </a:bodyPr>
          <a:lstStyle/>
          <a:p>
            <a:pPr algn="ctr"/>
            <a:r>
              <a:rPr lang="en-US" sz="1200" b="1" dirty="0">
                <a:latin typeface="Trebuchet MS" pitchFamily="34" charset="0"/>
              </a:rPr>
              <a:t>(</a:t>
            </a:r>
            <a:r>
              <a:rPr lang="en-US" sz="1200" b="1" dirty="0" smtClean="0">
                <a:latin typeface="Trebuchet MS" pitchFamily="34" charset="0"/>
              </a:rPr>
              <a:t>19+12,3) = 31,3% </a:t>
            </a:r>
            <a:r>
              <a:rPr lang="en-US" sz="1200" b="1" dirty="0" err="1">
                <a:latin typeface="Trebuchet MS" pitchFamily="34" charset="0"/>
              </a:rPr>
              <a:t>sur</a:t>
            </a:r>
            <a:r>
              <a:rPr lang="en-US" sz="1200" b="1" dirty="0">
                <a:latin typeface="Trebuchet MS" pitchFamily="34" charset="0"/>
              </a:rPr>
              <a:t> PVC</a:t>
            </a:r>
          </a:p>
        </p:txBody>
      </p:sp>
      <p:sp>
        <p:nvSpPr>
          <p:cNvPr id="2083" name="Text Box 39"/>
          <p:cNvSpPr txBox="1">
            <a:spLocks noChangeArrowheads="1"/>
          </p:cNvSpPr>
          <p:nvPr/>
        </p:nvSpPr>
        <p:spPr bwMode="auto">
          <a:xfrm>
            <a:off x="6786578" y="4214818"/>
            <a:ext cx="288925" cy="477805"/>
          </a:xfrm>
          <a:prstGeom prst="rect">
            <a:avLst/>
          </a:prstGeom>
          <a:solidFill>
            <a:schemeClr val="bg2">
              <a:lumMod val="90000"/>
            </a:schemeClr>
          </a:solidFill>
          <a:ln w="9525">
            <a:noFill/>
            <a:miter lim="800000"/>
            <a:headEnd/>
            <a:tailEnd/>
          </a:ln>
        </p:spPr>
        <p:txBody>
          <a:bodyPr wrap="square" tIns="72000" bIns="72000">
            <a:spAutoFit/>
          </a:bodyPr>
          <a:lstStyle/>
          <a:p>
            <a:pPr algn="ctr">
              <a:lnSpc>
                <a:spcPct val="90000"/>
              </a:lnSpc>
            </a:pPr>
            <a:r>
              <a:rPr lang="fr-FR" sz="2400" b="1" dirty="0">
                <a:latin typeface="Trebuchet MS" pitchFamily="34" charset="0"/>
              </a:rPr>
              <a:t>+</a:t>
            </a:r>
          </a:p>
        </p:txBody>
      </p:sp>
      <p:sp>
        <p:nvSpPr>
          <p:cNvPr id="2084" name="Text Box 41"/>
          <p:cNvSpPr txBox="1">
            <a:spLocks noChangeArrowheads="1"/>
          </p:cNvSpPr>
          <p:nvPr/>
        </p:nvSpPr>
        <p:spPr bwMode="auto">
          <a:xfrm>
            <a:off x="190490" y="5300663"/>
            <a:ext cx="3381378" cy="771543"/>
          </a:xfrm>
          <a:prstGeom prst="rect">
            <a:avLst/>
          </a:prstGeom>
          <a:solidFill>
            <a:schemeClr val="bg1">
              <a:lumMod val="65000"/>
            </a:schemeClr>
          </a:solidFill>
          <a:ln w="9525">
            <a:noFill/>
            <a:prstDash val="dash"/>
            <a:miter lim="800000"/>
            <a:headEnd/>
            <a:tailEnd/>
          </a:ln>
        </p:spPr>
        <p:txBody>
          <a:bodyPr anchor="ctr" anchorCtr="1"/>
          <a:lstStyle/>
          <a:p>
            <a:pPr algn="ctr">
              <a:lnSpc>
                <a:spcPct val="95000"/>
              </a:lnSpc>
            </a:pPr>
            <a:r>
              <a:rPr lang="fr-FR" sz="1200" b="1" dirty="0">
                <a:latin typeface="Trebuchet MS" pitchFamily="34" charset="0"/>
              </a:rPr>
              <a:t>Paiement par l’employeur de la part patronale de la contribution sociale spécifique de </a:t>
            </a:r>
            <a:r>
              <a:rPr lang="fr-FR" sz="1200" b="1" dirty="0" smtClean="0">
                <a:latin typeface="Trebuchet MS" pitchFamily="34" charset="0"/>
              </a:rPr>
              <a:t>14%</a:t>
            </a:r>
          </a:p>
        </p:txBody>
      </p:sp>
      <p:sp>
        <p:nvSpPr>
          <p:cNvPr id="2085" name="Text Box 43"/>
          <p:cNvSpPr txBox="1">
            <a:spLocks noChangeArrowheads="1"/>
          </p:cNvSpPr>
          <p:nvPr/>
        </p:nvSpPr>
        <p:spPr bwMode="auto">
          <a:xfrm>
            <a:off x="-71470" y="1714488"/>
            <a:ext cx="1648208" cy="307777"/>
          </a:xfrm>
          <a:prstGeom prst="rect">
            <a:avLst/>
          </a:prstGeom>
          <a:noFill/>
          <a:ln w="9525">
            <a:noFill/>
            <a:miter lim="800000"/>
            <a:headEnd/>
            <a:tailEnd/>
          </a:ln>
        </p:spPr>
        <p:txBody>
          <a:bodyPr wrap="none">
            <a:spAutoFit/>
          </a:bodyPr>
          <a:lstStyle/>
          <a:p>
            <a:pPr algn="just"/>
            <a:r>
              <a:rPr lang="fr-FR" sz="1400" dirty="0">
                <a:latin typeface="Trebuchet MS" pitchFamily="34" charset="0"/>
              </a:rPr>
              <a:t>Date d’attribution</a:t>
            </a:r>
          </a:p>
        </p:txBody>
      </p:sp>
      <p:sp>
        <p:nvSpPr>
          <p:cNvPr id="2086" name="Text Box 44"/>
          <p:cNvSpPr txBox="1">
            <a:spLocks noChangeArrowheads="1"/>
          </p:cNvSpPr>
          <p:nvPr/>
        </p:nvSpPr>
        <p:spPr bwMode="auto">
          <a:xfrm>
            <a:off x="5867400" y="5143512"/>
            <a:ext cx="3097213" cy="785818"/>
          </a:xfrm>
          <a:prstGeom prst="rect">
            <a:avLst/>
          </a:prstGeom>
          <a:solidFill>
            <a:schemeClr val="bg1">
              <a:lumMod val="65000"/>
            </a:schemeClr>
          </a:solidFill>
          <a:ln w="9525">
            <a:noFill/>
            <a:prstDash val="dash"/>
            <a:miter lim="800000"/>
            <a:headEnd/>
            <a:tailEnd/>
          </a:ln>
        </p:spPr>
        <p:txBody>
          <a:bodyPr anchor="ctr" anchorCtr="1"/>
          <a:lstStyle/>
          <a:p>
            <a:pPr algn="ctr">
              <a:lnSpc>
                <a:spcPct val="95000"/>
              </a:lnSpc>
            </a:pPr>
            <a:r>
              <a:rPr lang="fr-FR" sz="1200" b="1" dirty="0">
                <a:latin typeface="Trebuchet MS" pitchFamily="34" charset="0"/>
              </a:rPr>
              <a:t>Paiement par le bénéficiaire</a:t>
            </a:r>
          </a:p>
          <a:p>
            <a:pPr algn="ctr">
              <a:lnSpc>
                <a:spcPct val="95000"/>
              </a:lnSpc>
            </a:pPr>
            <a:r>
              <a:rPr lang="fr-FR" sz="1200" b="1" dirty="0">
                <a:latin typeface="Trebuchet MS" pitchFamily="34" charset="0"/>
              </a:rPr>
              <a:t>de part salariale de la contribution sociale </a:t>
            </a:r>
            <a:r>
              <a:rPr lang="fr-FR" sz="1200" b="1" dirty="0" smtClean="0">
                <a:latin typeface="Trebuchet MS" pitchFamily="34" charset="0"/>
              </a:rPr>
              <a:t>spécifique: 8%</a:t>
            </a:r>
          </a:p>
        </p:txBody>
      </p:sp>
      <p:sp>
        <p:nvSpPr>
          <p:cNvPr id="225325" name="Line 45"/>
          <p:cNvSpPr>
            <a:spLocks noChangeShapeType="1"/>
          </p:cNvSpPr>
          <p:nvPr/>
        </p:nvSpPr>
        <p:spPr bwMode="auto">
          <a:xfrm>
            <a:off x="7072329" y="2214555"/>
            <a:ext cx="45719" cy="2928958"/>
          </a:xfrm>
          <a:prstGeom prst="line">
            <a:avLst/>
          </a:prstGeom>
          <a:noFill/>
          <a:ln w="28575">
            <a:solidFill>
              <a:schemeClr val="tx1"/>
            </a:solidFill>
            <a:prstDash val="sysDot"/>
            <a:round/>
            <a:headEnd type="none" w="sm" len="sm"/>
            <a:tailEnd type="triangle" w="med" len="med"/>
          </a:ln>
          <a:effectLst>
            <a:outerShdw dist="35921" dir="2700000" algn="ctr" rotWithShape="0">
              <a:schemeClr val="bg2"/>
            </a:outerShdw>
          </a:effectLst>
        </p:spPr>
        <p:txBody>
          <a:bodyPr wrap="none" anchor="ctr"/>
          <a:lstStyle/>
          <a:p>
            <a:pPr fontAlgn="auto">
              <a:spcBef>
                <a:spcPts val="0"/>
              </a:spcBef>
              <a:spcAft>
                <a:spcPts val="0"/>
              </a:spcAft>
              <a:defRPr/>
            </a:pPr>
            <a:endParaRPr lang="fr-FR" dirty="0">
              <a:latin typeface="+mn-lt"/>
              <a:cs typeface="+mn-cs"/>
            </a:endParaRPr>
          </a:p>
        </p:txBody>
      </p:sp>
      <p:sp>
        <p:nvSpPr>
          <p:cNvPr id="2088" name="Text Box 16"/>
          <p:cNvSpPr txBox="1">
            <a:spLocks noChangeArrowheads="1"/>
          </p:cNvSpPr>
          <p:nvPr/>
        </p:nvSpPr>
        <p:spPr bwMode="auto">
          <a:xfrm>
            <a:off x="6199188" y="3563938"/>
            <a:ext cx="1717675" cy="504825"/>
          </a:xfrm>
          <a:prstGeom prst="rect">
            <a:avLst/>
          </a:prstGeom>
          <a:solidFill>
            <a:schemeClr val="bg1">
              <a:lumMod val="65000"/>
            </a:schemeClr>
          </a:solidFill>
          <a:ln w="9525">
            <a:noFill/>
            <a:miter lim="800000"/>
            <a:headEnd/>
            <a:tailEnd/>
          </a:ln>
        </p:spPr>
        <p:txBody>
          <a:bodyPr anchor="ctr" anchorCtr="1"/>
          <a:lstStyle/>
          <a:p>
            <a:pPr algn="ctr">
              <a:lnSpc>
                <a:spcPct val="95000"/>
              </a:lnSpc>
            </a:pPr>
            <a:r>
              <a:rPr lang="fr-FR" sz="1400" b="1" dirty="0">
                <a:solidFill>
                  <a:srgbClr val="000000"/>
                </a:solidFill>
                <a:latin typeface="Trebuchet MS" pitchFamily="34" charset="0"/>
              </a:rPr>
              <a:t>Paiement </a:t>
            </a:r>
            <a:br>
              <a:rPr lang="fr-FR" sz="1400" b="1" dirty="0">
                <a:solidFill>
                  <a:srgbClr val="000000"/>
                </a:solidFill>
                <a:latin typeface="Trebuchet MS" pitchFamily="34" charset="0"/>
              </a:rPr>
            </a:br>
            <a:r>
              <a:rPr lang="fr-FR" sz="1400" b="1" dirty="0">
                <a:solidFill>
                  <a:srgbClr val="000000"/>
                </a:solidFill>
                <a:latin typeface="Trebuchet MS" pitchFamily="34" charset="0"/>
              </a:rPr>
              <a:t>de l’impôt</a:t>
            </a:r>
          </a:p>
        </p:txBody>
      </p:sp>
      <p:sp>
        <p:nvSpPr>
          <p:cNvPr id="2089" name="Text Box 33"/>
          <p:cNvSpPr txBox="1">
            <a:spLocks noChangeArrowheads="1"/>
          </p:cNvSpPr>
          <p:nvPr/>
        </p:nvSpPr>
        <p:spPr bwMode="auto">
          <a:xfrm>
            <a:off x="212725" y="4314825"/>
            <a:ext cx="3422650" cy="646331"/>
          </a:xfrm>
          <a:prstGeom prst="rect">
            <a:avLst/>
          </a:prstGeom>
          <a:solidFill>
            <a:schemeClr val="bg2">
              <a:lumMod val="90000"/>
            </a:schemeClr>
          </a:solidFill>
          <a:ln w="9525">
            <a:noFill/>
            <a:miter lim="800000"/>
            <a:headEnd/>
            <a:tailEnd/>
          </a:ln>
        </p:spPr>
        <p:txBody>
          <a:bodyPr>
            <a:spAutoFit/>
          </a:bodyPr>
          <a:lstStyle/>
          <a:p>
            <a:pPr algn="ctr"/>
            <a:r>
              <a:rPr lang="en-US" sz="1200" b="1" dirty="0">
                <a:latin typeface="Trebuchet MS" pitchFamily="34" charset="0"/>
              </a:rPr>
              <a:t>Si cession au bout de 4 </a:t>
            </a:r>
            <a:r>
              <a:rPr lang="en-US" sz="1200" b="1" dirty="0" err="1">
                <a:latin typeface="Trebuchet MS" pitchFamily="34" charset="0"/>
              </a:rPr>
              <a:t>ans</a:t>
            </a:r>
            <a:r>
              <a:rPr lang="en-US" sz="1200" b="1" dirty="0">
                <a:latin typeface="Trebuchet MS" pitchFamily="34" charset="0"/>
              </a:rPr>
              <a:t/>
            </a:r>
            <a:br>
              <a:rPr lang="en-US" sz="1200" b="1" dirty="0">
                <a:latin typeface="Trebuchet MS" pitchFamily="34" charset="0"/>
              </a:rPr>
            </a:br>
            <a:r>
              <a:rPr lang="en-US" sz="1200" b="1" dirty="0">
                <a:latin typeface="Trebuchet MS" pitchFamily="34" charset="0"/>
              </a:rPr>
              <a:t>(30 + </a:t>
            </a:r>
            <a:r>
              <a:rPr lang="en-US" sz="1200" b="1" dirty="0" smtClean="0">
                <a:latin typeface="Trebuchet MS" pitchFamily="34" charset="0"/>
              </a:rPr>
              <a:t>12,3) = 42,3% </a:t>
            </a:r>
            <a:r>
              <a:rPr lang="en-US" sz="1200" b="1" dirty="0" err="1">
                <a:latin typeface="Trebuchet MS" pitchFamily="34" charset="0"/>
              </a:rPr>
              <a:t>sur</a:t>
            </a:r>
            <a:r>
              <a:rPr lang="en-US" sz="1200" b="1" dirty="0">
                <a:latin typeface="Trebuchet MS" pitchFamily="34" charset="0"/>
              </a:rPr>
              <a:t> PVA</a:t>
            </a:r>
            <a:br>
              <a:rPr lang="en-US" sz="1200" b="1" dirty="0">
                <a:latin typeface="Trebuchet MS" pitchFamily="34" charset="0"/>
              </a:rPr>
            </a:br>
            <a:r>
              <a:rPr lang="en-US" sz="1200" b="1" dirty="0">
                <a:latin typeface="Trebuchet MS" pitchFamily="34" charset="0"/>
              </a:rPr>
              <a:t>[</a:t>
            </a:r>
            <a:r>
              <a:rPr lang="en-US" sz="1200" b="1" i="1" dirty="0">
                <a:latin typeface="Trebuchet MS" pitchFamily="34" charset="0"/>
              </a:rPr>
              <a:t>(</a:t>
            </a:r>
            <a:r>
              <a:rPr lang="en-US" sz="1200" b="1" i="1" dirty="0" smtClean="0">
                <a:latin typeface="Trebuchet MS" pitchFamily="34" charset="0"/>
              </a:rPr>
              <a:t>41+12,3) = 53,3% </a:t>
            </a:r>
            <a:r>
              <a:rPr lang="en-US" sz="1200" b="1" i="1" dirty="0" err="1">
                <a:latin typeface="Trebuchet MS" pitchFamily="34" charset="0"/>
              </a:rPr>
              <a:t>si</a:t>
            </a:r>
            <a:r>
              <a:rPr lang="en-US" sz="1200" b="1" i="1" dirty="0">
                <a:latin typeface="Trebuchet MS" pitchFamily="34" charset="0"/>
              </a:rPr>
              <a:t> &gt; 152 500 € </a:t>
            </a:r>
            <a:r>
              <a:rPr lang="en-US" sz="1200" b="1" dirty="0">
                <a:latin typeface="Trebuchet MS" pitchFamily="34" charset="0"/>
              </a:rPr>
              <a:t>]</a:t>
            </a:r>
          </a:p>
        </p:txBody>
      </p:sp>
      <p:sp>
        <p:nvSpPr>
          <p:cNvPr id="2090" name="Text Box 34"/>
          <p:cNvSpPr txBox="1">
            <a:spLocks noChangeArrowheads="1"/>
          </p:cNvSpPr>
          <p:nvPr/>
        </p:nvSpPr>
        <p:spPr bwMode="auto">
          <a:xfrm>
            <a:off x="3779836" y="4292600"/>
            <a:ext cx="577850" cy="394705"/>
          </a:xfrm>
          <a:prstGeom prst="rect">
            <a:avLst/>
          </a:prstGeom>
          <a:solidFill>
            <a:schemeClr val="bg2">
              <a:lumMod val="90000"/>
            </a:schemeClr>
          </a:solidFill>
          <a:ln w="9525">
            <a:noFill/>
            <a:miter lim="800000"/>
            <a:headEnd/>
            <a:tailEnd/>
          </a:ln>
        </p:spPr>
        <p:txBody>
          <a:bodyPr tIns="72000" bIns="72000">
            <a:spAutoFit/>
          </a:bodyPr>
          <a:lstStyle/>
          <a:p>
            <a:pPr algn="ctr">
              <a:lnSpc>
                <a:spcPct val="90000"/>
              </a:lnSpc>
            </a:pPr>
            <a:r>
              <a:rPr lang="fr-FR" b="1" dirty="0">
                <a:latin typeface="Trebuchet MS" pitchFamily="34" charset="0"/>
              </a:rPr>
              <a:t>ou</a:t>
            </a:r>
          </a:p>
        </p:txBody>
      </p:sp>
      <p:sp>
        <p:nvSpPr>
          <p:cNvPr id="2091" name="Text Box 17"/>
          <p:cNvSpPr txBox="1">
            <a:spLocks noChangeArrowheads="1"/>
          </p:cNvSpPr>
          <p:nvPr/>
        </p:nvSpPr>
        <p:spPr bwMode="auto">
          <a:xfrm>
            <a:off x="6300788" y="2420938"/>
            <a:ext cx="1871662" cy="339305"/>
          </a:xfrm>
          <a:prstGeom prst="rect">
            <a:avLst/>
          </a:prstGeom>
          <a:noFill/>
          <a:ln w="9525" algn="ctr">
            <a:noFill/>
            <a:prstDash val="dash"/>
            <a:miter lim="800000"/>
            <a:headEnd/>
            <a:tailEnd/>
          </a:ln>
        </p:spPr>
        <p:txBody>
          <a:bodyPr tIns="72000" bIns="72000">
            <a:spAutoFit/>
          </a:bodyPr>
          <a:lstStyle/>
          <a:p>
            <a:pPr algn="ctr">
              <a:lnSpc>
                <a:spcPct val="90000"/>
              </a:lnSpc>
            </a:pPr>
            <a:r>
              <a:rPr lang="fr-FR" sz="1400" b="1" dirty="0">
                <a:latin typeface="Trebuchet MS" pitchFamily="34" charset="0"/>
              </a:rPr>
              <a:t>Revente des actions</a:t>
            </a:r>
          </a:p>
        </p:txBody>
      </p:sp>
      <p:sp>
        <p:nvSpPr>
          <p:cNvPr id="2051" name="Line 3"/>
          <p:cNvSpPr>
            <a:spLocks noChangeShapeType="1"/>
          </p:cNvSpPr>
          <p:nvPr/>
        </p:nvSpPr>
        <p:spPr bwMode="auto">
          <a:xfrm>
            <a:off x="179388" y="2205038"/>
            <a:ext cx="8496300" cy="0"/>
          </a:xfrm>
          <a:prstGeom prst="line">
            <a:avLst/>
          </a:prstGeom>
          <a:noFill/>
          <a:ln w="38100">
            <a:solidFill>
              <a:schemeClr val="tx1"/>
            </a:solidFill>
            <a:round/>
            <a:headEnd/>
            <a:tailEnd type="triangle" w="lg" len="lg"/>
          </a:ln>
        </p:spPr>
        <p:txBody>
          <a:bodyPr wrap="none" anchor="ctr"/>
          <a:lstStyle/>
          <a:p>
            <a:endParaRPr lang="fr-FR" sz="1600" dirty="0">
              <a:latin typeface="Trebuchet MS" pitchFamily="34" charset="0"/>
            </a:endParaRPr>
          </a:p>
        </p:txBody>
      </p:sp>
      <p:sp>
        <p:nvSpPr>
          <p:cNvPr id="47" name="Rectangle 44"/>
          <p:cNvSpPr>
            <a:spLocks noChangeArrowheads="1"/>
          </p:cNvSpPr>
          <p:nvPr/>
        </p:nvSpPr>
        <p:spPr bwMode="auto">
          <a:xfrm>
            <a:off x="539256" y="44624"/>
            <a:ext cx="7777160" cy="287338"/>
          </a:xfrm>
          <a:prstGeom prst="rect">
            <a:avLst/>
          </a:prstGeom>
          <a:solidFill>
            <a:schemeClr val="bg1">
              <a:lumMod val="85000"/>
            </a:schemeClr>
          </a:solidFill>
          <a:ln w="12700" algn="ctr">
            <a:noFill/>
            <a:miter lim="800000"/>
            <a:headEnd/>
            <a:tailEnd/>
          </a:ln>
        </p:spPr>
        <p:txBody>
          <a:bodyPr wrap="none" lIns="54000" anchor="ctr"/>
          <a:lstStyle/>
          <a:p>
            <a:pPr algn="ctr">
              <a:defRPr/>
            </a:pPr>
            <a:r>
              <a:rPr lang="fr-FR" sz="1300" b="1" dirty="0" smtClean="0">
                <a:latin typeface="Trebuchet MS" pitchFamily="34" charset="0"/>
              </a:rPr>
              <a:t>Annexe 10 : Attribution de stock-options</a:t>
            </a:r>
            <a:endParaRPr lang="fr-FR" sz="1300" b="1" dirty="0">
              <a:latin typeface="Trebuchet MS"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0" y="2786058"/>
            <a:ext cx="9144000" cy="41434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75" name="Line 4"/>
          <p:cNvSpPr>
            <a:spLocks noChangeShapeType="1"/>
          </p:cNvSpPr>
          <p:nvPr/>
        </p:nvSpPr>
        <p:spPr bwMode="auto">
          <a:xfrm>
            <a:off x="2381250" y="2636838"/>
            <a:ext cx="0" cy="287337"/>
          </a:xfrm>
          <a:prstGeom prst="line">
            <a:avLst/>
          </a:prstGeom>
          <a:noFill/>
          <a:ln w="38100">
            <a:solidFill>
              <a:schemeClr val="tx1"/>
            </a:solidFill>
            <a:round/>
            <a:headEnd/>
            <a:tailEnd/>
          </a:ln>
        </p:spPr>
        <p:txBody>
          <a:bodyPr wrap="none" anchor="ctr"/>
          <a:lstStyle/>
          <a:p>
            <a:endParaRPr lang="fr-FR"/>
          </a:p>
        </p:txBody>
      </p:sp>
      <p:sp>
        <p:nvSpPr>
          <p:cNvPr id="3076" name="Line 5"/>
          <p:cNvSpPr>
            <a:spLocks noChangeShapeType="1"/>
          </p:cNvSpPr>
          <p:nvPr/>
        </p:nvSpPr>
        <p:spPr bwMode="auto">
          <a:xfrm>
            <a:off x="5489575" y="2636838"/>
            <a:ext cx="0" cy="287337"/>
          </a:xfrm>
          <a:prstGeom prst="line">
            <a:avLst/>
          </a:prstGeom>
          <a:noFill/>
          <a:ln w="38100">
            <a:solidFill>
              <a:schemeClr val="tx1"/>
            </a:solidFill>
            <a:round/>
            <a:headEnd/>
            <a:tailEnd/>
          </a:ln>
        </p:spPr>
        <p:txBody>
          <a:bodyPr wrap="none" anchor="ctr"/>
          <a:lstStyle/>
          <a:p>
            <a:endParaRPr lang="fr-FR"/>
          </a:p>
        </p:txBody>
      </p:sp>
      <p:sp>
        <p:nvSpPr>
          <p:cNvPr id="3077" name="Line 6"/>
          <p:cNvSpPr>
            <a:spLocks noChangeShapeType="1"/>
          </p:cNvSpPr>
          <p:nvPr/>
        </p:nvSpPr>
        <p:spPr bwMode="auto">
          <a:xfrm>
            <a:off x="7045325" y="2636838"/>
            <a:ext cx="0" cy="287337"/>
          </a:xfrm>
          <a:prstGeom prst="line">
            <a:avLst/>
          </a:prstGeom>
          <a:noFill/>
          <a:ln w="38100">
            <a:solidFill>
              <a:schemeClr val="tx1"/>
            </a:solidFill>
            <a:round/>
            <a:headEnd/>
            <a:tailEnd/>
          </a:ln>
        </p:spPr>
        <p:txBody>
          <a:bodyPr wrap="none" anchor="ctr"/>
          <a:lstStyle/>
          <a:p>
            <a:endParaRPr lang="fr-FR"/>
          </a:p>
        </p:txBody>
      </p:sp>
      <p:sp>
        <p:nvSpPr>
          <p:cNvPr id="3079" name="Text Box 10"/>
          <p:cNvSpPr txBox="1">
            <a:spLocks noChangeArrowheads="1"/>
          </p:cNvSpPr>
          <p:nvPr/>
        </p:nvSpPr>
        <p:spPr bwMode="auto">
          <a:xfrm>
            <a:off x="2901950" y="2901955"/>
            <a:ext cx="2089150" cy="810204"/>
          </a:xfrm>
          <a:prstGeom prst="rect">
            <a:avLst/>
          </a:prstGeom>
          <a:noFill/>
          <a:ln w="9525">
            <a:noFill/>
            <a:miter lim="800000"/>
            <a:headEnd/>
            <a:tailEnd/>
          </a:ln>
        </p:spPr>
        <p:txBody>
          <a:bodyPr tIns="72000" bIns="72000">
            <a:spAutoFit/>
          </a:bodyPr>
          <a:lstStyle/>
          <a:p>
            <a:pPr algn="ctr">
              <a:lnSpc>
                <a:spcPct val="90000"/>
              </a:lnSpc>
            </a:pPr>
            <a:r>
              <a:rPr lang="fr-FR" sz="1600" b="1" dirty="0">
                <a:latin typeface="Trebuchet MS" pitchFamily="34" charset="0"/>
              </a:rPr>
              <a:t>L’attribution des actions devient définitive</a:t>
            </a:r>
          </a:p>
        </p:txBody>
      </p:sp>
      <p:sp>
        <p:nvSpPr>
          <p:cNvPr id="3080" name="AutoShape 11"/>
          <p:cNvSpPr>
            <a:spLocks noChangeArrowheads="1"/>
          </p:cNvSpPr>
          <p:nvPr/>
        </p:nvSpPr>
        <p:spPr bwMode="auto">
          <a:xfrm>
            <a:off x="6804174" y="2786058"/>
            <a:ext cx="792162" cy="1295400"/>
          </a:xfrm>
          <a:prstGeom prst="downArrow">
            <a:avLst>
              <a:gd name="adj1" fmla="val 50000"/>
              <a:gd name="adj2" fmla="val 40882"/>
            </a:avLst>
          </a:prstGeom>
          <a:solidFill>
            <a:schemeClr val="bg1">
              <a:lumMod val="65000"/>
            </a:schemeClr>
          </a:solidFill>
          <a:ln w="9525" algn="ctr">
            <a:noFill/>
            <a:miter lim="800000"/>
            <a:headEnd/>
            <a:tailEnd/>
          </a:ln>
        </p:spPr>
        <p:txBody>
          <a:bodyPr anchor="ctr">
            <a:spAutoFit/>
          </a:bodyPr>
          <a:lstStyle/>
          <a:p>
            <a:endParaRPr lang="fr-FR">
              <a:latin typeface="Calibri" pitchFamily="34" charset="0"/>
            </a:endParaRPr>
          </a:p>
        </p:txBody>
      </p:sp>
      <p:sp>
        <p:nvSpPr>
          <p:cNvPr id="3081" name="Text Box 12"/>
          <p:cNvSpPr txBox="1">
            <a:spLocks noChangeArrowheads="1"/>
          </p:cNvSpPr>
          <p:nvPr/>
        </p:nvSpPr>
        <p:spPr bwMode="auto">
          <a:xfrm>
            <a:off x="6340474" y="4140200"/>
            <a:ext cx="1717675" cy="504825"/>
          </a:xfrm>
          <a:prstGeom prst="rect">
            <a:avLst/>
          </a:prstGeom>
          <a:solidFill>
            <a:schemeClr val="bg1">
              <a:lumMod val="65000"/>
            </a:schemeClr>
          </a:solidFill>
          <a:ln w="9525">
            <a:noFill/>
            <a:miter lim="800000"/>
            <a:headEnd/>
            <a:tailEnd/>
          </a:ln>
        </p:spPr>
        <p:txBody>
          <a:bodyPr anchor="ctr" anchorCtr="1"/>
          <a:lstStyle/>
          <a:p>
            <a:pPr algn="ctr">
              <a:lnSpc>
                <a:spcPct val="95000"/>
              </a:lnSpc>
            </a:pPr>
            <a:r>
              <a:rPr lang="fr-FR" sz="1600" b="1" dirty="0">
                <a:solidFill>
                  <a:srgbClr val="000000"/>
                </a:solidFill>
                <a:latin typeface="Trebuchet MS" pitchFamily="34" charset="0"/>
              </a:rPr>
              <a:t>Paiement </a:t>
            </a:r>
            <a:br>
              <a:rPr lang="fr-FR" sz="1600" b="1" dirty="0">
                <a:solidFill>
                  <a:srgbClr val="000000"/>
                </a:solidFill>
                <a:latin typeface="Trebuchet MS" pitchFamily="34" charset="0"/>
              </a:rPr>
            </a:br>
            <a:r>
              <a:rPr lang="fr-FR" sz="1600" b="1" dirty="0">
                <a:solidFill>
                  <a:srgbClr val="000000"/>
                </a:solidFill>
                <a:latin typeface="Trebuchet MS" pitchFamily="34" charset="0"/>
              </a:rPr>
              <a:t>de l’impôt</a:t>
            </a:r>
          </a:p>
        </p:txBody>
      </p:sp>
      <p:sp>
        <p:nvSpPr>
          <p:cNvPr id="3082" name="Text Box 13"/>
          <p:cNvSpPr txBox="1">
            <a:spLocks noChangeArrowheads="1"/>
          </p:cNvSpPr>
          <p:nvPr/>
        </p:nvSpPr>
        <p:spPr bwMode="auto">
          <a:xfrm>
            <a:off x="6488137" y="3125788"/>
            <a:ext cx="1512887" cy="367005"/>
          </a:xfrm>
          <a:prstGeom prst="rect">
            <a:avLst/>
          </a:prstGeom>
          <a:noFill/>
          <a:ln w="9525">
            <a:noFill/>
            <a:miter lim="800000"/>
            <a:headEnd/>
            <a:tailEnd/>
          </a:ln>
        </p:spPr>
        <p:txBody>
          <a:bodyPr tIns="72000" bIns="72000">
            <a:spAutoFit/>
          </a:bodyPr>
          <a:lstStyle/>
          <a:p>
            <a:pPr algn="ctr">
              <a:lnSpc>
                <a:spcPct val="90000"/>
              </a:lnSpc>
            </a:pPr>
            <a:r>
              <a:rPr lang="fr-FR" sz="1600" b="1" dirty="0">
                <a:latin typeface="Trebuchet MS" pitchFamily="34" charset="0"/>
              </a:rPr>
              <a:t>Revente</a:t>
            </a:r>
          </a:p>
        </p:txBody>
      </p:sp>
      <p:sp>
        <p:nvSpPr>
          <p:cNvPr id="3083" name="AutoShape 14"/>
          <p:cNvSpPr>
            <a:spLocks noChangeArrowheads="1"/>
          </p:cNvSpPr>
          <p:nvPr/>
        </p:nvSpPr>
        <p:spPr bwMode="auto">
          <a:xfrm flipV="1">
            <a:off x="6800849" y="1685925"/>
            <a:ext cx="792162" cy="1079500"/>
          </a:xfrm>
          <a:prstGeom prst="downArrow">
            <a:avLst>
              <a:gd name="adj1" fmla="val 50306"/>
              <a:gd name="adj2" fmla="val 60723"/>
            </a:avLst>
          </a:prstGeom>
          <a:solidFill>
            <a:srgbClr val="A5003E"/>
          </a:solidFill>
          <a:ln w="9525" algn="ctr">
            <a:noFill/>
            <a:miter lim="800000"/>
            <a:headEnd/>
            <a:tailEnd/>
          </a:ln>
        </p:spPr>
        <p:txBody>
          <a:bodyPr anchor="ctr">
            <a:spAutoFit/>
          </a:bodyPr>
          <a:lstStyle/>
          <a:p>
            <a:endParaRPr lang="fr-FR">
              <a:latin typeface="Calibri" pitchFamily="34" charset="0"/>
            </a:endParaRPr>
          </a:p>
        </p:txBody>
      </p:sp>
      <p:sp>
        <p:nvSpPr>
          <p:cNvPr id="3084" name="Line 15"/>
          <p:cNvSpPr>
            <a:spLocks noChangeShapeType="1"/>
          </p:cNvSpPr>
          <p:nvPr/>
        </p:nvSpPr>
        <p:spPr bwMode="auto">
          <a:xfrm>
            <a:off x="827088" y="2636838"/>
            <a:ext cx="0" cy="287337"/>
          </a:xfrm>
          <a:prstGeom prst="line">
            <a:avLst/>
          </a:prstGeom>
          <a:noFill/>
          <a:ln w="38100">
            <a:solidFill>
              <a:schemeClr val="tx1"/>
            </a:solidFill>
            <a:round/>
            <a:headEnd/>
            <a:tailEnd/>
          </a:ln>
        </p:spPr>
        <p:txBody>
          <a:bodyPr wrap="none" anchor="ctr"/>
          <a:lstStyle/>
          <a:p>
            <a:endParaRPr lang="fr-FR"/>
          </a:p>
        </p:txBody>
      </p:sp>
      <p:sp>
        <p:nvSpPr>
          <p:cNvPr id="3085" name="Line 16"/>
          <p:cNvSpPr>
            <a:spLocks noChangeShapeType="1"/>
          </p:cNvSpPr>
          <p:nvPr/>
        </p:nvSpPr>
        <p:spPr bwMode="auto">
          <a:xfrm>
            <a:off x="3935413" y="2636838"/>
            <a:ext cx="0" cy="287337"/>
          </a:xfrm>
          <a:prstGeom prst="line">
            <a:avLst/>
          </a:prstGeom>
          <a:noFill/>
          <a:ln w="38100">
            <a:solidFill>
              <a:schemeClr val="tx1"/>
            </a:solidFill>
            <a:round/>
            <a:headEnd/>
            <a:tailEnd/>
          </a:ln>
        </p:spPr>
        <p:txBody>
          <a:bodyPr wrap="none" anchor="ctr"/>
          <a:lstStyle/>
          <a:p>
            <a:endParaRPr lang="fr-FR"/>
          </a:p>
        </p:txBody>
      </p:sp>
      <p:sp>
        <p:nvSpPr>
          <p:cNvPr id="3086" name="Text Box 17"/>
          <p:cNvSpPr txBox="1">
            <a:spLocks noChangeArrowheads="1"/>
          </p:cNvSpPr>
          <p:nvPr/>
        </p:nvSpPr>
        <p:spPr bwMode="auto">
          <a:xfrm>
            <a:off x="2057462" y="2205038"/>
            <a:ext cx="574196" cy="338554"/>
          </a:xfrm>
          <a:prstGeom prst="rect">
            <a:avLst/>
          </a:prstGeom>
          <a:noFill/>
          <a:ln w="9525">
            <a:noFill/>
            <a:miter lim="800000"/>
            <a:headEnd/>
            <a:tailEnd/>
          </a:ln>
        </p:spPr>
        <p:txBody>
          <a:bodyPr wrap="none">
            <a:spAutoFit/>
          </a:bodyPr>
          <a:lstStyle/>
          <a:p>
            <a:pPr algn="just"/>
            <a:r>
              <a:rPr lang="fr-FR" sz="1600" dirty="0">
                <a:latin typeface="Trebuchet MS" pitchFamily="34" charset="0"/>
              </a:rPr>
              <a:t>1 an</a:t>
            </a:r>
          </a:p>
        </p:txBody>
      </p:sp>
      <p:sp>
        <p:nvSpPr>
          <p:cNvPr id="3087" name="Text Box 18"/>
          <p:cNvSpPr txBox="1">
            <a:spLocks noChangeArrowheads="1"/>
          </p:cNvSpPr>
          <p:nvPr/>
        </p:nvSpPr>
        <p:spPr bwMode="auto">
          <a:xfrm>
            <a:off x="3573556" y="2205038"/>
            <a:ext cx="657552" cy="338554"/>
          </a:xfrm>
          <a:prstGeom prst="rect">
            <a:avLst/>
          </a:prstGeom>
          <a:noFill/>
          <a:ln w="9525">
            <a:noFill/>
            <a:miter lim="800000"/>
            <a:headEnd/>
            <a:tailEnd/>
          </a:ln>
        </p:spPr>
        <p:txBody>
          <a:bodyPr wrap="none">
            <a:spAutoFit/>
          </a:bodyPr>
          <a:lstStyle/>
          <a:p>
            <a:pPr algn="just"/>
            <a:r>
              <a:rPr lang="fr-FR" sz="1600" dirty="0">
                <a:latin typeface="Trebuchet MS" pitchFamily="34" charset="0"/>
              </a:rPr>
              <a:t>2 ans</a:t>
            </a:r>
          </a:p>
        </p:txBody>
      </p:sp>
      <p:sp>
        <p:nvSpPr>
          <p:cNvPr id="3088" name="Text Box 19"/>
          <p:cNvSpPr txBox="1">
            <a:spLocks noChangeArrowheads="1"/>
          </p:cNvSpPr>
          <p:nvPr/>
        </p:nvSpPr>
        <p:spPr bwMode="auto">
          <a:xfrm>
            <a:off x="5129306" y="2205038"/>
            <a:ext cx="657552" cy="338554"/>
          </a:xfrm>
          <a:prstGeom prst="rect">
            <a:avLst/>
          </a:prstGeom>
          <a:noFill/>
          <a:ln w="9525">
            <a:noFill/>
            <a:miter lim="800000"/>
            <a:headEnd/>
            <a:tailEnd/>
          </a:ln>
        </p:spPr>
        <p:txBody>
          <a:bodyPr wrap="none">
            <a:spAutoFit/>
          </a:bodyPr>
          <a:lstStyle/>
          <a:p>
            <a:pPr algn="just"/>
            <a:r>
              <a:rPr lang="fr-FR" sz="1600" dirty="0">
                <a:latin typeface="Trebuchet MS" pitchFamily="34" charset="0"/>
              </a:rPr>
              <a:t>3 ans</a:t>
            </a:r>
          </a:p>
        </p:txBody>
      </p:sp>
      <p:sp>
        <p:nvSpPr>
          <p:cNvPr id="3089" name="Text Box 20"/>
          <p:cNvSpPr txBox="1">
            <a:spLocks noChangeArrowheads="1"/>
          </p:cNvSpPr>
          <p:nvPr/>
        </p:nvSpPr>
        <p:spPr bwMode="auto">
          <a:xfrm>
            <a:off x="6372200" y="2205038"/>
            <a:ext cx="657552" cy="338554"/>
          </a:xfrm>
          <a:prstGeom prst="rect">
            <a:avLst/>
          </a:prstGeom>
          <a:noFill/>
          <a:ln w="9525">
            <a:noFill/>
            <a:miter lim="800000"/>
            <a:headEnd/>
            <a:tailEnd/>
          </a:ln>
        </p:spPr>
        <p:txBody>
          <a:bodyPr wrap="none">
            <a:spAutoFit/>
          </a:bodyPr>
          <a:lstStyle/>
          <a:p>
            <a:pPr algn="just"/>
            <a:r>
              <a:rPr lang="fr-FR" sz="1600" dirty="0">
                <a:latin typeface="Trebuchet MS" pitchFamily="34" charset="0"/>
              </a:rPr>
              <a:t>4 ans</a:t>
            </a:r>
          </a:p>
        </p:txBody>
      </p:sp>
      <p:sp>
        <p:nvSpPr>
          <p:cNvPr id="3090" name="Text Box 21"/>
          <p:cNvSpPr txBox="1">
            <a:spLocks noChangeArrowheads="1"/>
          </p:cNvSpPr>
          <p:nvPr/>
        </p:nvSpPr>
        <p:spPr bwMode="auto">
          <a:xfrm>
            <a:off x="5898676" y="4714885"/>
            <a:ext cx="2743700" cy="830997"/>
          </a:xfrm>
          <a:prstGeom prst="rect">
            <a:avLst/>
          </a:prstGeom>
          <a:noFill/>
          <a:ln w="9525">
            <a:noFill/>
            <a:miter lim="800000"/>
            <a:headEnd/>
            <a:tailEnd/>
          </a:ln>
        </p:spPr>
        <p:txBody>
          <a:bodyPr wrap="square">
            <a:spAutoFit/>
          </a:bodyPr>
          <a:lstStyle/>
          <a:p>
            <a:pPr algn="ctr"/>
            <a:r>
              <a:rPr lang="en-US" sz="1200" b="1" dirty="0">
                <a:latin typeface="Trebuchet MS" pitchFamily="34" charset="0"/>
              </a:rPr>
              <a:t>Impôt = [(</a:t>
            </a:r>
            <a:r>
              <a:rPr lang="en-US" sz="1200" b="1" dirty="0" smtClean="0">
                <a:latin typeface="Trebuchet MS" pitchFamily="34" charset="0"/>
              </a:rPr>
              <a:t>30+12,3+ </a:t>
            </a:r>
            <a:r>
              <a:rPr lang="en-US" sz="1200" b="1" dirty="0">
                <a:latin typeface="Trebuchet MS" pitchFamily="34" charset="0"/>
              </a:rPr>
              <a:t>2,5</a:t>
            </a:r>
            <a:r>
              <a:rPr lang="en-US" sz="1200" b="1" dirty="0" smtClean="0">
                <a:latin typeface="Trebuchet MS" pitchFamily="34" charset="0"/>
              </a:rPr>
              <a:t>*/8%) </a:t>
            </a:r>
            <a:r>
              <a:rPr lang="en-US" sz="1200" b="1" dirty="0">
                <a:latin typeface="Trebuchet MS" pitchFamily="34" charset="0"/>
              </a:rPr>
              <a:t>= </a:t>
            </a:r>
            <a:r>
              <a:rPr lang="en-US" sz="1200" b="1" dirty="0" smtClean="0">
                <a:latin typeface="Trebuchet MS" pitchFamily="34" charset="0"/>
              </a:rPr>
              <a:t>44,8%/50,30%] </a:t>
            </a:r>
            <a:r>
              <a:rPr lang="en-US" sz="1200" b="1" dirty="0">
                <a:latin typeface="Trebuchet MS" pitchFamily="34" charset="0"/>
              </a:rPr>
              <a:t>x PVA</a:t>
            </a:r>
            <a:br>
              <a:rPr lang="en-US" sz="1200" b="1" dirty="0">
                <a:latin typeface="Trebuchet MS" pitchFamily="34" charset="0"/>
              </a:rPr>
            </a:br>
            <a:r>
              <a:rPr lang="en-US" sz="1200" b="1" dirty="0">
                <a:latin typeface="Trebuchet MS" pitchFamily="34" charset="0"/>
              </a:rPr>
              <a:t>+ </a:t>
            </a:r>
            <a:br>
              <a:rPr lang="en-US" sz="1200" b="1" dirty="0">
                <a:latin typeface="Trebuchet MS" pitchFamily="34" charset="0"/>
              </a:rPr>
            </a:br>
            <a:r>
              <a:rPr lang="en-US" sz="1200" b="1" dirty="0">
                <a:latin typeface="Trebuchet MS" pitchFamily="34" charset="0"/>
              </a:rPr>
              <a:t>[(</a:t>
            </a:r>
            <a:r>
              <a:rPr lang="en-US" sz="1200" b="1" dirty="0" smtClean="0">
                <a:latin typeface="Trebuchet MS" pitchFamily="34" charset="0"/>
              </a:rPr>
              <a:t>19+12,3)= 31,3%] </a:t>
            </a:r>
            <a:r>
              <a:rPr lang="en-US" sz="1200" b="1" dirty="0">
                <a:latin typeface="Trebuchet MS" pitchFamily="34" charset="0"/>
              </a:rPr>
              <a:t>x PVC</a:t>
            </a:r>
          </a:p>
        </p:txBody>
      </p:sp>
      <p:sp>
        <p:nvSpPr>
          <p:cNvPr id="3091" name="Text Box 22"/>
          <p:cNvSpPr txBox="1">
            <a:spLocks noChangeArrowheads="1"/>
          </p:cNvSpPr>
          <p:nvPr/>
        </p:nvSpPr>
        <p:spPr bwMode="auto">
          <a:xfrm>
            <a:off x="6516216" y="1052513"/>
            <a:ext cx="1428114" cy="504825"/>
          </a:xfrm>
          <a:prstGeom prst="rect">
            <a:avLst/>
          </a:prstGeom>
          <a:solidFill>
            <a:srgbClr val="A5003E"/>
          </a:solidFill>
          <a:ln w="9525">
            <a:noFill/>
            <a:miter lim="800000"/>
            <a:headEnd/>
            <a:tailEnd/>
          </a:ln>
        </p:spPr>
        <p:txBody>
          <a:bodyPr anchor="ctr" anchorCtr="1"/>
          <a:lstStyle/>
          <a:p>
            <a:pPr algn="ctr">
              <a:lnSpc>
                <a:spcPct val="95000"/>
              </a:lnSpc>
            </a:pPr>
            <a:r>
              <a:rPr lang="fr-FR" sz="1600" b="1" dirty="0">
                <a:solidFill>
                  <a:schemeClr val="bg1"/>
                </a:solidFill>
                <a:latin typeface="Trebuchet MS" pitchFamily="34" charset="0"/>
              </a:rPr>
              <a:t>Prix de cession</a:t>
            </a:r>
          </a:p>
        </p:txBody>
      </p:sp>
      <p:sp>
        <p:nvSpPr>
          <p:cNvPr id="3092" name="Text Box 23"/>
          <p:cNvSpPr txBox="1">
            <a:spLocks noChangeArrowheads="1"/>
          </p:cNvSpPr>
          <p:nvPr/>
        </p:nvSpPr>
        <p:spPr bwMode="auto">
          <a:xfrm>
            <a:off x="6215074" y="6000768"/>
            <a:ext cx="2714644" cy="650874"/>
          </a:xfrm>
          <a:prstGeom prst="rect">
            <a:avLst/>
          </a:prstGeom>
          <a:solidFill>
            <a:schemeClr val="bg1"/>
          </a:solidFill>
          <a:ln w="9525">
            <a:solidFill>
              <a:schemeClr val="tx1"/>
            </a:solidFill>
            <a:miter lim="800000"/>
            <a:headEnd/>
            <a:tailEnd/>
          </a:ln>
        </p:spPr>
        <p:txBody>
          <a:bodyPr anchor="ctr" anchorCtr="1"/>
          <a:lstStyle/>
          <a:p>
            <a:pPr>
              <a:spcBef>
                <a:spcPct val="10000"/>
              </a:spcBef>
            </a:pPr>
            <a:r>
              <a:rPr lang="fr-FR" sz="1200" b="1" dirty="0">
                <a:latin typeface="Trebuchet MS" pitchFamily="34" charset="0"/>
              </a:rPr>
              <a:t>Légende</a:t>
            </a:r>
          </a:p>
          <a:p>
            <a:pPr>
              <a:spcBef>
                <a:spcPct val="10000"/>
              </a:spcBef>
            </a:pPr>
            <a:r>
              <a:rPr lang="fr-FR" sz="1200" b="1" dirty="0">
                <a:latin typeface="Trebuchet MS" pitchFamily="34" charset="0"/>
              </a:rPr>
              <a:t>PVA = valeur action année 2</a:t>
            </a:r>
          </a:p>
          <a:p>
            <a:pPr>
              <a:spcBef>
                <a:spcPct val="10000"/>
              </a:spcBef>
            </a:pPr>
            <a:r>
              <a:rPr lang="fr-FR" sz="1200" b="1" dirty="0">
                <a:latin typeface="Trebuchet MS" pitchFamily="34" charset="0"/>
              </a:rPr>
              <a:t>PVC = prix de cession – PVA</a:t>
            </a:r>
            <a:endParaRPr lang="el-GR" sz="1200" b="1" dirty="0">
              <a:latin typeface="Trebuchet MS" pitchFamily="34" charset="0"/>
            </a:endParaRPr>
          </a:p>
        </p:txBody>
      </p:sp>
      <p:sp>
        <p:nvSpPr>
          <p:cNvPr id="3093" name="AutoShape 24"/>
          <p:cNvSpPr>
            <a:spLocks/>
          </p:cNvSpPr>
          <p:nvPr/>
        </p:nvSpPr>
        <p:spPr bwMode="auto">
          <a:xfrm rot="5400000">
            <a:off x="2193926" y="346063"/>
            <a:ext cx="360362" cy="2954337"/>
          </a:xfrm>
          <a:prstGeom prst="leftBrace">
            <a:avLst>
              <a:gd name="adj1" fmla="val 68319"/>
              <a:gd name="adj2" fmla="val 50000"/>
            </a:avLst>
          </a:prstGeom>
          <a:noFill/>
          <a:ln w="38100">
            <a:solidFill>
              <a:schemeClr val="tx1"/>
            </a:solidFill>
            <a:round/>
            <a:headEnd/>
            <a:tailEnd/>
          </a:ln>
        </p:spPr>
        <p:txBody>
          <a:bodyPr rot="10800000" vert="eaVert" wrap="none" lIns="0" tIns="154800" rIns="702000" bIns="154800" anchor="ctr"/>
          <a:lstStyle/>
          <a:p>
            <a:pPr algn="ctr"/>
            <a:endParaRPr lang="en-US" dirty="0">
              <a:latin typeface="Calibri" pitchFamily="34" charset="0"/>
            </a:endParaRPr>
          </a:p>
        </p:txBody>
      </p:sp>
      <p:sp>
        <p:nvSpPr>
          <p:cNvPr id="3094" name="AutoShape 25"/>
          <p:cNvSpPr>
            <a:spLocks/>
          </p:cNvSpPr>
          <p:nvPr/>
        </p:nvSpPr>
        <p:spPr bwMode="auto">
          <a:xfrm rot="5400000">
            <a:off x="5219701" y="419088"/>
            <a:ext cx="360362" cy="2808287"/>
          </a:xfrm>
          <a:prstGeom prst="leftBrace">
            <a:avLst>
              <a:gd name="adj1" fmla="val 64941"/>
              <a:gd name="adj2" fmla="val 50000"/>
            </a:avLst>
          </a:prstGeom>
          <a:noFill/>
          <a:ln w="38100">
            <a:solidFill>
              <a:schemeClr val="tx1"/>
            </a:solidFill>
            <a:round/>
            <a:headEnd/>
            <a:tailEnd/>
          </a:ln>
        </p:spPr>
        <p:txBody>
          <a:bodyPr rot="10800000" vert="eaVert" wrap="none" lIns="0" tIns="154800" rIns="702000" bIns="154800" anchor="ctr"/>
          <a:lstStyle/>
          <a:p>
            <a:pPr algn="ctr"/>
            <a:endParaRPr lang="en-US" dirty="0">
              <a:latin typeface="Calibri" pitchFamily="34" charset="0"/>
            </a:endParaRPr>
          </a:p>
        </p:txBody>
      </p:sp>
      <p:sp>
        <p:nvSpPr>
          <p:cNvPr id="3095" name="Text Box 27"/>
          <p:cNvSpPr txBox="1">
            <a:spLocks noChangeArrowheads="1"/>
          </p:cNvSpPr>
          <p:nvPr/>
        </p:nvSpPr>
        <p:spPr bwMode="auto">
          <a:xfrm>
            <a:off x="4430746" y="5539103"/>
            <a:ext cx="4570410" cy="461665"/>
          </a:xfrm>
          <a:prstGeom prst="rect">
            <a:avLst/>
          </a:prstGeom>
          <a:noFill/>
          <a:ln w="9525">
            <a:noFill/>
            <a:miter lim="800000"/>
            <a:headEnd/>
            <a:tailEnd/>
          </a:ln>
        </p:spPr>
        <p:txBody>
          <a:bodyPr wrap="square">
            <a:spAutoFit/>
          </a:bodyPr>
          <a:lstStyle/>
          <a:p>
            <a:r>
              <a:rPr lang="en-US" sz="1200" dirty="0">
                <a:latin typeface="Trebuchet MS" pitchFamily="34" charset="0"/>
              </a:rPr>
              <a:t>* </a:t>
            </a:r>
            <a:r>
              <a:rPr lang="en-US" sz="1200" i="1" dirty="0">
                <a:latin typeface="Trebuchet MS" pitchFamily="34" charset="0"/>
              </a:rPr>
              <a:t>part </a:t>
            </a:r>
            <a:r>
              <a:rPr lang="en-US" sz="1200" i="1" dirty="0" err="1">
                <a:latin typeface="Trebuchet MS" pitchFamily="34" charset="0"/>
              </a:rPr>
              <a:t>salariale</a:t>
            </a:r>
            <a:r>
              <a:rPr lang="en-US" sz="1200" i="1" dirty="0">
                <a:latin typeface="Trebuchet MS" pitchFamily="34" charset="0"/>
              </a:rPr>
              <a:t> de la contribution </a:t>
            </a:r>
            <a:r>
              <a:rPr lang="en-US" sz="1200" i="1" dirty="0" err="1">
                <a:latin typeface="Trebuchet MS" pitchFamily="34" charset="0"/>
              </a:rPr>
              <a:t>socialespécifique</a:t>
            </a:r>
            <a:r>
              <a:rPr lang="en-US" sz="1200" i="1" dirty="0">
                <a:latin typeface="Trebuchet MS" pitchFamily="34" charset="0"/>
              </a:rPr>
              <a:t> de 2,5</a:t>
            </a:r>
            <a:r>
              <a:rPr lang="en-US" sz="1200" i="1" dirty="0" smtClean="0">
                <a:latin typeface="Trebuchet MS" pitchFamily="34" charset="0"/>
              </a:rPr>
              <a:t>% </a:t>
            </a:r>
            <a:r>
              <a:rPr lang="en-US" sz="1200" i="1" dirty="0" err="1" smtClean="0">
                <a:latin typeface="Trebuchet MS" pitchFamily="34" charset="0"/>
              </a:rPr>
              <a:t>ou</a:t>
            </a:r>
            <a:r>
              <a:rPr lang="en-US" sz="1200" i="1" dirty="0" smtClean="0">
                <a:latin typeface="Trebuchet MS" pitchFamily="34" charset="0"/>
              </a:rPr>
              <a:t> 8% </a:t>
            </a:r>
            <a:r>
              <a:rPr lang="en-US" sz="1200" i="1" dirty="0" err="1" smtClean="0">
                <a:latin typeface="Trebuchet MS" pitchFamily="34" charset="0"/>
              </a:rPr>
              <a:t>si</a:t>
            </a:r>
            <a:r>
              <a:rPr lang="en-US" sz="1200" i="1" dirty="0" smtClean="0">
                <a:latin typeface="Trebuchet MS" pitchFamily="34" charset="0"/>
              </a:rPr>
              <a:t> ≥ 17.676€  </a:t>
            </a:r>
            <a:endParaRPr lang="en-US" sz="1200" i="1" dirty="0">
              <a:latin typeface="Trebuchet MS" pitchFamily="34" charset="0"/>
            </a:endParaRPr>
          </a:p>
        </p:txBody>
      </p:sp>
      <p:sp>
        <p:nvSpPr>
          <p:cNvPr id="136220" name="Line 28"/>
          <p:cNvSpPr>
            <a:spLocks noChangeShapeType="1"/>
          </p:cNvSpPr>
          <p:nvPr/>
        </p:nvSpPr>
        <p:spPr bwMode="auto">
          <a:xfrm>
            <a:off x="1454446" y="2786058"/>
            <a:ext cx="45719" cy="2000264"/>
          </a:xfrm>
          <a:prstGeom prst="line">
            <a:avLst/>
          </a:prstGeom>
          <a:noFill/>
          <a:ln w="28575">
            <a:solidFill>
              <a:schemeClr val="tx1"/>
            </a:solidFill>
            <a:prstDash val="sysDot"/>
            <a:round/>
            <a:headEnd type="none" w="sm" len="sm"/>
            <a:tailEnd type="triangle" w="med" len="med"/>
          </a:ln>
          <a:effectLst>
            <a:outerShdw dist="35921" dir="2700000" algn="ctr" rotWithShape="0">
              <a:schemeClr val="bg2"/>
            </a:outerShdw>
          </a:effectLst>
        </p:spPr>
        <p:txBody>
          <a:bodyPr wrap="none" anchor="ctr"/>
          <a:lstStyle/>
          <a:p>
            <a:pPr fontAlgn="auto">
              <a:spcBef>
                <a:spcPts val="0"/>
              </a:spcBef>
              <a:spcAft>
                <a:spcPts val="0"/>
              </a:spcAft>
              <a:defRPr/>
            </a:pPr>
            <a:endParaRPr lang="fr-FR">
              <a:latin typeface="+mn-lt"/>
              <a:cs typeface="+mn-cs"/>
            </a:endParaRPr>
          </a:p>
        </p:txBody>
      </p:sp>
      <p:sp>
        <p:nvSpPr>
          <p:cNvPr id="3097" name="Text Box 29"/>
          <p:cNvSpPr txBox="1">
            <a:spLocks noChangeArrowheads="1"/>
          </p:cNvSpPr>
          <p:nvPr/>
        </p:nvSpPr>
        <p:spPr bwMode="auto">
          <a:xfrm>
            <a:off x="115879" y="4813640"/>
            <a:ext cx="3313113" cy="1115690"/>
          </a:xfrm>
          <a:prstGeom prst="rect">
            <a:avLst/>
          </a:prstGeom>
          <a:solidFill>
            <a:schemeClr val="bg1">
              <a:lumMod val="65000"/>
            </a:schemeClr>
          </a:solidFill>
          <a:ln w="9525">
            <a:noFill/>
            <a:prstDash val="dash"/>
            <a:miter lim="800000"/>
            <a:headEnd/>
            <a:tailEnd/>
          </a:ln>
        </p:spPr>
        <p:txBody>
          <a:bodyPr anchor="ctr" anchorCtr="1">
            <a:spAutoFit/>
          </a:bodyPr>
          <a:lstStyle/>
          <a:p>
            <a:pPr algn="ctr">
              <a:lnSpc>
                <a:spcPct val="95000"/>
              </a:lnSpc>
            </a:pPr>
            <a:r>
              <a:rPr lang="fr-FR" sz="1400" b="1" dirty="0">
                <a:latin typeface="Trebuchet MS" pitchFamily="34" charset="0"/>
              </a:rPr>
              <a:t>Paiement par l’employeur de la part patronale de la contribution sociale spécifique de 10% (dans le mois suivant la décision d’attribution</a:t>
            </a:r>
            <a:r>
              <a:rPr lang="fr-FR" sz="1400" b="1" dirty="0" smtClean="0">
                <a:latin typeface="Trebuchet MS" pitchFamily="34" charset="0"/>
              </a:rPr>
              <a:t>) ou 14% si ≥ 17.676€  </a:t>
            </a:r>
            <a:endParaRPr lang="fr-FR" sz="1400" b="1" dirty="0">
              <a:latin typeface="Trebuchet MS" pitchFamily="34" charset="0"/>
            </a:endParaRPr>
          </a:p>
        </p:txBody>
      </p:sp>
      <p:sp>
        <p:nvSpPr>
          <p:cNvPr id="3098" name="Text Box 30"/>
          <p:cNvSpPr txBox="1">
            <a:spLocks noChangeArrowheads="1"/>
          </p:cNvSpPr>
          <p:nvPr/>
        </p:nvSpPr>
        <p:spPr bwMode="auto">
          <a:xfrm>
            <a:off x="13302" y="2214554"/>
            <a:ext cx="2201244" cy="338554"/>
          </a:xfrm>
          <a:prstGeom prst="rect">
            <a:avLst/>
          </a:prstGeom>
          <a:noFill/>
          <a:ln w="9525">
            <a:noFill/>
            <a:miter lim="800000"/>
            <a:headEnd/>
            <a:tailEnd/>
          </a:ln>
        </p:spPr>
        <p:txBody>
          <a:bodyPr wrap="none">
            <a:spAutoFit/>
          </a:bodyPr>
          <a:lstStyle/>
          <a:p>
            <a:pPr algn="just"/>
            <a:r>
              <a:rPr lang="fr-FR" sz="1600" dirty="0">
                <a:latin typeface="Trebuchet MS" pitchFamily="34" charset="0"/>
              </a:rPr>
              <a:t>Décision d’attribution</a:t>
            </a:r>
          </a:p>
        </p:txBody>
      </p:sp>
      <p:sp>
        <p:nvSpPr>
          <p:cNvPr id="3099" name="Text Box 9"/>
          <p:cNvSpPr txBox="1">
            <a:spLocks noChangeArrowheads="1"/>
          </p:cNvSpPr>
          <p:nvPr/>
        </p:nvSpPr>
        <p:spPr bwMode="auto">
          <a:xfrm>
            <a:off x="142845" y="2857496"/>
            <a:ext cx="2214578" cy="1031803"/>
          </a:xfrm>
          <a:prstGeom prst="rect">
            <a:avLst/>
          </a:prstGeom>
          <a:noFill/>
          <a:ln w="9525">
            <a:noFill/>
            <a:miter lim="800000"/>
            <a:headEnd/>
            <a:tailEnd/>
          </a:ln>
        </p:spPr>
        <p:txBody>
          <a:bodyPr wrap="square" tIns="72000" bIns="72000">
            <a:spAutoFit/>
          </a:bodyPr>
          <a:lstStyle/>
          <a:p>
            <a:pPr algn="ctr">
              <a:lnSpc>
                <a:spcPct val="90000"/>
              </a:lnSpc>
            </a:pPr>
            <a:r>
              <a:rPr lang="fr-FR" sz="1600" b="1" dirty="0">
                <a:latin typeface="Trebuchet MS" pitchFamily="34" charset="0"/>
              </a:rPr>
              <a:t>Conseil d’Administration</a:t>
            </a:r>
          </a:p>
          <a:p>
            <a:pPr algn="ctr">
              <a:lnSpc>
                <a:spcPct val="90000"/>
              </a:lnSpc>
            </a:pPr>
            <a:r>
              <a:rPr lang="fr-FR" sz="1600" b="1" dirty="0">
                <a:latin typeface="Trebuchet MS" pitchFamily="34" charset="0"/>
              </a:rPr>
              <a:t>Attribution des droits</a:t>
            </a:r>
          </a:p>
        </p:txBody>
      </p:sp>
      <p:sp>
        <p:nvSpPr>
          <p:cNvPr id="30" name="ZoneTexte 29"/>
          <p:cNvSpPr txBox="1"/>
          <p:nvPr/>
        </p:nvSpPr>
        <p:spPr>
          <a:xfrm>
            <a:off x="1475656" y="1268760"/>
            <a:ext cx="2016224" cy="307777"/>
          </a:xfrm>
          <a:prstGeom prst="rect">
            <a:avLst/>
          </a:prstGeom>
          <a:noFill/>
        </p:spPr>
        <p:txBody>
          <a:bodyPr wrap="square" rtlCol="0">
            <a:spAutoFit/>
          </a:bodyPr>
          <a:lstStyle/>
          <a:p>
            <a:r>
              <a:rPr lang="fr-FR" sz="1400" dirty="0" smtClean="0">
                <a:latin typeface="Trebuchet MS" pitchFamily="34" charset="0"/>
              </a:rPr>
              <a:t>Période d’acquisition</a:t>
            </a:r>
            <a:endParaRPr lang="fr-FR" sz="1400" dirty="0">
              <a:latin typeface="Trebuchet MS" pitchFamily="34" charset="0"/>
            </a:endParaRPr>
          </a:p>
        </p:txBody>
      </p:sp>
      <p:sp>
        <p:nvSpPr>
          <p:cNvPr id="31" name="ZoneTexte 30"/>
          <p:cNvSpPr txBox="1"/>
          <p:nvPr/>
        </p:nvSpPr>
        <p:spPr>
          <a:xfrm>
            <a:off x="4283968" y="1268760"/>
            <a:ext cx="2376264" cy="307777"/>
          </a:xfrm>
          <a:prstGeom prst="rect">
            <a:avLst/>
          </a:prstGeom>
          <a:noFill/>
        </p:spPr>
        <p:txBody>
          <a:bodyPr wrap="square" rtlCol="0">
            <a:spAutoFit/>
          </a:bodyPr>
          <a:lstStyle/>
          <a:p>
            <a:r>
              <a:rPr lang="fr-FR" sz="1400" dirty="0" smtClean="0">
                <a:latin typeface="Trebuchet MS" pitchFamily="34" charset="0"/>
              </a:rPr>
              <a:t>Obligation de conservation</a:t>
            </a:r>
            <a:endParaRPr lang="fr-FR" sz="1400" dirty="0">
              <a:latin typeface="Trebuchet MS" pitchFamily="34" charset="0"/>
            </a:endParaRPr>
          </a:p>
        </p:txBody>
      </p:sp>
      <p:sp>
        <p:nvSpPr>
          <p:cNvPr id="3074" name="Line 3"/>
          <p:cNvSpPr>
            <a:spLocks noChangeShapeType="1"/>
          </p:cNvSpPr>
          <p:nvPr/>
        </p:nvSpPr>
        <p:spPr bwMode="auto">
          <a:xfrm>
            <a:off x="179388" y="2781300"/>
            <a:ext cx="8496300" cy="0"/>
          </a:xfrm>
          <a:prstGeom prst="line">
            <a:avLst/>
          </a:prstGeom>
          <a:noFill/>
          <a:ln w="38100">
            <a:solidFill>
              <a:schemeClr val="tx1"/>
            </a:solidFill>
            <a:round/>
            <a:headEnd/>
            <a:tailEnd type="triangle" w="lg" len="lg"/>
          </a:ln>
        </p:spPr>
        <p:txBody>
          <a:bodyPr wrap="none" anchor="ctr"/>
          <a:lstStyle/>
          <a:p>
            <a:endParaRPr lang="fr-FR"/>
          </a:p>
        </p:txBody>
      </p:sp>
      <p:sp>
        <p:nvSpPr>
          <p:cNvPr id="32" name="Text Box 9"/>
          <p:cNvSpPr txBox="1">
            <a:spLocks noChangeArrowheads="1"/>
          </p:cNvSpPr>
          <p:nvPr/>
        </p:nvSpPr>
        <p:spPr bwMode="auto">
          <a:xfrm>
            <a:off x="83070" y="620713"/>
            <a:ext cx="1059906" cy="400110"/>
          </a:xfrm>
          <a:prstGeom prst="rect">
            <a:avLst/>
          </a:prstGeom>
          <a:solidFill>
            <a:srgbClr val="FFFF00"/>
          </a:solidFill>
          <a:ln w="9525">
            <a:noFill/>
            <a:miter lim="800000"/>
            <a:headEnd/>
            <a:tailEnd/>
          </a:ln>
        </p:spPr>
        <p:txBody>
          <a:bodyPr wrap="none">
            <a:spAutoFit/>
          </a:bodyPr>
          <a:lstStyle/>
          <a:p>
            <a:pPr algn="just"/>
            <a:r>
              <a:rPr lang="en-US" sz="2000" b="1" i="1" dirty="0">
                <a:solidFill>
                  <a:srgbClr val="A5003E"/>
                </a:solidFill>
                <a:latin typeface="Trebuchet MS" pitchFamily="34" charset="0"/>
              </a:rPr>
              <a:t>Cash in</a:t>
            </a:r>
          </a:p>
        </p:txBody>
      </p:sp>
      <p:sp>
        <p:nvSpPr>
          <p:cNvPr id="33" name="Text Box 10"/>
          <p:cNvSpPr txBox="1">
            <a:spLocks noChangeArrowheads="1"/>
          </p:cNvSpPr>
          <p:nvPr/>
        </p:nvSpPr>
        <p:spPr bwMode="auto">
          <a:xfrm>
            <a:off x="142844" y="4071942"/>
            <a:ext cx="1233030" cy="400110"/>
          </a:xfrm>
          <a:prstGeom prst="rect">
            <a:avLst/>
          </a:prstGeom>
          <a:solidFill>
            <a:srgbClr val="FFFF00"/>
          </a:solidFill>
          <a:ln w="9525">
            <a:noFill/>
            <a:miter lim="800000"/>
            <a:headEnd/>
            <a:tailEnd/>
          </a:ln>
        </p:spPr>
        <p:txBody>
          <a:bodyPr wrap="none">
            <a:spAutoFit/>
          </a:bodyPr>
          <a:lstStyle/>
          <a:p>
            <a:pPr algn="just"/>
            <a:r>
              <a:rPr lang="en-US" sz="2000" b="1" i="1" dirty="0">
                <a:solidFill>
                  <a:schemeClr val="tx1">
                    <a:lumMod val="65000"/>
                    <a:lumOff val="35000"/>
                  </a:schemeClr>
                </a:solidFill>
                <a:latin typeface="Trebuchet MS" pitchFamily="34" charset="0"/>
              </a:rPr>
              <a:t>Cash out</a:t>
            </a:r>
          </a:p>
        </p:txBody>
      </p:sp>
      <p:sp>
        <p:nvSpPr>
          <p:cNvPr id="35" name="Rectangle 44"/>
          <p:cNvSpPr>
            <a:spLocks noChangeArrowheads="1"/>
          </p:cNvSpPr>
          <p:nvPr/>
        </p:nvSpPr>
        <p:spPr bwMode="auto">
          <a:xfrm>
            <a:off x="539256" y="44624"/>
            <a:ext cx="7777160" cy="287338"/>
          </a:xfrm>
          <a:prstGeom prst="rect">
            <a:avLst/>
          </a:prstGeom>
          <a:solidFill>
            <a:schemeClr val="bg1">
              <a:lumMod val="85000"/>
            </a:schemeClr>
          </a:solidFill>
          <a:ln w="12700" algn="ctr">
            <a:noFill/>
            <a:miter lim="800000"/>
            <a:headEnd/>
            <a:tailEnd/>
          </a:ln>
        </p:spPr>
        <p:txBody>
          <a:bodyPr wrap="none" lIns="54000" anchor="ctr"/>
          <a:lstStyle/>
          <a:p>
            <a:pPr algn="ctr">
              <a:defRPr/>
            </a:pPr>
            <a:r>
              <a:rPr lang="fr-FR" sz="1300" b="1" dirty="0" smtClean="0">
                <a:latin typeface="Trebuchet MS" pitchFamily="34" charset="0"/>
              </a:rPr>
              <a:t>Annexe 10 : Attribution d’actions gratuites</a:t>
            </a:r>
            <a:endParaRPr lang="fr-FR" sz="1300" b="1" dirty="0">
              <a:latin typeface="Trebuchet MS"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0" y="2454518"/>
            <a:ext cx="9144000" cy="440348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76" name="Line 5"/>
          <p:cNvSpPr>
            <a:spLocks noChangeShapeType="1"/>
          </p:cNvSpPr>
          <p:nvPr/>
        </p:nvSpPr>
        <p:spPr bwMode="auto">
          <a:xfrm>
            <a:off x="5489575" y="2310056"/>
            <a:ext cx="0" cy="287337"/>
          </a:xfrm>
          <a:prstGeom prst="line">
            <a:avLst/>
          </a:prstGeom>
          <a:noFill/>
          <a:ln w="38100">
            <a:solidFill>
              <a:schemeClr val="tx1"/>
            </a:solidFill>
            <a:round/>
            <a:headEnd/>
            <a:tailEnd/>
          </a:ln>
        </p:spPr>
        <p:txBody>
          <a:bodyPr wrap="none" anchor="ctr"/>
          <a:lstStyle/>
          <a:p>
            <a:endParaRPr lang="fr-FR"/>
          </a:p>
        </p:txBody>
      </p:sp>
      <p:sp>
        <p:nvSpPr>
          <p:cNvPr id="3084" name="Line 15"/>
          <p:cNvSpPr>
            <a:spLocks noChangeShapeType="1"/>
          </p:cNvSpPr>
          <p:nvPr/>
        </p:nvSpPr>
        <p:spPr bwMode="auto">
          <a:xfrm>
            <a:off x="827088" y="2310056"/>
            <a:ext cx="0" cy="287337"/>
          </a:xfrm>
          <a:prstGeom prst="line">
            <a:avLst/>
          </a:prstGeom>
          <a:noFill/>
          <a:ln w="38100">
            <a:solidFill>
              <a:schemeClr val="tx1"/>
            </a:solidFill>
            <a:round/>
            <a:headEnd/>
            <a:tailEnd/>
          </a:ln>
        </p:spPr>
        <p:txBody>
          <a:bodyPr wrap="none" anchor="ctr"/>
          <a:lstStyle/>
          <a:p>
            <a:endParaRPr lang="fr-FR"/>
          </a:p>
        </p:txBody>
      </p:sp>
      <p:sp>
        <p:nvSpPr>
          <p:cNvPr id="3085" name="Line 16"/>
          <p:cNvSpPr>
            <a:spLocks noChangeShapeType="1"/>
          </p:cNvSpPr>
          <p:nvPr/>
        </p:nvSpPr>
        <p:spPr bwMode="auto">
          <a:xfrm>
            <a:off x="3571868" y="2310056"/>
            <a:ext cx="0" cy="287337"/>
          </a:xfrm>
          <a:prstGeom prst="line">
            <a:avLst/>
          </a:prstGeom>
          <a:noFill/>
          <a:ln w="38100">
            <a:solidFill>
              <a:schemeClr val="tx1"/>
            </a:solidFill>
            <a:round/>
            <a:headEnd/>
            <a:tailEnd/>
          </a:ln>
        </p:spPr>
        <p:txBody>
          <a:bodyPr wrap="none" anchor="ctr"/>
          <a:lstStyle/>
          <a:p>
            <a:endParaRPr lang="fr-FR"/>
          </a:p>
        </p:txBody>
      </p:sp>
      <p:sp>
        <p:nvSpPr>
          <p:cNvPr id="3087" name="Text Box 18"/>
          <p:cNvSpPr txBox="1">
            <a:spLocks noChangeArrowheads="1"/>
          </p:cNvSpPr>
          <p:nvPr/>
        </p:nvSpPr>
        <p:spPr bwMode="auto">
          <a:xfrm>
            <a:off x="2651253" y="1887400"/>
            <a:ext cx="1818126" cy="338554"/>
          </a:xfrm>
          <a:prstGeom prst="rect">
            <a:avLst/>
          </a:prstGeom>
          <a:noFill/>
          <a:ln w="9525">
            <a:noFill/>
            <a:miter lim="800000"/>
            <a:headEnd/>
            <a:tailEnd/>
          </a:ln>
        </p:spPr>
        <p:txBody>
          <a:bodyPr wrap="none">
            <a:spAutoFit/>
          </a:bodyPr>
          <a:lstStyle/>
          <a:p>
            <a:pPr algn="just"/>
            <a:r>
              <a:rPr lang="fr-FR" sz="1600" dirty="0" smtClean="0">
                <a:latin typeface="Trebuchet MS" pitchFamily="34" charset="0"/>
              </a:rPr>
              <a:t>Exercice des bons</a:t>
            </a:r>
            <a:endParaRPr lang="fr-FR" sz="1600" dirty="0">
              <a:latin typeface="Trebuchet MS" pitchFamily="34" charset="0"/>
            </a:endParaRPr>
          </a:p>
        </p:txBody>
      </p:sp>
      <p:sp>
        <p:nvSpPr>
          <p:cNvPr id="3089" name="Text Box 20"/>
          <p:cNvSpPr txBox="1">
            <a:spLocks noChangeArrowheads="1"/>
          </p:cNvSpPr>
          <p:nvPr/>
        </p:nvSpPr>
        <p:spPr bwMode="auto">
          <a:xfrm>
            <a:off x="3563888" y="4240467"/>
            <a:ext cx="2722624" cy="523220"/>
          </a:xfrm>
          <a:prstGeom prst="rect">
            <a:avLst/>
          </a:prstGeom>
          <a:noFill/>
          <a:ln w="9525">
            <a:noFill/>
            <a:miter lim="800000"/>
            <a:headEnd/>
            <a:tailEnd/>
          </a:ln>
        </p:spPr>
        <p:txBody>
          <a:bodyPr wrap="square">
            <a:spAutoFit/>
          </a:bodyPr>
          <a:lstStyle/>
          <a:p>
            <a:r>
              <a:rPr lang="fr-FR" sz="1400" dirty="0" smtClean="0">
                <a:latin typeface="Trebuchet MS" pitchFamily="34" charset="0"/>
              </a:rPr>
              <a:t>Si bénéficiaire exerce son activité depuis moins de 3 ans</a:t>
            </a:r>
            <a:endParaRPr lang="fr-FR" sz="1400" dirty="0">
              <a:latin typeface="Trebuchet MS" pitchFamily="34" charset="0"/>
            </a:endParaRPr>
          </a:p>
        </p:txBody>
      </p:sp>
      <p:sp>
        <p:nvSpPr>
          <p:cNvPr id="3093" name="AutoShape 24"/>
          <p:cNvSpPr>
            <a:spLocks/>
          </p:cNvSpPr>
          <p:nvPr/>
        </p:nvSpPr>
        <p:spPr bwMode="auto">
          <a:xfrm rot="5400000">
            <a:off x="2112897" y="223409"/>
            <a:ext cx="357191" cy="3071833"/>
          </a:xfrm>
          <a:prstGeom prst="leftBrace">
            <a:avLst>
              <a:gd name="adj1" fmla="val 68319"/>
              <a:gd name="adj2" fmla="val 50000"/>
            </a:avLst>
          </a:prstGeom>
          <a:noFill/>
          <a:ln w="38100">
            <a:solidFill>
              <a:schemeClr val="tx1"/>
            </a:solidFill>
            <a:round/>
            <a:headEnd/>
            <a:tailEnd/>
          </a:ln>
        </p:spPr>
        <p:txBody>
          <a:bodyPr rot="10800000" vert="eaVert" wrap="none" lIns="0" tIns="154800" rIns="702000" bIns="154800" anchor="ctr"/>
          <a:lstStyle/>
          <a:p>
            <a:pPr algn="ctr"/>
            <a:endParaRPr lang="fr-FR" dirty="0" smtClean="0">
              <a:latin typeface="Calibri" pitchFamily="34" charset="0"/>
            </a:endParaRPr>
          </a:p>
        </p:txBody>
      </p:sp>
      <p:sp>
        <p:nvSpPr>
          <p:cNvPr id="3098" name="Text Box 30"/>
          <p:cNvSpPr txBox="1">
            <a:spLocks noChangeArrowheads="1"/>
          </p:cNvSpPr>
          <p:nvPr/>
        </p:nvSpPr>
        <p:spPr bwMode="auto">
          <a:xfrm>
            <a:off x="47466" y="1887400"/>
            <a:ext cx="2053767" cy="338554"/>
          </a:xfrm>
          <a:prstGeom prst="rect">
            <a:avLst/>
          </a:prstGeom>
          <a:noFill/>
          <a:ln w="9525">
            <a:noFill/>
            <a:miter lim="800000"/>
            <a:headEnd/>
            <a:tailEnd/>
          </a:ln>
        </p:spPr>
        <p:txBody>
          <a:bodyPr wrap="none">
            <a:spAutoFit/>
          </a:bodyPr>
          <a:lstStyle/>
          <a:p>
            <a:pPr algn="just"/>
            <a:r>
              <a:rPr lang="fr-FR" sz="1600" dirty="0" smtClean="0">
                <a:latin typeface="Trebuchet MS" pitchFamily="34" charset="0"/>
              </a:rPr>
              <a:t>Attribution des bons</a:t>
            </a:r>
            <a:endParaRPr lang="fr-FR" sz="1600" dirty="0">
              <a:latin typeface="Trebuchet MS" pitchFamily="34" charset="0"/>
            </a:endParaRPr>
          </a:p>
        </p:txBody>
      </p:sp>
      <p:sp>
        <p:nvSpPr>
          <p:cNvPr id="29" name="Line 5"/>
          <p:cNvSpPr>
            <a:spLocks noChangeShapeType="1"/>
          </p:cNvSpPr>
          <p:nvPr/>
        </p:nvSpPr>
        <p:spPr bwMode="auto">
          <a:xfrm>
            <a:off x="7215206" y="2311641"/>
            <a:ext cx="0" cy="287337"/>
          </a:xfrm>
          <a:prstGeom prst="line">
            <a:avLst/>
          </a:prstGeom>
          <a:noFill/>
          <a:ln w="38100">
            <a:solidFill>
              <a:schemeClr val="tx1"/>
            </a:solidFill>
            <a:round/>
            <a:headEnd/>
            <a:tailEnd/>
          </a:ln>
        </p:spPr>
        <p:txBody>
          <a:bodyPr wrap="none" anchor="ctr"/>
          <a:lstStyle/>
          <a:p>
            <a:endParaRPr lang="fr-FR"/>
          </a:p>
        </p:txBody>
      </p:sp>
      <p:sp>
        <p:nvSpPr>
          <p:cNvPr id="32" name="AutoShape 30"/>
          <p:cNvSpPr>
            <a:spLocks/>
          </p:cNvSpPr>
          <p:nvPr/>
        </p:nvSpPr>
        <p:spPr bwMode="auto">
          <a:xfrm rot="16200000" flipV="1">
            <a:off x="6468214" y="2350467"/>
            <a:ext cx="360000" cy="3420000"/>
          </a:xfrm>
          <a:prstGeom prst="rightBrace">
            <a:avLst>
              <a:gd name="adj1" fmla="val 117593"/>
              <a:gd name="adj2" fmla="val 50000"/>
            </a:avLst>
          </a:prstGeom>
          <a:noFill/>
          <a:ln w="28575">
            <a:solidFill>
              <a:schemeClr val="tx1"/>
            </a:solidFill>
            <a:round/>
            <a:headEnd/>
            <a:tailEnd/>
          </a:ln>
        </p:spPr>
        <p:txBody>
          <a:bodyPr vert="vert" wrap="square" anchor="t" anchorCtr="1">
            <a:spAutoFit/>
          </a:bodyPr>
          <a:lstStyle/>
          <a:p>
            <a:endParaRPr lang="fr-FR" dirty="0" smtClean="0">
              <a:latin typeface="Calibri" pitchFamily="34" charset="0"/>
            </a:endParaRPr>
          </a:p>
          <a:p>
            <a:endParaRPr lang="fr-FR" dirty="0">
              <a:latin typeface="Calibri" pitchFamily="34" charset="0"/>
            </a:endParaRPr>
          </a:p>
        </p:txBody>
      </p:sp>
      <p:sp>
        <p:nvSpPr>
          <p:cNvPr id="34" name="Text Box 18"/>
          <p:cNvSpPr txBox="1">
            <a:spLocks noChangeArrowheads="1"/>
          </p:cNvSpPr>
          <p:nvPr/>
        </p:nvSpPr>
        <p:spPr bwMode="auto">
          <a:xfrm>
            <a:off x="3571868" y="4669096"/>
            <a:ext cx="2880320" cy="276999"/>
          </a:xfrm>
          <a:prstGeom prst="rect">
            <a:avLst/>
          </a:prstGeom>
          <a:noFill/>
          <a:ln w="9525">
            <a:noFill/>
            <a:miter lim="800000"/>
            <a:headEnd/>
            <a:tailEnd/>
          </a:ln>
        </p:spPr>
        <p:txBody>
          <a:bodyPr wrap="square">
            <a:spAutoFit/>
          </a:bodyPr>
          <a:lstStyle/>
          <a:p>
            <a:pPr algn="just"/>
            <a:r>
              <a:rPr lang="fr-FR" sz="1200" b="1" dirty="0" smtClean="0">
                <a:latin typeface="Trebuchet MS" pitchFamily="34" charset="0"/>
              </a:rPr>
              <a:t>Impôt : </a:t>
            </a:r>
            <a:r>
              <a:rPr lang="en-US" sz="1200" b="1" dirty="0" smtClean="0">
                <a:latin typeface="Trebuchet MS" pitchFamily="34" charset="0"/>
              </a:rPr>
              <a:t>[(</a:t>
            </a:r>
            <a:r>
              <a:rPr lang="fr-FR" sz="1200" b="1" dirty="0" smtClean="0">
                <a:latin typeface="Trebuchet MS" pitchFamily="34" charset="0"/>
              </a:rPr>
              <a:t>30%+12,3%)=42,3%] x PVC</a:t>
            </a:r>
            <a:endParaRPr lang="fr-FR" sz="1200" b="1" dirty="0">
              <a:latin typeface="Trebuchet MS" pitchFamily="34" charset="0"/>
            </a:endParaRPr>
          </a:p>
        </p:txBody>
      </p:sp>
      <p:sp>
        <p:nvSpPr>
          <p:cNvPr id="35" name="Text Box 18"/>
          <p:cNvSpPr txBox="1">
            <a:spLocks noChangeArrowheads="1"/>
          </p:cNvSpPr>
          <p:nvPr/>
        </p:nvSpPr>
        <p:spPr bwMode="auto">
          <a:xfrm>
            <a:off x="6372200" y="4669096"/>
            <a:ext cx="2891900" cy="276999"/>
          </a:xfrm>
          <a:prstGeom prst="rect">
            <a:avLst/>
          </a:prstGeom>
          <a:noFill/>
          <a:ln w="9525">
            <a:noFill/>
            <a:miter lim="800000"/>
            <a:headEnd/>
            <a:tailEnd/>
          </a:ln>
        </p:spPr>
        <p:txBody>
          <a:bodyPr wrap="square">
            <a:spAutoFit/>
          </a:bodyPr>
          <a:lstStyle/>
          <a:p>
            <a:pPr algn="just"/>
            <a:r>
              <a:rPr lang="fr-FR" sz="1200" b="1" dirty="0" smtClean="0">
                <a:latin typeface="Trebuchet MS" pitchFamily="34" charset="0"/>
              </a:rPr>
              <a:t>Impôt : [(19%+12,3%)=31,3%] x PVC</a:t>
            </a:r>
            <a:endParaRPr lang="fr-FR" sz="1200" b="1" dirty="0">
              <a:latin typeface="Trebuchet MS" pitchFamily="34" charset="0"/>
            </a:endParaRPr>
          </a:p>
        </p:txBody>
      </p:sp>
      <p:sp>
        <p:nvSpPr>
          <p:cNvPr id="36" name="Text Box 20"/>
          <p:cNvSpPr txBox="1">
            <a:spLocks noChangeArrowheads="1"/>
          </p:cNvSpPr>
          <p:nvPr/>
        </p:nvSpPr>
        <p:spPr bwMode="auto">
          <a:xfrm>
            <a:off x="6372200" y="4217314"/>
            <a:ext cx="2771800" cy="523220"/>
          </a:xfrm>
          <a:prstGeom prst="rect">
            <a:avLst/>
          </a:prstGeom>
          <a:noFill/>
          <a:ln w="9525">
            <a:noFill/>
            <a:miter lim="800000"/>
            <a:headEnd/>
            <a:tailEnd/>
          </a:ln>
        </p:spPr>
        <p:txBody>
          <a:bodyPr wrap="square">
            <a:spAutoFit/>
          </a:bodyPr>
          <a:lstStyle/>
          <a:p>
            <a:r>
              <a:rPr lang="fr-FR" sz="1400" dirty="0" smtClean="0">
                <a:latin typeface="Trebuchet MS" pitchFamily="34" charset="0"/>
              </a:rPr>
              <a:t>Si bénéficiaire exerce son activité depuis plus de 3 ans</a:t>
            </a:r>
            <a:endParaRPr lang="fr-FR" sz="1400" dirty="0">
              <a:latin typeface="Trebuchet MS" pitchFamily="34" charset="0"/>
            </a:endParaRPr>
          </a:p>
        </p:txBody>
      </p:sp>
      <p:sp>
        <p:nvSpPr>
          <p:cNvPr id="19" name="AutoShape 11"/>
          <p:cNvSpPr>
            <a:spLocks noChangeArrowheads="1"/>
          </p:cNvSpPr>
          <p:nvPr/>
        </p:nvSpPr>
        <p:spPr bwMode="auto">
          <a:xfrm>
            <a:off x="6215074" y="2525955"/>
            <a:ext cx="792162" cy="1295400"/>
          </a:xfrm>
          <a:prstGeom prst="downArrow">
            <a:avLst>
              <a:gd name="adj1" fmla="val 50000"/>
              <a:gd name="adj2" fmla="val 40882"/>
            </a:avLst>
          </a:prstGeom>
          <a:solidFill>
            <a:schemeClr val="bg1">
              <a:lumMod val="65000"/>
            </a:schemeClr>
          </a:solidFill>
          <a:ln w="9525" algn="ctr">
            <a:noFill/>
            <a:miter lim="800000"/>
            <a:headEnd/>
            <a:tailEnd/>
          </a:ln>
        </p:spPr>
        <p:txBody>
          <a:bodyPr anchor="ctr">
            <a:spAutoFit/>
          </a:bodyPr>
          <a:lstStyle/>
          <a:p>
            <a:endParaRPr lang="fr-FR">
              <a:latin typeface="Calibri" pitchFamily="34" charset="0"/>
            </a:endParaRPr>
          </a:p>
        </p:txBody>
      </p:sp>
      <p:sp>
        <p:nvSpPr>
          <p:cNvPr id="20" name="Text Box 13"/>
          <p:cNvSpPr txBox="1">
            <a:spLocks noChangeArrowheads="1"/>
          </p:cNvSpPr>
          <p:nvPr/>
        </p:nvSpPr>
        <p:spPr bwMode="auto">
          <a:xfrm>
            <a:off x="6072198" y="2811707"/>
            <a:ext cx="1143008" cy="339305"/>
          </a:xfrm>
          <a:prstGeom prst="rect">
            <a:avLst/>
          </a:prstGeom>
          <a:noFill/>
          <a:ln w="9525">
            <a:noFill/>
            <a:miter lim="800000"/>
            <a:headEnd/>
            <a:tailEnd/>
          </a:ln>
        </p:spPr>
        <p:txBody>
          <a:bodyPr wrap="square" tIns="72000" bIns="72000">
            <a:spAutoFit/>
          </a:bodyPr>
          <a:lstStyle/>
          <a:p>
            <a:pPr algn="ctr">
              <a:lnSpc>
                <a:spcPct val="90000"/>
              </a:lnSpc>
            </a:pPr>
            <a:r>
              <a:rPr lang="fr-FR" sz="1400" b="1" dirty="0">
                <a:latin typeface="Trebuchet MS" pitchFamily="34" charset="0"/>
              </a:rPr>
              <a:t>Revente</a:t>
            </a:r>
          </a:p>
        </p:txBody>
      </p:sp>
      <p:sp>
        <p:nvSpPr>
          <p:cNvPr id="21" name="AutoShape 14"/>
          <p:cNvSpPr>
            <a:spLocks noChangeArrowheads="1"/>
          </p:cNvSpPr>
          <p:nvPr/>
        </p:nvSpPr>
        <p:spPr bwMode="auto">
          <a:xfrm flipV="1">
            <a:off x="6215074" y="1311509"/>
            <a:ext cx="792162" cy="1079500"/>
          </a:xfrm>
          <a:prstGeom prst="downArrow">
            <a:avLst>
              <a:gd name="adj1" fmla="val 50306"/>
              <a:gd name="adj2" fmla="val 60723"/>
            </a:avLst>
          </a:prstGeom>
          <a:solidFill>
            <a:srgbClr val="A5003E"/>
          </a:solidFill>
          <a:ln w="9525" algn="ctr">
            <a:noFill/>
            <a:miter lim="800000"/>
            <a:headEnd/>
            <a:tailEnd/>
          </a:ln>
        </p:spPr>
        <p:txBody>
          <a:bodyPr anchor="ctr">
            <a:spAutoFit/>
          </a:bodyPr>
          <a:lstStyle/>
          <a:p>
            <a:endParaRPr lang="fr-FR">
              <a:latin typeface="Calibri" pitchFamily="34" charset="0"/>
            </a:endParaRPr>
          </a:p>
        </p:txBody>
      </p:sp>
      <p:sp>
        <p:nvSpPr>
          <p:cNvPr id="22" name="Text Box 22"/>
          <p:cNvSpPr txBox="1">
            <a:spLocks noChangeArrowheads="1"/>
          </p:cNvSpPr>
          <p:nvPr/>
        </p:nvSpPr>
        <p:spPr bwMode="auto">
          <a:xfrm>
            <a:off x="5796136" y="764704"/>
            <a:ext cx="1573212" cy="504056"/>
          </a:xfrm>
          <a:prstGeom prst="rect">
            <a:avLst/>
          </a:prstGeom>
          <a:solidFill>
            <a:srgbClr val="A5003E"/>
          </a:solidFill>
          <a:ln w="9525">
            <a:noFill/>
            <a:miter lim="800000"/>
            <a:headEnd/>
            <a:tailEnd/>
          </a:ln>
        </p:spPr>
        <p:txBody>
          <a:bodyPr anchor="ctr" anchorCtr="1"/>
          <a:lstStyle/>
          <a:p>
            <a:pPr algn="ctr">
              <a:lnSpc>
                <a:spcPct val="95000"/>
              </a:lnSpc>
            </a:pPr>
            <a:r>
              <a:rPr lang="fr-FR" sz="1600" b="1" dirty="0">
                <a:solidFill>
                  <a:schemeClr val="bg1"/>
                </a:solidFill>
                <a:latin typeface="Calibri" pitchFamily="34" charset="0"/>
              </a:rPr>
              <a:t>Prix de cession</a:t>
            </a:r>
          </a:p>
        </p:txBody>
      </p:sp>
      <p:sp>
        <p:nvSpPr>
          <p:cNvPr id="23" name="AutoShape 11"/>
          <p:cNvSpPr>
            <a:spLocks noChangeArrowheads="1"/>
          </p:cNvSpPr>
          <p:nvPr/>
        </p:nvSpPr>
        <p:spPr bwMode="auto">
          <a:xfrm>
            <a:off x="3143240" y="2659315"/>
            <a:ext cx="792162" cy="1295400"/>
          </a:xfrm>
          <a:prstGeom prst="downArrow">
            <a:avLst>
              <a:gd name="adj1" fmla="val 50000"/>
              <a:gd name="adj2" fmla="val 40882"/>
            </a:avLst>
          </a:prstGeom>
          <a:solidFill>
            <a:schemeClr val="bg1">
              <a:lumMod val="65000"/>
            </a:schemeClr>
          </a:solidFill>
          <a:ln w="9525" algn="ctr">
            <a:noFill/>
            <a:miter lim="800000"/>
            <a:headEnd/>
            <a:tailEnd/>
          </a:ln>
        </p:spPr>
        <p:txBody>
          <a:bodyPr anchor="ctr">
            <a:spAutoFit/>
          </a:bodyPr>
          <a:lstStyle/>
          <a:p>
            <a:endParaRPr lang="fr-FR">
              <a:latin typeface="Calibri" pitchFamily="34" charset="0"/>
            </a:endParaRPr>
          </a:p>
        </p:txBody>
      </p:sp>
      <p:sp>
        <p:nvSpPr>
          <p:cNvPr id="24" name="Text Box 23"/>
          <p:cNvSpPr txBox="1">
            <a:spLocks noChangeArrowheads="1"/>
          </p:cNvSpPr>
          <p:nvPr/>
        </p:nvSpPr>
        <p:spPr bwMode="auto">
          <a:xfrm>
            <a:off x="4786314" y="5526352"/>
            <a:ext cx="3963860" cy="500066"/>
          </a:xfrm>
          <a:prstGeom prst="rect">
            <a:avLst/>
          </a:prstGeom>
          <a:solidFill>
            <a:schemeClr val="bg1"/>
          </a:solidFill>
          <a:ln w="9525">
            <a:solidFill>
              <a:schemeClr val="tx1"/>
            </a:solidFill>
            <a:miter lim="800000"/>
            <a:headEnd/>
            <a:tailEnd/>
          </a:ln>
        </p:spPr>
        <p:txBody>
          <a:bodyPr anchor="ctr" anchorCtr="1"/>
          <a:lstStyle/>
          <a:p>
            <a:pPr>
              <a:spcBef>
                <a:spcPct val="10000"/>
              </a:spcBef>
            </a:pPr>
            <a:r>
              <a:rPr lang="fr-FR" sz="1200" b="1" dirty="0">
                <a:latin typeface="Trebuchet MS" pitchFamily="34" charset="0"/>
              </a:rPr>
              <a:t>Légende</a:t>
            </a:r>
          </a:p>
          <a:p>
            <a:pPr>
              <a:spcBef>
                <a:spcPct val="10000"/>
              </a:spcBef>
            </a:pPr>
            <a:r>
              <a:rPr lang="fr-FR" sz="1200" b="1" dirty="0" smtClean="0">
                <a:latin typeface="Trebuchet MS" pitchFamily="34" charset="0"/>
              </a:rPr>
              <a:t>PVC </a:t>
            </a:r>
            <a:r>
              <a:rPr lang="fr-FR" sz="1200" b="1" dirty="0">
                <a:latin typeface="Trebuchet MS" pitchFamily="34" charset="0"/>
              </a:rPr>
              <a:t>= prix de cession – </a:t>
            </a:r>
            <a:r>
              <a:rPr lang="fr-FR" sz="1200" b="1" dirty="0" smtClean="0">
                <a:latin typeface="Trebuchet MS" pitchFamily="34" charset="0"/>
              </a:rPr>
              <a:t>valeur acquisition d’action</a:t>
            </a:r>
            <a:endParaRPr lang="el-GR" sz="1200" b="1" dirty="0">
              <a:latin typeface="Trebuchet MS" pitchFamily="34" charset="0"/>
            </a:endParaRPr>
          </a:p>
        </p:txBody>
      </p:sp>
      <p:sp>
        <p:nvSpPr>
          <p:cNvPr id="26" name="Text Box 20"/>
          <p:cNvSpPr txBox="1">
            <a:spLocks noChangeArrowheads="1"/>
          </p:cNvSpPr>
          <p:nvPr/>
        </p:nvSpPr>
        <p:spPr bwMode="auto">
          <a:xfrm>
            <a:off x="-357222" y="2597394"/>
            <a:ext cx="2357454" cy="738664"/>
          </a:xfrm>
          <a:prstGeom prst="rect">
            <a:avLst/>
          </a:prstGeom>
          <a:noFill/>
          <a:ln w="9525">
            <a:noFill/>
            <a:miter lim="800000"/>
            <a:headEnd/>
            <a:tailEnd/>
          </a:ln>
        </p:spPr>
        <p:txBody>
          <a:bodyPr wrap="square">
            <a:spAutoFit/>
          </a:bodyPr>
          <a:lstStyle/>
          <a:p>
            <a:pPr algn="ctr"/>
            <a:r>
              <a:rPr lang="fr-FR" sz="1400" b="1" dirty="0" smtClean="0">
                <a:latin typeface="Trebuchet MS" pitchFamily="34" charset="0"/>
              </a:rPr>
              <a:t>En principe remis gratuitement au bénéficiaire</a:t>
            </a:r>
            <a:endParaRPr lang="fr-FR" sz="1400" b="1" dirty="0">
              <a:latin typeface="Trebuchet MS" pitchFamily="34" charset="0"/>
            </a:endParaRPr>
          </a:p>
        </p:txBody>
      </p:sp>
      <p:sp>
        <p:nvSpPr>
          <p:cNvPr id="27" name="Text Box 13"/>
          <p:cNvSpPr txBox="1">
            <a:spLocks noChangeArrowheads="1"/>
          </p:cNvSpPr>
          <p:nvPr/>
        </p:nvSpPr>
        <p:spPr bwMode="auto">
          <a:xfrm>
            <a:off x="2857488" y="2811708"/>
            <a:ext cx="1428760" cy="533205"/>
          </a:xfrm>
          <a:prstGeom prst="rect">
            <a:avLst/>
          </a:prstGeom>
          <a:noFill/>
          <a:ln w="9525">
            <a:noFill/>
            <a:miter lim="800000"/>
            <a:headEnd/>
            <a:tailEnd/>
          </a:ln>
        </p:spPr>
        <p:txBody>
          <a:bodyPr wrap="square" tIns="72000" bIns="72000">
            <a:spAutoFit/>
          </a:bodyPr>
          <a:lstStyle/>
          <a:p>
            <a:pPr algn="ctr">
              <a:lnSpc>
                <a:spcPct val="90000"/>
              </a:lnSpc>
            </a:pPr>
            <a:r>
              <a:rPr lang="fr-FR" sz="1400" b="1" dirty="0" smtClean="0">
                <a:latin typeface="Trebuchet MS" pitchFamily="34" charset="0"/>
              </a:rPr>
              <a:t>Paiement du prix l’exercice</a:t>
            </a:r>
            <a:endParaRPr lang="fr-FR" sz="1400" b="1" dirty="0">
              <a:latin typeface="Trebuchet MS" pitchFamily="34" charset="0"/>
            </a:endParaRPr>
          </a:p>
        </p:txBody>
      </p:sp>
      <p:sp>
        <p:nvSpPr>
          <p:cNvPr id="30" name="ZoneTexte 29"/>
          <p:cNvSpPr txBox="1"/>
          <p:nvPr/>
        </p:nvSpPr>
        <p:spPr>
          <a:xfrm>
            <a:off x="1115616" y="1001818"/>
            <a:ext cx="2448272" cy="584775"/>
          </a:xfrm>
          <a:prstGeom prst="rect">
            <a:avLst/>
          </a:prstGeom>
          <a:noFill/>
        </p:spPr>
        <p:txBody>
          <a:bodyPr wrap="square" rtlCol="0">
            <a:spAutoFit/>
          </a:bodyPr>
          <a:lstStyle/>
          <a:p>
            <a:pPr algn="ctr"/>
            <a:r>
              <a:rPr lang="fr-FR" sz="1600" dirty="0" smtClean="0">
                <a:latin typeface="Trebuchet MS" pitchFamily="34" charset="0"/>
              </a:rPr>
              <a:t>Période fixée par l’AGE </a:t>
            </a:r>
          </a:p>
          <a:p>
            <a:pPr algn="ctr"/>
            <a:r>
              <a:rPr lang="fr-FR" sz="1600" dirty="0" smtClean="0">
                <a:latin typeface="Trebuchet MS" pitchFamily="34" charset="0"/>
              </a:rPr>
              <a:t>5 ans maximum</a:t>
            </a:r>
            <a:endParaRPr lang="fr-FR" sz="1600" dirty="0">
              <a:latin typeface="Trebuchet MS" pitchFamily="34" charset="0"/>
            </a:endParaRPr>
          </a:p>
        </p:txBody>
      </p:sp>
      <p:sp>
        <p:nvSpPr>
          <p:cNvPr id="3074" name="Line 3"/>
          <p:cNvSpPr>
            <a:spLocks noChangeShapeType="1"/>
          </p:cNvSpPr>
          <p:nvPr/>
        </p:nvSpPr>
        <p:spPr bwMode="auto">
          <a:xfrm>
            <a:off x="179388" y="2454518"/>
            <a:ext cx="8496300" cy="0"/>
          </a:xfrm>
          <a:prstGeom prst="line">
            <a:avLst/>
          </a:prstGeom>
          <a:noFill/>
          <a:ln w="38100">
            <a:solidFill>
              <a:schemeClr val="tx1"/>
            </a:solidFill>
            <a:round/>
            <a:headEnd/>
            <a:tailEnd type="triangle" w="lg" len="lg"/>
          </a:ln>
        </p:spPr>
        <p:txBody>
          <a:bodyPr wrap="none" anchor="ctr"/>
          <a:lstStyle/>
          <a:p>
            <a:endParaRPr lang="fr-FR"/>
          </a:p>
        </p:txBody>
      </p:sp>
      <p:sp>
        <p:nvSpPr>
          <p:cNvPr id="38" name="Text Box 9"/>
          <p:cNvSpPr txBox="1">
            <a:spLocks noChangeArrowheads="1"/>
          </p:cNvSpPr>
          <p:nvPr/>
        </p:nvSpPr>
        <p:spPr bwMode="auto">
          <a:xfrm>
            <a:off x="142844" y="1097196"/>
            <a:ext cx="1059906" cy="400110"/>
          </a:xfrm>
          <a:prstGeom prst="rect">
            <a:avLst/>
          </a:prstGeom>
          <a:solidFill>
            <a:srgbClr val="FFFF00"/>
          </a:solidFill>
          <a:ln w="9525">
            <a:noFill/>
            <a:miter lim="800000"/>
            <a:headEnd/>
            <a:tailEnd/>
          </a:ln>
        </p:spPr>
        <p:txBody>
          <a:bodyPr wrap="none">
            <a:spAutoFit/>
          </a:bodyPr>
          <a:lstStyle/>
          <a:p>
            <a:pPr algn="just"/>
            <a:r>
              <a:rPr lang="en-US" sz="2000" b="1" i="1" dirty="0">
                <a:solidFill>
                  <a:srgbClr val="A5003E"/>
                </a:solidFill>
                <a:latin typeface="Trebuchet MS" pitchFamily="34" charset="0"/>
              </a:rPr>
              <a:t>Cash in</a:t>
            </a:r>
          </a:p>
        </p:txBody>
      </p:sp>
      <p:sp>
        <p:nvSpPr>
          <p:cNvPr id="39" name="Text Box 10"/>
          <p:cNvSpPr txBox="1">
            <a:spLocks noChangeArrowheads="1"/>
          </p:cNvSpPr>
          <p:nvPr/>
        </p:nvSpPr>
        <p:spPr bwMode="auto">
          <a:xfrm>
            <a:off x="142844" y="3454650"/>
            <a:ext cx="1233030" cy="400110"/>
          </a:xfrm>
          <a:prstGeom prst="rect">
            <a:avLst/>
          </a:prstGeom>
          <a:solidFill>
            <a:srgbClr val="FFFF00"/>
          </a:solidFill>
          <a:ln w="9525">
            <a:noFill/>
            <a:miter lim="800000"/>
            <a:headEnd/>
            <a:tailEnd/>
          </a:ln>
        </p:spPr>
        <p:txBody>
          <a:bodyPr wrap="none">
            <a:spAutoFit/>
          </a:bodyPr>
          <a:lstStyle/>
          <a:p>
            <a:pPr algn="just"/>
            <a:r>
              <a:rPr lang="en-US" sz="2000" b="1" i="1" dirty="0">
                <a:solidFill>
                  <a:schemeClr val="tx1">
                    <a:lumMod val="65000"/>
                    <a:lumOff val="35000"/>
                  </a:schemeClr>
                </a:solidFill>
                <a:latin typeface="Trebuchet MS" pitchFamily="34" charset="0"/>
              </a:rPr>
              <a:t>Cash out</a:t>
            </a:r>
          </a:p>
        </p:txBody>
      </p:sp>
      <p:sp>
        <p:nvSpPr>
          <p:cNvPr id="28" name="Rectangle 44"/>
          <p:cNvSpPr>
            <a:spLocks noChangeArrowheads="1"/>
          </p:cNvSpPr>
          <p:nvPr/>
        </p:nvSpPr>
        <p:spPr bwMode="auto">
          <a:xfrm>
            <a:off x="539552" y="44624"/>
            <a:ext cx="8136904" cy="287338"/>
          </a:xfrm>
          <a:prstGeom prst="rect">
            <a:avLst/>
          </a:prstGeom>
          <a:solidFill>
            <a:schemeClr val="bg1">
              <a:lumMod val="85000"/>
            </a:schemeClr>
          </a:solidFill>
          <a:ln w="12700" algn="ctr">
            <a:noFill/>
            <a:miter lim="800000"/>
            <a:headEnd/>
            <a:tailEnd/>
          </a:ln>
        </p:spPr>
        <p:txBody>
          <a:bodyPr wrap="none" lIns="54000" anchor="ctr"/>
          <a:lstStyle/>
          <a:p>
            <a:pPr algn="ctr">
              <a:defRPr/>
            </a:pPr>
            <a:r>
              <a:rPr lang="fr-FR" sz="1300" b="1" dirty="0" smtClean="0">
                <a:latin typeface="Trebuchet MS" pitchFamily="34" charset="0"/>
              </a:rPr>
              <a:t>Annexe 10 : Attribution de BSPCE</a:t>
            </a:r>
            <a:endParaRPr lang="fr-FR" sz="1300" b="1" dirty="0">
              <a:latin typeface="Trebuchet MS"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Chapitre 2</a:t>
            </a:r>
            <a:endParaRPr lang="fr-F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755042" y="692696"/>
            <a:ext cx="7633186" cy="4700588"/>
            <a:chOff x="-215" y="968"/>
            <a:chExt cx="6699" cy="2961"/>
          </a:xfrm>
        </p:grpSpPr>
        <p:sp>
          <p:nvSpPr>
            <p:cNvPr id="6152"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a:latin typeface="Trebuchet MS" pitchFamily="34" charset="0"/>
              </a:endParaRPr>
            </a:p>
          </p:txBody>
        </p:sp>
        <p:sp>
          <p:nvSpPr>
            <p:cNvPr id="8" name="Rectangle 44"/>
            <p:cNvSpPr>
              <a:spLocks noChangeArrowheads="1"/>
            </p:cNvSpPr>
            <p:nvPr/>
          </p:nvSpPr>
          <p:spPr bwMode="auto">
            <a:xfrm>
              <a:off x="-215" y="968"/>
              <a:ext cx="6699" cy="136"/>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cs typeface="Arial" pitchFamily="34" charset="0"/>
                </a:rPr>
                <a:t>Illustration n° 31 : Evolution des opérations de </a:t>
              </a:r>
              <a:r>
                <a:rPr lang="fr-FR" sz="1300" b="1" i="1" dirty="0" smtClean="0">
                  <a:latin typeface="Trebuchet MS" pitchFamily="34" charset="0"/>
                  <a:cs typeface="Arial" pitchFamily="34" charset="0"/>
                </a:rPr>
                <a:t>Private Equity </a:t>
              </a:r>
              <a:r>
                <a:rPr lang="fr-FR" sz="1300" b="1" dirty="0" smtClean="0">
                  <a:latin typeface="Trebuchet MS" pitchFamily="34" charset="0"/>
                  <a:cs typeface="Arial" pitchFamily="34" charset="0"/>
                </a:rPr>
                <a:t>entre 2005 et 2009</a:t>
              </a:r>
              <a:endParaRPr lang="fr-FR" sz="1300" b="1" dirty="0">
                <a:latin typeface="Trebuchet MS" pitchFamily="34" charset="0"/>
                <a:cs typeface="Arial" pitchFamily="34" charset="0"/>
              </a:endParaRPr>
            </a:p>
          </p:txBody>
        </p:sp>
      </p:grpSp>
      <p:sp>
        <p:nvSpPr>
          <p:cNvPr id="6150" name="Rectangle 1"/>
          <p:cNvSpPr>
            <a:spLocks noChangeArrowheads="1"/>
          </p:cNvSpPr>
          <p:nvPr/>
        </p:nvSpPr>
        <p:spPr bwMode="auto">
          <a:xfrm>
            <a:off x="1053928" y="1053063"/>
            <a:ext cx="6900863" cy="492125"/>
          </a:xfrm>
          <a:prstGeom prst="rect">
            <a:avLst/>
          </a:prstGeom>
          <a:noFill/>
          <a:ln w="9525">
            <a:noFill/>
            <a:miter lim="800000"/>
            <a:headEnd/>
            <a:tailEnd/>
          </a:ln>
        </p:spPr>
        <p:txBody>
          <a:bodyPr anchor="ctr">
            <a:spAutoFit/>
          </a:bodyPr>
          <a:lstStyle/>
          <a:p>
            <a:r>
              <a:rPr lang="fr-FR" sz="1300" b="1" dirty="0">
                <a:latin typeface="Trebuchet MS" pitchFamily="34" charset="0"/>
                <a:ea typeface="Calibri" pitchFamily="34" charset="0"/>
                <a:cs typeface="Times New Roman" pitchFamily="18" charset="0"/>
              </a:rPr>
              <a:t>D’après l’AFIC et Grant Thornton, le marché du capital investissement a évolué de la façon suivante entre 2005 et 2009 (en millions d’euros):</a:t>
            </a:r>
            <a:endParaRPr lang="fr-FR" sz="1300" dirty="0">
              <a:latin typeface="Trebuchet MS" pitchFamily="34" charset="0"/>
              <a:ea typeface="Calibri" pitchFamily="34" charset="0"/>
              <a:cs typeface="Times New Roman" pitchFamily="18" charset="0"/>
            </a:endParaRPr>
          </a:p>
        </p:txBody>
      </p:sp>
      <p:pic>
        <p:nvPicPr>
          <p:cNvPr id="6151" name="Image 11"/>
          <p:cNvPicPr>
            <a:picLocks noChangeAspect="1" noChangeArrowheads="1"/>
          </p:cNvPicPr>
          <p:nvPr/>
        </p:nvPicPr>
        <p:blipFill>
          <a:blip r:embed="rId3" cstate="print"/>
          <a:srcRect l="20110" t="26553" r="17706" b="30524"/>
          <a:stretch>
            <a:fillRect/>
          </a:stretch>
        </p:blipFill>
        <p:spPr bwMode="auto">
          <a:xfrm>
            <a:off x="1125364" y="1713478"/>
            <a:ext cx="6831012" cy="4213225"/>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179388" y="548884"/>
            <a:ext cx="8641084" cy="5127627"/>
            <a:chOff x="110" y="699"/>
            <a:chExt cx="5995" cy="3230"/>
          </a:xfrm>
        </p:grpSpPr>
        <p:sp>
          <p:nvSpPr>
            <p:cNvPr id="1032"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a:latin typeface="Trebuchet MS" pitchFamily="34" charset="0"/>
              </a:endParaRPr>
            </a:p>
          </p:txBody>
        </p:sp>
        <p:sp>
          <p:nvSpPr>
            <p:cNvPr id="8" name="Rectangle 44"/>
            <p:cNvSpPr>
              <a:spLocks noChangeArrowheads="1"/>
            </p:cNvSpPr>
            <p:nvPr/>
          </p:nvSpPr>
          <p:spPr bwMode="auto">
            <a:xfrm>
              <a:off x="110" y="699"/>
              <a:ext cx="5995" cy="272"/>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cs typeface="Arial" pitchFamily="34" charset="0"/>
                </a:rPr>
                <a:t>Illustration n° 32 : Evolution et répartition des opérations des </a:t>
              </a:r>
              <a:r>
                <a:rPr lang="fr-FR" sz="1300" b="1" i="1" dirty="0" smtClean="0">
                  <a:latin typeface="Trebuchet MS" pitchFamily="34" charset="0"/>
                  <a:cs typeface="Arial" pitchFamily="34" charset="0"/>
                </a:rPr>
                <a:t>Private Equity </a:t>
              </a:r>
              <a:r>
                <a:rPr lang="fr-FR" sz="1300" b="1" dirty="0" smtClean="0">
                  <a:latin typeface="Trebuchet MS" pitchFamily="34" charset="0"/>
                  <a:cs typeface="Arial" pitchFamily="34" charset="0"/>
                </a:rPr>
                <a:t>en </a:t>
              </a:r>
              <a:r>
                <a:rPr lang="fr-FR" sz="1300" b="1" dirty="0">
                  <a:latin typeface="Trebuchet MS" pitchFamily="34" charset="0"/>
                  <a:cs typeface="Arial" pitchFamily="34" charset="0"/>
                </a:rPr>
                <a:t>millions </a:t>
              </a:r>
              <a:r>
                <a:rPr lang="fr-FR" sz="1300" b="1" dirty="0" smtClean="0">
                  <a:latin typeface="Trebuchet MS" pitchFamily="34" charset="0"/>
                  <a:cs typeface="Arial" pitchFamily="34" charset="0"/>
                </a:rPr>
                <a:t>d’euros </a:t>
              </a:r>
            </a:p>
            <a:p>
              <a:pPr algn="ctr" fontAlgn="auto">
                <a:spcBef>
                  <a:spcPts val="0"/>
                </a:spcBef>
                <a:spcAft>
                  <a:spcPts val="0"/>
                </a:spcAft>
                <a:defRPr/>
              </a:pPr>
              <a:r>
                <a:rPr lang="fr-FR" sz="1300" b="1" dirty="0" smtClean="0">
                  <a:latin typeface="Trebuchet MS" pitchFamily="34" charset="0"/>
                  <a:cs typeface="Arial" pitchFamily="34" charset="0"/>
                </a:rPr>
                <a:t>entre 2009 et 2010</a:t>
              </a:r>
              <a:endParaRPr lang="fr-FR" sz="1300" b="1" dirty="0">
                <a:latin typeface="Trebuchet MS" pitchFamily="34" charset="0"/>
                <a:cs typeface="Arial" pitchFamily="34" charset="0"/>
              </a:endParaRPr>
            </a:p>
          </p:txBody>
        </p:sp>
      </p:grpSp>
      <p:sp>
        <p:nvSpPr>
          <p:cNvPr id="1031" name="Rectangle 1"/>
          <p:cNvSpPr>
            <a:spLocks noChangeArrowheads="1"/>
          </p:cNvSpPr>
          <p:nvPr/>
        </p:nvSpPr>
        <p:spPr bwMode="auto">
          <a:xfrm>
            <a:off x="395536" y="1268764"/>
            <a:ext cx="8709639" cy="492443"/>
          </a:xfrm>
          <a:prstGeom prst="rect">
            <a:avLst/>
          </a:prstGeom>
          <a:noFill/>
          <a:ln w="9525">
            <a:noFill/>
            <a:miter lim="800000"/>
            <a:headEnd/>
            <a:tailEnd/>
          </a:ln>
        </p:spPr>
        <p:txBody>
          <a:bodyPr wrap="square" anchor="ctr">
            <a:spAutoFit/>
          </a:bodyPr>
          <a:lstStyle/>
          <a:p>
            <a:r>
              <a:rPr lang="fr-FR" sz="1300" b="1" dirty="0">
                <a:latin typeface="Trebuchet MS" pitchFamily="34" charset="0"/>
                <a:ea typeface="Calibri" pitchFamily="34" charset="0"/>
                <a:cs typeface="Times New Roman" pitchFamily="18" charset="0"/>
              </a:rPr>
              <a:t>D’après l’AFIC et Grant Thornton, le marché du capital investissement </a:t>
            </a:r>
            <a:r>
              <a:rPr lang="fr-FR" sz="1300" b="1" dirty="0" smtClean="0">
                <a:latin typeface="Trebuchet MS" pitchFamily="34" charset="0"/>
                <a:ea typeface="Calibri" pitchFamily="34" charset="0"/>
                <a:cs typeface="Times New Roman" pitchFamily="18" charset="0"/>
              </a:rPr>
              <a:t>est réparti de la façon suivante </a:t>
            </a:r>
          </a:p>
          <a:p>
            <a:r>
              <a:rPr lang="fr-FR" sz="1300" b="1" dirty="0" smtClean="0">
                <a:latin typeface="Trebuchet MS" pitchFamily="34" charset="0"/>
                <a:ea typeface="Calibri" pitchFamily="34" charset="0"/>
                <a:cs typeface="Times New Roman" pitchFamily="18" charset="0"/>
              </a:rPr>
              <a:t>(en </a:t>
            </a:r>
            <a:r>
              <a:rPr lang="fr-FR" sz="1300" b="1" dirty="0">
                <a:latin typeface="Trebuchet MS" pitchFamily="34" charset="0"/>
                <a:ea typeface="Calibri" pitchFamily="34" charset="0"/>
                <a:cs typeface="Times New Roman" pitchFamily="18" charset="0"/>
              </a:rPr>
              <a:t>millions d’euros):</a:t>
            </a:r>
            <a:endParaRPr lang="fr-FR" sz="1300" dirty="0">
              <a:latin typeface="Trebuchet MS" pitchFamily="34" charset="0"/>
              <a:ea typeface="Calibri" pitchFamily="34" charset="0"/>
              <a:cs typeface="Times New Roman" pitchFamily="18" charset="0"/>
            </a:endParaRPr>
          </a:p>
        </p:txBody>
      </p:sp>
      <p:graphicFrame>
        <p:nvGraphicFramePr>
          <p:cNvPr id="36" name="Graphique 35"/>
          <p:cNvGraphicFramePr/>
          <p:nvPr/>
        </p:nvGraphicFramePr>
        <p:xfrm>
          <a:off x="2872918" y="2340868"/>
          <a:ext cx="4327376" cy="2752328"/>
        </p:xfrm>
        <a:graphic>
          <a:graphicData uri="http://schemas.openxmlformats.org/drawingml/2006/chart">
            <c:chart xmlns:c="http://schemas.openxmlformats.org/drawingml/2006/chart" xmlns:r="http://schemas.openxmlformats.org/officeDocument/2006/relationships" r:id="rId3"/>
          </a:graphicData>
        </a:graphic>
      </p:graphicFrame>
      <p:sp>
        <p:nvSpPr>
          <p:cNvPr id="38" name="Rectangle 1"/>
          <p:cNvSpPr>
            <a:spLocks noChangeArrowheads="1"/>
          </p:cNvSpPr>
          <p:nvPr/>
        </p:nvSpPr>
        <p:spPr bwMode="auto">
          <a:xfrm>
            <a:off x="4688842" y="1984484"/>
            <a:ext cx="639242" cy="292388"/>
          </a:xfrm>
          <a:prstGeom prst="rect">
            <a:avLst/>
          </a:prstGeom>
          <a:noFill/>
          <a:ln w="9525">
            <a:noFill/>
            <a:miter lim="800000"/>
            <a:headEnd/>
            <a:tailEnd/>
          </a:ln>
        </p:spPr>
        <p:txBody>
          <a:bodyPr wrap="square" anchor="ctr">
            <a:spAutoFit/>
          </a:bodyPr>
          <a:lstStyle/>
          <a:p>
            <a:r>
              <a:rPr lang="fr-FR" sz="1300" b="1" dirty="0" smtClean="0">
                <a:latin typeface="Trebuchet MS" pitchFamily="34" charset="0"/>
                <a:ea typeface="Calibri" pitchFamily="34" charset="0"/>
                <a:cs typeface="Times New Roman" pitchFamily="18" charset="0"/>
              </a:rPr>
              <a:t>2010</a:t>
            </a:r>
            <a:endParaRPr lang="fr-FR" sz="1300" dirty="0">
              <a:latin typeface="Trebuchet MS" pitchFamily="34" charset="0"/>
              <a:ea typeface="Calibri" pitchFamily="34" charset="0"/>
              <a:cs typeface="Times New Roman" pitchFamily="18" charset="0"/>
            </a:endParaRPr>
          </a:p>
        </p:txBody>
      </p:sp>
      <p:sp>
        <p:nvSpPr>
          <p:cNvPr id="39" name="Rectangle 1"/>
          <p:cNvSpPr>
            <a:spLocks noChangeArrowheads="1"/>
          </p:cNvSpPr>
          <p:nvPr/>
        </p:nvSpPr>
        <p:spPr bwMode="auto">
          <a:xfrm>
            <a:off x="1652316" y="2024844"/>
            <a:ext cx="639242" cy="292388"/>
          </a:xfrm>
          <a:prstGeom prst="rect">
            <a:avLst/>
          </a:prstGeom>
          <a:noFill/>
          <a:ln w="9525">
            <a:noFill/>
            <a:miter lim="800000"/>
            <a:headEnd/>
            <a:tailEnd/>
          </a:ln>
        </p:spPr>
        <p:txBody>
          <a:bodyPr wrap="square" anchor="ctr">
            <a:spAutoFit/>
          </a:bodyPr>
          <a:lstStyle/>
          <a:p>
            <a:r>
              <a:rPr lang="fr-FR" sz="1300" b="1" dirty="0" smtClean="0">
                <a:latin typeface="Trebuchet MS" pitchFamily="34" charset="0"/>
                <a:ea typeface="Calibri" pitchFamily="34" charset="0"/>
                <a:cs typeface="Times New Roman" pitchFamily="18" charset="0"/>
              </a:rPr>
              <a:t>2009</a:t>
            </a:r>
            <a:endParaRPr lang="fr-FR" sz="1300" dirty="0">
              <a:latin typeface="Trebuchet MS" pitchFamily="34" charset="0"/>
              <a:ea typeface="Calibri" pitchFamily="34" charset="0"/>
              <a:cs typeface="Times New Roman" pitchFamily="18" charset="0"/>
            </a:endParaRPr>
          </a:p>
        </p:txBody>
      </p:sp>
      <p:pic>
        <p:nvPicPr>
          <p:cNvPr id="42" name="Image 41"/>
          <p:cNvPicPr/>
          <p:nvPr/>
        </p:nvPicPr>
        <p:blipFill>
          <a:blip r:embed="rId4" cstate="print"/>
          <a:srcRect l="61501" t="52765" r="26083" b="35786"/>
          <a:stretch>
            <a:fillRect/>
          </a:stretch>
        </p:blipFill>
        <p:spPr bwMode="auto">
          <a:xfrm>
            <a:off x="7020272" y="2985166"/>
            <a:ext cx="1787413" cy="1236092"/>
          </a:xfrm>
          <a:prstGeom prst="rect">
            <a:avLst/>
          </a:prstGeom>
          <a:noFill/>
          <a:ln w="9525">
            <a:noFill/>
            <a:miter lim="800000"/>
            <a:headEnd/>
            <a:tailEnd/>
          </a:ln>
        </p:spPr>
      </p:pic>
      <p:sp>
        <p:nvSpPr>
          <p:cNvPr id="45" name="ZoneTexte 44"/>
          <p:cNvSpPr txBox="1"/>
          <p:nvPr/>
        </p:nvSpPr>
        <p:spPr>
          <a:xfrm>
            <a:off x="3167846" y="4592165"/>
            <a:ext cx="720080" cy="276999"/>
          </a:xfrm>
          <a:prstGeom prst="rect">
            <a:avLst/>
          </a:prstGeom>
          <a:noFill/>
        </p:spPr>
        <p:txBody>
          <a:bodyPr wrap="square" rtlCol="0">
            <a:spAutoFit/>
          </a:bodyPr>
          <a:lstStyle/>
          <a:p>
            <a:pPr algn="ctr"/>
            <a:r>
              <a:rPr lang="fr-FR" sz="1200" b="1" dirty="0" smtClean="0">
                <a:solidFill>
                  <a:schemeClr val="bg1"/>
                </a:solidFill>
                <a:latin typeface="Trebuchet MS" pitchFamily="34" charset="0"/>
              </a:rPr>
              <a:t>1 798</a:t>
            </a:r>
            <a:endParaRPr lang="fr-FR" sz="1200" b="1" dirty="0">
              <a:solidFill>
                <a:schemeClr val="bg1"/>
              </a:solidFill>
              <a:latin typeface="Trebuchet MS" pitchFamily="34" charset="0"/>
            </a:endParaRPr>
          </a:p>
        </p:txBody>
      </p:sp>
      <p:graphicFrame>
        <p:nvGraphicFramePr>
          <p:cNvPr id="21" name="Graphique 20"/>
          <p:cNvGraphicFramePr/>
          <p:nvPr/>
        </p:nvGraphicFramePr>
        <p:xfrm>
          <a:off x="-187248" y="2312876"/>
          <a:ext cx="4327200" cy="2754000"/>
        </p:xfrm>
        <a:graphic>
          <a:graphicData uri="http://schemas.openxmlformats.org/drawingml/2006/chart">
            <c:chart xmlns:c="http://schemas.openxmlformats.org/drawingml/2006/chart" xmlns:r="http://schemas.openxmlformats.org/officeDocument/2006/relationships" r:id="rId5"/>
          </a:graphicData>
        </a:graphic>
      </p:graphicFrame>
      <p:sp>
        <p:nvSpPr>
          <p:cNvPr id="47" name="ZoneTexte 46"/>
          <p:cNvSpPr txBox="1"/>
          <p:nvPr/>
        </p:nvSpPr>
        <p:spPr>
          <a:xfrm>
            <a:off x="1547664" y="2456896"/>
            <a:ext cx="576064" cy="276999"/>
          </a:xfrm>
          <a:prstGeom prst="rect">
            <a:avLst/>
          </a:prstGeom>
          <a:noFill/>
        </p:spPr>
        <p:txBody>
          <a:bodyPr wrap="square" rtlCol="0">
            <a:spAutoFit/>
          </a:bodyPr>
          <a:lstStyle/>
          <a:p>
            <a:pPr algn="ctr"/>
            <a:r>
              <a:rPr lang="fr-FR" sz="1200" b="1" dirty="0" smtClean="0">
                <a:solidFill>
                  <a:schemeClr val="bg1"/>
                </a:solidFill>
                <a:latin typeface="Trebuchet MS" pitchFamily="34" charset="0"/>
              </a:rPr>
              <a:t>84</a:t>
            </a:r>
            <a:endParaRPr lang="fr-FR" sz="1200" b="1" dirty="0">
              <a:solidFill>
                <a:schemeClr val="bg1"/>
              </a:solidFill>
              <a:latin typeface="Trebuchet MS" pitchFamily="34" charset="0"/>
            </a:endParaRPr>
          </a:p>
        </p:txBody>
      </p:sp>
      <p:sp>
        <p:nvSpPr>
          <p:cNvPr id="22" name="ZoneTexte 21"/>
          <p:cNvSpPr txBox="1"/>
          <p:nvPr/>
        </p:nvSpPr>
        <p:spPr>
          <a:xfrm>
            <a:off x="1907704" y="2789316"/>
            <a:ext cx="756084" cy="276999"/>
          </a:xfrm>
          <a:prstGeom prst="rect">
            <a:avLst/>
          </a:prstGeom>
          <a:noFill/>
        </p:spPr>
        <p:txBody>
          <a:bodyPr wrap="square" rtlCol="0">
            <a:spAutoFit/>
          </a:bodyPr>
          <a:lstStyle/>
          <a:p>
            <a:pPr algn="ctr"/>
            <a:r>
              <a:rPr lang="fr-FR" sz="1200" b="1" dirty="0" smtClean="0">
                <a:solidFill>
                  <a:schemeClr val="bg1"/>
                </a:solidFill>
                <a:latin typeface="Trebuchet MS" pitchFamily="34" charset="0"/>
              </a:rPr>
              <a:t>587</a:t>
            </a:r>
            <a:endParaRPr lang="fr-FR" sz="1200" b="1" dirty="0">
              <a:solidFill>
                <a:schemeClr val="bg1"/>
              </a:solidFill>
              <a:latin typeface="Trebuchet MS" pitchFamily="34" charset="0"/>
            </a:endParaRPr>
          </a:p>
        </p:txBody>
      </p:sp>
      <p:sp>
        <p:nvSpPr>
          <p:cNvPr id="23" name="ZoneTexte 22"/>
          <p:cNvSpPr txBox="1"/>
          <p:nvPr/>
        </p:nvSpPr>
        <p:spPr>
          <a:xfrm>
            <a:off x="935596" y="3320992"/>
            <a:ext cx="756084" cy="276999"/>
          </a:xfrm>
          <a:prstGeom prst="rect">
            <a:avLst/>
          </a:prstGeom>
          <a:noFill/>
        </p:spPr>
        <p:txBody>
          <a:bodyPr wrap="square" rtlCol="0">
            <a:spAutoFit/>
          </a:bodyPr>
          <a:lstStyle/>
          <a:p>
            <a:pPr algn="ctr"/>
            <a:r>
              <a:rPr lang="fr-FR" sz="1200" b="1" dirty="0" smtClean="0">
                <a:solidFill>
                  <a:schemeClr val="bg1"/>
                </a:solidFill>
                <a:latin typeface="Trebuchet MS" pitchFamily="34" charset="0"/>
              </a:rPr>
              <a:t>1 605</a:t>
            </a:r>
            <a:endParaRPr lang="fr-FR" sz="1200" b="1" dirty="0">
              <a:solidFill>
                <a:schemeClr val="bg1"/>
              </a:solidFill>
              <a:latin typeface="Trebuchet MS" pitchFamily="34" charset="0"/>
            </a:endParaRPr>
          </a:p>
        </p:txBody>
      </p:sp>
      <p:sp>
        <p:nvSpPr>
          <p:cNvPr id="24" name="ZoneTexte 23"/>
          <p:cNvSpPr txBox="1"/>
          <p:nvPr/>
        </p:nvSpPr>
        <p:spPr>
          <a:xfrm>
            <a:off x="2195736" y="3717033"/>
            <a:ext cx="756084" cy="276999"/>
          </a:xfrm>
          <a:prstGeom prst="rect">
            <a:avLst/>
          </a:prstGeom>
          <a:noFill/>
        </p:spPr>
        <p:txBody>
          <a:bodyPr wrap="square" rtlCol="0">
            <a:spAutoFit/>
          </a:bodyPr>
          <a:lstStyle/>
          <a:p>
            <a:pPr algn="ctr"/>
            <a:r>
              <a:rPr lang="fr-FR" sz="1200" b="1" dirty="0" smtClean="0">
                <a:solidFill>
                  <a:schemeClr val="bg1"/>
                </a:solidFill>
                <a:latin typeface="Trebuchet MS" pitchFamily="34" charset="0"/>
              </a:rPr>
              <a:t>1 798</a:t>
            </a:r>
            <a:endParaRPr lang="fr-FR" sz="1200" b="1" dirty="0">
              <a:solidFill>
                <a:schemeClr val="bg1"/>
              </a:solidFill>
              <a:latin typeface="Trebuchet MS" pitchFamily="34" charset="0"/>
            </a:endParaRPr>
          </a:p>
        </p:txBody>
      </p:sp>
      <p:sp>
        <p:nvSpPr>
          <p:cNvPr id="48" name="ZoneTexte 47"/>
          <p:cNvSpPr txBox="1"/>
          <p:nvPr/>
        </p:nvSpPr>
        <p:spPr>
          <a:xfrm>
            <a:off x="4860034" y="2498416"/>
            <a:ext cx="756084" cy="276999"/>
          </a:xfrm>
          <a:prstGeom prst="rect">
            <a:avLst/>
          </a:prstGeom>
          <a:noFill/>
        </p:spPr>
        <p:txBody>
          <a:bodyPr wrap="square" rtlCol="0">
            <a:spAutoFit/>
          </a:bodyPr>
          <a:lstStyle/>
          <a:p>
            <a:pPr algn="ctr"/>
            <a:r>
              <a:rPr lang="fr-FR" sz="1200" b="1" dirty="0" smtClean="0">
                <a:solidFill>
                  <a:schemeClr val="bg1"/>
                </a:solidFill>
                <a:latin typeface="Trebuchet MS" pitchFamily="34" charset="0"/>
              </a:rPr>
              <a:t>76</a:t>
            </a:r>
            <a:endParaRPr lang="fr-FR" sz="1200" b="1" dirty="0">
              <a:solidFill>
                <a:schemeClr val="bg1"/>
              </a:solidFill>
              <a:latin typeface="Trebuchet MS" pitchFamily="34" charset="0"/>
            </a:endParaRPr>
          </a:p>
        </p:txBody>
      </p:sp>
      <p:sp>
        <p:nvSpPr>
          <p:cNvPr id="49" name="ZoneTexte 48"/>
          <p:cNvSpPr txBox="1"/>
          <p:nvPr/>
        </p:nvSpPr>
        <p:spPr>
          <a:xfrm>
            <a:off x="4364362" y="3603216"/>
            <a:ext cx="756084" cy="276999"/>
          </a:xfrm>
          <a:prstGeom prst="rect">
            <a:avLst/>
          </a:prstGeom>
          <a:noFill/>
        </p:spPr>
        <p:txBody>
          <a:bodyPr wrap="square" rtlCol="0">
            <a:spAutoFit/>
          </a:bodyPr>
          <a:lstStyle/>
          <a:p>
            <a:pPr algn="ctr"/>
            <a:r>
              <a:rPr lang="fr-FR" sz="1200" b="1" dirty="0" smtClean="0">
                <a:solidFill>
                  <a:schemeClr val="bg1"/>
                </a:solidFill>
                <a:latin typeface="Trebuchet MS" pitchFamily="34" charset="0"/>
              </a:rPr>
              <a:t>1 780</a:t>
            </a:r>
            <a:endParaRPr lang="fr-FR" sz="1200" b="1" dirty="0">
              <a:solidFill>
                <a:schemeClr val="bg1"/>
              </a:solidFill>
              <a:latin typeface="Trebuchet MS" pitchFamily="34" charset="0"/>
            </a:endParaRPr>
          </a:p>
        </p:txBody>
      </p:sp>
      <p:sp>
        <p:nvSpPr>
          <p:cNvPr id="50" name="ZoneTexte 49"/>
          <p:cNvSpPr txBox="1"/>
          <p:nvPr/>
        </p:nvSpPr>
        <p:spPr>
          <a:xfrm>
            <a:off x="5760132" y="3464716"/>
            <a:ext cx="756084" cy="276999"/>
          </a:xfrm>
          <a:prstGeom prst="rect">
            <a:avLst/>
          </a:prstGeom>
          <a:noFill/>
        </p:spPr>
        <p:txBody>
          <a:bodyPr wrap="square" rtlCol="0">
            <a:spAutoFit/>
          </a:bodyPr>
          <a:lstStyle/>
          <a:p>
            <a:pPr algn="ctr"/>
            <a:r>
              <a:rPr lang="fr-FR" sz="1200" b="1" dirty="0" smtClean="0">
                <a:solidFill>
                  <a:schemeClr val="bg1"/>
                </a:solidFill>
                <a:latin typeface="Trebuchet MS" pitchFamily="34" charset="0"/>
              </a:rPr>
              <a:t>817</a:t>
            </a:r>
            <a:endParaRPr lang="fr-FR" sz="1200" b="1" dirty="0">
              <a:solidFill>
                <a:schemeClr val="bg1"/>
              </a:solidFill>
              <a:latin typeface="Trebuchet MS" pitchFamily="34" charset="0"/>
            </a:endParaRPr>
          </a:p>
        </p:txBody>
      </p:sp>
      <p:sp>
        <p:nvSpPr>
          <p:cNvPr id="51" name="ZoneTexte 50"/>
          <p:cNvSpPr txBox="1"/>
          <p:nvPr/>
        </p:nvSpPr>
        <p:spPr>
          <a:xfrm>
            <a:off x="5220072" y="2636916"/>
            <a:ext cx="756084" cy="276999"/>
          </a:xfrm>
          <a:prstGeom prst="rect">
            <a:avLst/>
          </a:prstGeom>
          <a:noFill/>
        </p:spPr>
        <p:txBody>
          <a:bodyPr wrap="square" rtlCol="0">
            <a:spAutoFit/>
          </a:bodyPr>
          <a:lstStyle/>
          <a:p>
            <a:pPr algn="ctr"/>
            <a:r>
              <a:rPr lang="fr-FR" sz="1200" b="1" dirty="0" smtClean="0">
                <a:solidFill>
                  <a:schemeClr val="bg1"/>
                </a:solidFill>
                <a:latin typeface="Trebuchet MS" pitchFamily="34" charset="0"/>
              </a:rPr>
              <a:t>282</a:t>
            </a:r>
            <a:endParaRPr lang="fr-FR" sz="1200" b="1" dirty="0">
              <a:solidFill>
                <a:schemeClr val="bg1"/>
              </a:solidFill>
              <a:latin typeface="Trebuchet MS"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508570" y="620688"/>
            <a:ext cx="8245475" cy="4700587"/>
            <a:chOff x="110" y="968"/>
            <a:chExt cx="5995" cy="2961"/>
          </a:xfrm>
        </p:grpSpPr>
        <p:sp>
          <p:nvSpPr>
            <p:cNvPr id="3087"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a:latin typeface="Trebuchet MS" pitchFamily="34" charset="0"/>
              </a:endParaRPr>
            </a:p>
          </p:txBody>
        </p:sp>
        <p:sp>
          <p:nvSpPr>
            <p:cNvPr id="8" name="Rectangle 44"/>
            <p:cNvSpPr>
              <a:spLocks noChangeArrowheads="1"/>
            </p:cNvSpPr>
            <p:nvPr/>
          </p:nvSpPr>
          <p:spPr bwMode="auto">
            <a:xfrm>
              <a:off x="110" y="968"/>
              <a:ext cx="5995" cy="139"/>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cs typeface="Arial" pitchFamily="34" charset="0"/>
                </a:rPr>
                <a:t>Illustration n° 33 : Répartition </a:t>
              </a:r>
              <a:r>
                <a:rPr lang="fr-FR" sz="1300" b="1" dirty="0">
                  <a:latin typeface="Trebuchet MS" pitchFamily="34" charset="0"/>
                  <a:cs typeface="Arial" pitchFamily="34" charset="0"/>
                </a:rPr>
                <a:t>des capitaux levés par type d’investisseur et par origine géographique  </a:t>
              </a:r>
            </a:p>
          </p:txBody>
        </p:sp>
      </p:grpSp>
      <p:sp>
        <p:nvSpPr>
          <p:cNvPr id="3078" name="Rectangle 1"/>
          <p:cNvSpPr>
            <a:spLocks noChangeArrowheads="1"/>
          </p:cNvSpPr>
          <p:nvPr/>
        </p:nvSpPr>
        <p:spPr bwMode="auto">
          <a:xfrm>
            <a:off x="475233" y="996926"/>
            <a:ext cx="8777287" cy="492125"/>
          </a:xfrm>
          <a:prstGeom prst="rect">
            <a:avLst/>
          </a:prstGeom>
          <a:noFill/>
          <a:ln w="9525">
            <a:noFill/>
            <a:miter lim="800000"/>
            <a:headEnd/>
            <a:tailEnd/>
          </a:ln>
        </p:spPr>
        <p:txBody>
          <a:bodyPr anchor="ctr">
            <a:spAutoFit/>
          </a:bodyPr>
          <a:lstStyle/>
          <a:p>
            <a:r>
              <a:rPr lang="fr-FR" sz="1300" b="1" dirty="0">
                <a:latin typeface="Trebuchet MS" pitchFamily="34" charset="0"/>
                <a:ea typeface="Calibri" pitchFamily="34" charset="0"/>
                <a:cs typeface="Times New Roman" pitchFamily="18" charset="0"/>
              </a:rPr>
              <a:t>D’après l’AFIC et Grant Thornton, les capitaux levés sont répartis par type d’investisseur et par origine géographique de la manière suivante :</a:t>
            </a:r>
            <a:endParaRPr lang="fr-FR" sz="1300" dirty="0">
              <a:latin typeface="Trebuchet MS" pitchFamily="34" charset="0"/>
              <a:ea typeface="Calibri" pitchFamily="34" charset="0"/>
              <a:cs typeface="Times New Roman" pitchFamily="18" charset="0"/>
            </a:endParaRPr>
          </a:p>
        </p:txBody>
      </p:sp>
      <p:graphicFrame>
        <p:nvGraphicFramePr>
          <p:cNvPr id="3074" name="Graphique 10"/>
          <p:cNvGraphicFramePr>
            <a:graphicFrameLocks/>
          </p:cNvGraphicFramePr>
          <p:nvPr/>
        </p:nvGraphicFramePr>
        <p:xfrm>
          <a:off x="508570" y="1693835"/>
          <a:ext cx="8207375" cy="4419600"/>
        </p:xfrm>
        <a:graphic>
          <a:graphicData uri="http://schemas.openxmlformats.org/presentationml/2006/ole">
            <p:oleObj spid="_x0000_s6146" r:id="rId4" imgW="8205927" imgH="4419983" progId="Excel.Sheet.8">
              <p:embed/>
            </p:oleObj>
          </a:graphicData>
        </a:graphic>
      </p:graphicFrame>
      <p:sp>
        <p:nvSpPr>
          <p:cNvPr id="12" name="ZoneTexte 11"/>
          <p:cNvSpPr txBox="1"/>
          <p:nvPr/>
        </p:nvSpPr>
        <p:spPr>
          <a:xfrm>
            <a:off x="1267395" y="1557312"/>
            <a:ext cx="862013" cy="276225"/>
          </a:xfrm>
          <a:prstGeom prst="rect">
            <a:avLst/>
          </a:prstGeom>
          <a:noFill/>
        </p:spPr>
        <p:txBody>
          <a:bodyPr>
            <a:spAutoFit/>
          </a:bodyPr>
          <a:lstStyle/>
          <a:p>
            <a:pPr fontAlgn="auto">
              <a:spcBef>
                <a:spcPts val="0"/>
              </a:spcBef>
              <a:spcAft>
                <a:spcPts val="0"/>
              </a:spcAft>
              <a:defRPr/>
            </a:pPr>
            <a:r>
              <a:rPr lang="fr-FR" sz="1150" b="1" dirty="0">
                <a:latin typeface="Trebuchet MS" pitchFamily="34" charset="0"/>
                <a:cs typeface="+mn-cs"/>
              </a:rPr>
              <a:t>1 543 M€</a:t>
            </a:r>
          </a:p>
        </p:txBody>
      </p:sp>
      <p:sp>
        <p:nvSpPr>
          <p:cNvPr id="13" name="ZoneTexte 12"/>
          <p:cNvSpPr txBox="1"/>
          <p:nvPr/>
        </p:nvSpPr>
        <p:spPr>
          <a:xfrm>
            <a:off x="2273868" y="1555726"/>
            <a:ext cx="1116013" cy="277813"/>
          </a:xfrm>
          <a:prstGeom prst="rect">
            <a:avLst/>
          </a:prstGeom>
          <a:noFill/>
        </p:spPr>
        <p:txBody>
          <a:bodyPr>
            <a:spAutoFit/>
          </a:bodyPr>
          <a:lstStyle/>
          <a:p>
            <a:pPr fontAlgn="auto">
              <a:spcBef>
                <a:spcPts val="0"/>
              </a:spcBef>
              <a:spcAft>
                <a:spcPts val="0"/>
              </a:spcAft>
              <a:defRPr/>
            </a:pPr>
            <a:r>
              <a:rPr lang="fr-FR" sz="1150" b="1" dirty="0">
                <a:latin typeface="Trebuchet MS" pitchFamily="34" charset="0"/>
                <a:cs typeface="+mn-cs"/>
              </a:rPr>
              <a:t>653 M€</a:t>
            </a:r>
          </a:p>
        </p:txBody>
      </p:sp>
      <p:sp>
        <p:nvSpPr>
          <p:cNvPr id="14" name="ZoneTexte 13"/>
          <p:cNvSpPr txBox="1"/>
          <p:nvPr/>
        </p:nvSpPr>
        <p:spPr>
          <a:xfrm>
            <a:off x="3173981" y="1568425"/>
            <a:ext cx="1116012" cy="276225"/>
          </a:xfrm>
          <a:prstGeom prst="rect">
            <a:avLst/>
          </a:prstGeom>
          <a:noFill/>
        </p:spPr>
        <p:txBody>
          <a:bodyPr>
            <a:spAutoFit/>
          </a:bodyPr>
          <a:lstStyle/>
          <a:p>
            <a:pPr fontAlgn="auto">
              <a:spcBef>
                <a:spcPts val="0"/>
              </a:spcBef>
              <a:spcAft>
                <a:spcPts val="0"/>
              </a:spcAft>
              <a:defRPr/>
            </a:pPr>
            <a:r>
              <a:rPr lang="fr-FR" sz="1150" b="1" dirty="0">
                <a:latin typeface="Trebuchet MS" pitchFamily="34" charset="0"/>
                <a:cs typeface="+mn-cs"/>
              </a:rPr>
              <a:t>433 M€</a:t>
            </a:r>
          </a:p>
        </p:txBody>
      </p:sp>
      <p:sp>
        <p:nvSpPr>
          <p:cNvPr id="15" name="ZoneTexte 14"/>
          <p:cNvSpPr txBox="1"/>
          <p:nvPr/>
        </p:nvSpPr>
        <p:spPr>
          <a:xfrm>
            <a:off x="4109018" y="1555726"/>
            <a:ext cx="1116013" cy="277813"/>
          </a:xfrm>
          <a:prstGeom prst="rect">
            <a:avLst/>
          </a:prstGeom>
          <a:noFill/>
        </p:spPr>
        <p:txBody>
          <a:bodyPr>
            <a:spAutoFit/>
          </a:bodyPr>
          <a:lstStyle/>
          <a:p>
            <a:pPr fontAlgn="auto">
              <a:spcBef>
                <a:spcPts val="0"/>
              </a:spcBef>
              <a:spcAft>
                <a:spcPts val="0"/>
              </a:spcAft>
              <a:defRPr/>
            </a:pPr>
            <a:r>
              <a:rPr lang="fr-FR" sz="1150" b="1" dirty="0">
                <a:latin typeface="Trebuchet MS" pitchFamily="34" charset="0"/>
                <a:cs typeface="+mn-cs"/>
              </a:rPr>
              <a:t>430 M€</a:t>
            </a:r>
          </a:p>
        </p:txBody>
      </p:sp>
      <p:sp>
        <p:nvSpPr>
          <p:cNvPr id="16" name="ZoneTexte 15"/>
          <p:cNvSpPr txBox="1"/>
          <p:nvPr/>
        </p:nvSpPr>
        <p:spPr>
          <a:xfrm>
            <a:off x="5009131" y="1568425"/>
            <a:ext cx="1116012" cy="276225"/>
          </a:xfrm>
          <a:prstGeom prst="rect">
            <a:avLst/>
          </a:prstGeom>
          <a:noFill/>
        </p:spPr>
        <p:txBody>
          <a:bodyPr>
            <a:spAutoFit/>
          </a:bodyPr>
          <a:lstStyle/>
          <a:p>
            <a:pPr fontAlgn="auto">
              <a:spcBef>
                <a:spcPts val="0"/>
              </a:spcBef>
              <a:spcAft>
                <a:spcPts val="0"/>
              </a:spcAft>
              <a:defRPr/>
            </a:pPr>
            <a:r>
              <a:rPr lang="fr-FR" sz="1150" b="1" dirty="0">
                <a:latin typeface="Trebuchet MS" pitchFamily="34" charset="0"/>
                <a:cs typeface="+mn-cs"/>
              </a:rPr>
              <a:t>283 M€</a:t>
            </a:r>
          </a:p>
        </p:txBody>
      </p:sp>
      <p:sp>
        <p:nvSpPr>
          <p:cNvPr id="17" name="ZoneTexte 16"/>
          <p:cNvSpPr txBox="1"/>
          <p:nvPr/>
        </p:nvSpPr>
        <p:spPr>
          <a:xfrm>
            <a:off x="5982270" y="1555726"/>
            <a:ext cx="1116013" cy="277813"/>
          </a:xfrm>
          <a:prstGeom prst="rect">
            <a:avLst/>
          </a:prstGeom>
          <a:noFill/>
        </p:spPr>
        <p:txBody>
          <a:bodyPr>
            <a:spAutoFit/>
          </a:bodyPr>
          <a:lstStyle/>
          <a:p>
            <a:pPr fontAlgn="auto">
              <a:spcBef>
                <a:spcPts val="0"/>
              </a:spcBef>
              <a:spcAft>
                <a:spcPts val="0"/>
              </a:spcAft>
              <a:defRPr/>
            </a:pPr>
            <a:r>
              <a:rPr lang="fr-FR" sz="1150" b="1" dirty="0">
                <a:latin typeface="Trebuchet MS" pitchFamily="34" charset="0"/>
                <a:cs typeface="+mn-cs"/>
              </a:rPr>
              <a:t>235 M€</a:t>
            </a:r>
          </a:p>
        </p:txBody>
      </p:sp>
      <p:sp>
        <p:nvSpPr>
          <p:cNvPr id="18" name="ZoneTexte 17"/>
          <p:cNvSpPr txBox="1"/>
          <p:nvPr/>
        </p:nvSpPr>
        <p:spPr>
          <a:xfrm>
            <a:off x="6917308" y="1568425"/>
            <a:ext cx="1116012" cy="276225"/>
          </a:xfrm>
          <a:prstGeom prst="rect">
            <a:avLst/>
          </a:prstGeom>
          <a:noFill/>
        </p:spPr>
        <p:txBody>
          <a:bodyPr>
            <a:spAutoFit/>
          </a:bodyPr>
          <a:lstStyle/>
          <a:p>
            <a:pPr fontAlgn="auto">
              <a:spcBef>
                <a:spcPts val="0"/>
              </a:spcBef>
              <a:spcAft>
                <a:spcPts val="0"/>
              </a:spcAft>
              <a:defRPr/>
            </a:pPr>
            <a:r>
              <a:rPr lang="fr-FR" sz="1150" b="1" dirty="0">
                <a:latin typeface="Trebuchet MS" pitchFamily="34" charset="0"/>
                <a:cs typeface="+mn-cs"/>
              </a:rPr>
              <a:t>12 M€</a:t>
            </a:r>
          </a:p>
        </p:txBody>
      </p:sp>
      <p:sp>
        <p:nvSpPr>
          <p:cNvPr id="19" name="ZoneTexte 18"/>
          <p:cNvSpPr txBox="1"/>
          <p:nvPr/>
        </p:nvSpPr>
        <p:spPr>
          <a:xfrm>
            <a:off x="7853933" y="1568425"/>
            <a:ext cx="1116012" cy="276225"/>
          </a:xfrm>
          <a:prstGeom prst="rect">
            <a:avLst/>
          </a:prstGeom>
          <a:noFill/>
        </p:spPr>
        <p:txBody>
          <a:bodyPr>
            <a:spAutoFit/>
          </a:bodyPr>
          <a:lstStyle/>
          <a:p>
            <a:pPr fontAlgn="auto">
              <a:spcBef>
                <a:spcPts val="0"/>
              </a:spcBef>
              <a:spcAft>
                <a:spcPts val="0"/>
              </a:spcAft>
              <a:defRPr/>
            </a:pPr>
            <a:r>
              <a:rPr lang="fr-FR" sz="1150" b="1" dirty="0">
                <a:latin typeface="Trebuchet MS" pitchFamily="34" charset="0"/>
                <a:cs typeface="+mn-cs"/>
              </a:rPr>
              <a:t>83 M€</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755576" y="620010"/>
            <a:ext cx="7001166" cy="6003252"/>
            <a:chOff x="-1308" y="810"/>
            <a:chExt cx="7569" cy="3119"/>
          </a:xfrm>
        </p:grpSpPr>
        <p:sp>
          <p:nvSpPr>
            <p:cNvPr id="8199"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lgn="ctr">
                <a:spcBef>
                  <a:spcPct val="30000"/>
                </a:spcBef>
                <a:buClr>
                  <a:srgbClr val="A5003E"/>
                </a:buClr>
                <a:buSzPct val="120000"/>
                <a:buFont typeface="Wingdings" pitchFamily="2" charset="2"/>
                <a:buChar char="§"/>
              </a:pPr>
              <a:endParaRPr lang="fr-FR" sz="1300">
                <a:latin typeface="Trebuchet MS" pitchFamily="34" charset="0"/>
              </a:endParaRPr>
            </a:p>
          </p:txBody>
        </p:sp>
        <p:sp>
          <p:nvSpPr>
            <p:cNvPr id="8" name="Rectangle 44"/>
            <p:cNvSpPr>
              <a:spLocks noChangeArrowheads="1"/>
            </p:cNvSpPr>
            <p:nvPr/>
          </p:nvSpPr>
          <p:spPr bwMode="auto">
            <a:xfrm>
              <a:off x="-1308" y="810"/>
              <a:ext cx="7569" cy="139"/>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cs typeface="Arial" pitchFamily="34" charset="0"/>
                </a:rPr>
                <a:t>Illustration n° 34 : Illustration de l’effet de levier juridique du LBO</a:t>
              </a:r>
              <a:endParaRPr lang="fr-FR" sz="1300" b="1" dirty="0">
                <a:latin typeface="Trebuchet MS" pitchFamily="34" charset="0"/>
                <a:cs typeface="Arial" pitchFamily="34" charset="0"/>
              </a:endParaRPr>
            </a:p>
          </p:txBody>
        </p:sp>
      </p:grpSp>
      <p:sp>
        <p:nvSpPr>
          <p:cNvPr id="17" name="Rectangle 16"/>
          <p:cNvSpPr/>
          <p:nvPr/>
        </p:nvSpPr>
        <p:spPr>
          <a:xfrm>
            <a:off x="3045376" y="1309722"/>
            <a:ext cx="1296144" cy="612068"/>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r>
              <a:rPr lang="fr-FR" sz="1200" b="1" dirty="0" smtClean="0">
                <a:solidFill>
                  <a:schemeClr val="tx1"/>
                </a:solidFill>
                <a:latin typeface="Trebuchet MS" pitchFamily="34" charset="0"/>
              </a:rPr>
              <a:t>Actionnaire de référence</a:t>
            </a:r>
            <a:endParaRPr lang="fr-FR" sz="1200" b="1" dirty="0">
              <a:solidFill>
                <a:schemeClr val="tx1"/>
              </a:solidFill>
              <a:latin typeface="Trebuchet MS" pitchFamily="34" charset="0"/>
            </a:endParaRPr>
          </a:p>
        </p:txBody>
      </p:sp>
      <p:sp>
        <p:nvSpPr>
          <p:cNvPr id="18" name="Rectangle 17"/>
          <p:cNvSpPr/>
          <p:nvPr/>
        </p:nvSpPr>
        <p:spPr bwMode="auto">
          <a:xfrm>
            <a:off x="3041862" y="2337552"/>
            <a:ext cx="1296144" cy="576064"/>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latin typeface="Trebuchet MS" pitchFamily="34" charset="0"/>
              </a:rPr>
              <a:t>Holding 3</a:t>
            </a:r>
            <a:endParaRPr lang="fr-FR" sz="1200" b="1" dirty="0">
              <a:latin typeface="Trebuchet MS" pitchFamily="34" charset="0"/>
            </a:endParaRPr>
          </a:p>
        </p:txBody>
      </p:sp>
      <p:sp>
        <p:nvSpPr>
          <p:cNvPr id="19" name="Rectangle 18"/>
          <p:cNvSpPr/>
          <p:nvPr/>
        </p:nvSpPr>
        <p:spPr bwMode="auto">
          <a:xfrm>
            <a:off x="3045376" y="3265676"/>
            <a:ext cx="1296144" cy="576064"/>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latin typeface="Trebuchet MS" pitchFamily="34" charset="0"/>
              </a:rPr>
              <a:t>Holding 2</a:t>
            </a:r>
            <a:endParaRPr lang="fr-FR" sz="1200" b="1" dirty="0">
              <a:latin typeface="Trebuchet MS" pitchFamily="34" charset="0"/>
            </a:endParaRPr>
          </a:p>
        </p:txBody>
      </p:sp>
      <p:sp>
        <p:nvSpPr>
          <p:cNvPr id="20" name="Rectangle 19"/>
          <p:cNvSpPr/>
          <p:nvPr/>
        </p:nvSpPr>
        <p:spPr bwMode="auto">
          <a:xfrm>
            <a:off x="3045376" y="4265808"/>
            <a:ext cx="1296144" cy="576064"/>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latin typeface="Trebuchet MS" pitchFamily="34" charset="0"/>
              </a:rPr>
              <a:t>Holding 1</a:t>
            </a:r>
            <a:endParaRPr lang="fr-FR" sz="1200" b="1" dirty="0">
              <a:latin typeface="Trebuchet MS" pitchFamily="34" charset="0"/>
            </a:endParaRPr>
          </a:p>
        </p:txBody>
      </p:sp>
      <p:sp>
        <p:nvSpPr>
          <p:cNvPr id="12" name="Rectangle 11"/>
          <p:cNvSpPr/>
          <p:nvPr/>
        </p:nvSpPr>
        <p:spPr bwMode="auto">
          <a:xfrm>
            <a:off x="3041862" y="5265940"/>
            <a:ext cx="1296144" cy="576064"/>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latin typeface="Trebuchet MS" pitchFamily="34" charset="0"/>
              </a:rPr>
              <a:t>Cible</a:t>
            </a:r>
            <a:endParaRPr lang="fr-FR" sz="1200" b="1" dirty="0">
              <a:latin typeface="Trebuchet MS" pitchFamily="34" charset="0"/>
            </a:endParaRPr>
          </a:p>
        </p:txBody>
      </p:sp>
      <p:sp>
        <p:nvSpPr>
          <p:cNvPr id="13" name="Rectangle 12"/>
          <p:cNvSpPr/>
          <p:nvPr/>
        </p:nvSpPr>
        <p:spPr>
          <a:xfrm>
            <a:off x="5699390" y="2265544"/>
            <a:ext cx="1296144" cy="612068"/>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r>
              <a:rPr lang="fr-FR" sz="1200" b="1" dirty="0" smtClean="0">
                <a:solidFill>
                  <a:schemeClr val="tx1"/>
                </a:solidFill>
                <a:latin typeface="Trebuchet MS" pitchFamily="34" charset="0"/>
              </a:rPr>
              <a:t>Minoritaires</a:t>
            </a:r>
            <a:endParaRPr lang="fr-FR" sz="1200" b="1" dirty="0">
              <a:solidFill>
                <a:schemeClr val="tx1"/>
              </a:solidFill>
              <a:latin typeface="Trebuchet MS" pitchFamily="34" charset="0"/>
            </a:endParaRPr>
          </a:p>
        </p:txBody>
      </p:sp>
      <p:sp>
        <p:nvSpPr>
          <p:cNvPr id="14" name="Rectangle 13"/>
          <p:cNvSpPr/>
          <p:nvPr/>
        </p:nvSpPr>
        <p:spPr>
          <a:xfrm>
            <a:off x="5685068" y="3225112"/>
            <a:ext cx="1296144" cy="612068"/>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r>
              <a:rPr lang="fr-FR" sz="1200" b="1" dirty="0" smtClean="0">
                <a:solidFill>
                  <a:schemeClr val="tx1"/>
                </a:solidFill>
                <a:latin typeface="Trebuchet MS" pitchFamily="34" charset="0"/>
              </a:rPr>
              <a:t>Minoritaires</a:t>
            </a:r>
            <a:endParaRPr lang="fr-FR" sz="1200" b="1" dirty="0">
              <a:solidFill>
                <a:schemeClr val="tx1"/>
              </a:solidFill>
              <a:latin typeface="Trebuchet MS" pitchFamily="34" charset="0"/>
            </a:endParaRPr>
          </a:p>
        </p:txBody>
      </p:sp>
      <p:sp>
        <p:nvSpPr>
          <p:cNvPr id="15" name="Rectangle 14"/>
          <p:cNvSpPr/>
          <p:nvPr/>
        </p:nvSpPr>
        <p:spPr>
          <a:xfrm>
            <a:off x="5685068" y="4194370"/>
            <a:ext cx="1296144" cy="612068"/>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r>
              <a:rPr lang="fr-FR" sz="1200" b="1" dirty="0" smtClean="0">
                <a:solidFill>
                  <a:schemeClr val="tx1"/>
                </a:solidFill>
                <a:latin typeface="Trebuchet MS" pitchFamily="34" charset="0"/>
              </a:rPr>
              <a:t>Minoritaires</a:t>
            </a:r>
            <a:endParaRPr lang="fr-FR" sz="1200" b="1" dirty="0">
              <a:solidFill>
                <a:schemeClr val="tx1"/>
              </a:solidFill>
              <a:latin typeface="Trebuchet MS" pitchFamily="34" charset="0"/>
            </a:endParaRPr>
          </a:p>
        </p:txBody>
      </p:sp>
      <p:cxnSp>
        <p:nvCxnSpPr>
          <p:cNvPr id="16" name="Connecteur droit avec flèche 15"/>
          <p:cNvCxnSpPr>
            <a:stCxn id="13" idx="1"/>
          </p:cNvCxnSpPr>
          <p:nvPr/>
        </p:nvCxnSpPr>
        <p:spPr bwMode="auto">
          <a:xfrm rot="10800000" flipV="1">
            <a:off x="4338006" y="2571577"/>
            <a:ext cx="1361384" cy="5"/>
          </a:xfrm>
          <a:prstGeom prst="straightConnector1">
            <a:avLst/>
          </a:prstGeom>
          <a:ln w="19050">
            <a:solidFill>
              <a:srgbClr val="A5003E"/>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27" name="Connecteur droit avec flèche 26"/>
          <p:cNvCxnSpPr>
            <a:stCxn id="20" idx="2"/>
          </p:cNvCxnSpPr>
          <p:nvPr/>
        </p:nvCxnSpPr>
        <p:spPr bwMode="auto">
          <a:xfrm rot="5400000">
            <a:off x="3477092" y="5049584"/>
            <a:ext cx="424068" cy="8644"/>
          </a:xfrm>
          <a:prstGeom prst="straightConnector1">
            <a:avLst/>
          </a:prstGeom>
          <a:ln w="19050">
            <a:solidFill>
              <a:srgbClr val="A5003E"/>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31" name="Connecteur droit avec flèche 30"/>
          <p:cNvCxnSpPr/>
          <p:nvPr/>
        </p:nvCxnSpPr>
        <p:spPr bwMode="auto">
          <a:xfrm rot="5400000">
            <a:off x="3475606" y="4046378"/>
            <a:ext cx="428628" cy="10232"/>
          </a:xfrm>
          <a:prstGeom prst="straightConnector1">
            <a:avLst/>
          </a:prstGeom>
          <a:ln w="19050">
            <a:solidFill>
              <a:srgbClr val="A5003E"/>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32" name="Connecteur droit avec flèche 31"/>
          <p:cNvCxnSpPr/>
          <p:nvPr/>
        </p:nvCxnSpPr>
        <p:spPr bwMode="auto">
          <a:xfrm rot="5400000">
            <a:off x="3511325" y="3081965"/>
            <a:ext cx="357190" cy="10232"/>
          </a:xfrm>
          <a:prstGeom prst="straightConnector1">
            <a:avLst/>
          </a:prstGeom>
          <a:ln w="19050">
            <a:solidFill>
              <a:srgbClr val="A5003E"/>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33" name="Connecteur droit avec flèche 32"/>
          <p:cNvCxnSpPr/>
          <p:nvPr/>
        </p:nvCxnSpPr>
        <p:spPr bwMode="auto">
          <a:xfrm rot="5400000">
            <a:off x="3487623" y="2129569"/>
            <a:ext cx="404594" cy="10232"/>
          </a:xfrm>
          <a:prstGeom prst="straightConnector1">
            <a:avLst/>
          </a:prstGeom>
          <a:ln w="19050">
            <a:solidFill>
              <a:srgbClr val="A5003E"/>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34" name="ZoneTexte 22"/>
          <p:cNvSpPr txBox="1">
            <a:spLocks noChangeArrowheads="1"/>
          </p:cNvSpPr>
          <p:nvPr/>
        </p:nvSpPr>
        <p:spPr bwMode="auto">
          <a:xfrm>
            <a:off x="4709518" y="2265544"/>
            <a:ext cx="565150" cy="261938"/>
          </a:xfrm>
          <a:prstGeom prst="rect">
            <a:avLst/>
          </a:prstGeom>
          <a:noFill/>
          <a:ln w="9525">
            <a:noFill/>
            <a:miter lim="800000"/>
            <a:headEnd/>
            <a:tailEnd/>
          </a:ln>
        </p:spPr>
        <p:txBody>
          <a:bodyPr>
            <a:spAutoFit/>
          </a:bodyPr>
          <a:lstStyle/>
          <a:p>
            <a:pPr algn="ctr"/>
            <a:r>
              <a:rPr lang="fr-FR" sz="1100" b="1" dirty="0" smtClean="0">
                <a:solidFill>
                  <a:srgbClr val="C00000"/>
                </a:solidFill>
                <a:latin typeface="Trebuchet MS" pitchFamily="34" charset="0"/>
              </a:rPr>
              <a:t>49%</a:t>
            </a:r>
            <a:endParaRPr lang="fr-FR" sz="1100" b="1" dirty="0">
              <a:solidFill>
                <a:srgbClr val="C00000"/>
              </a:solidFill>
              <a:latin typeface="Trebuchet MS" pitchFamily="34" charset="0"/>
            </a:endParaRPr>
          </a:p>
        </p:txBody>
      </p:sp>
      <p:sp>
        <p:nvSpPr>
          <p:cNvPr id="35" name="ZoneTexte 22"/>
          <p:cNvSpPr txBox="1">
            <a:spLocks noChangeArrowheads="1"/>
          </p:cNvSpPr>
          <p:nvPr/>
        </p:nvSpPr>
        <p:spPr bwMode="auto">
          <a:xfrm>
            <a:off x="4684936" y="3194238"/>
            <a:ext cx="565150" cy="261938"/>
          </a:xfrm>
          <a:prstGeom prst="rect">
            <a:avLst/>
          </a:prstGeom>
          <a:noFill/>
          <a:ln w="9525">
            <a:noFill/>
            <a:miter lim="800000"/>
            <a:headEnd/>
            <a:tailEnd/>
          </a:ln>
        </p:spPr>
        <p:txBody>
          <a:bodyPr>
            <a:spAutoFit/>
          </a:bodyPr>
          <a:lstStyle/>
          <a:p>
            <a:pPr algn="ctr"/>
            <a:r>
              <a:rPr lang="fr-FR" sz="1100" b="1" dirty="0" smtClean="0">
                <a:solidFill>
                  <a:srgbClr val="A5003E"/>
                </a:solidFill>
                <a:latin typeface="Trebuchet MS" pitchFamily="34" charset="0"/>
              </a:rPr>
              <a:t>49%</a:t>
            </a:r>
            <a:endParaRPr lang="fr-FR" sz="1100" b="1" dirty="0">
              <a:solidFill>
                <a:srgbClr val="A5003E"/>
              </a:solidFill>
              <a:latin typeface="Trebuchet MS" pitchFamily="34" charset="0"/>
            </a:endParaRPr>
          </a:p>
        </p:txBody>
      </p:sp>
      <p:sp>
        <p:nvSpPr>
          <p:cNvPr id="36" name="ZoneTexte 22"/>
          <p:cNvSpPr txBox="1">
            <a:spLocks noChangeArrowheads="1"/>
          </p:cNvSpPr>
          <p:nvPr/>
        </p:nvSpPr>
        <p:spPr bwMode="auto">
          <a:xfrm>
            <a:off x="4701560" y="4182174"/>
            <a:ext cx="565150" cy="261938"/>
          </a:xfrm>
          <a:prstGeom prst="rect">
            <a:avLst/>
          </a:prstGeom>
          <a:noFill/>
          <a:ln w="9525">
            <a:noFill/>
            <a:miter lim="800000"/>
            <a:headEnd/>
            <a:tailEnd/>
          </a:ln>
        </p:spPr>
        <p:txBody>
          <a:bodyPr wrap="square">
            <a:spAutoFit/>
          </a:bodyPr>
          <a:lstStyle/>
          <a:p>
            <a:pPr algn="ctr"/>
            <a:r>
              <a:rPr lang="fr-FR" sz="1100" b="1" dirty="0" smtClean="0">
                <a:solidFill>
                  <a:srgbClr val="A5003E"/>
                </a:solidFill>
                <a:latin typeface="Trebuchet MS" pitchFamily="34" charset="0"/>
              </a:rPr>
              <a:t>49%</a:t>
            </a:r>
            <a:endParaRPr lang="fr-FR" sz="1100" b="1" dirty="0">
              <a:solidFill>
                <a:srgbClr val="A5003E"/>
              </a:solidFill>
              <a:latin typeface="Trebuchet MS" pitchFamily="34" charset="0"/>
            </a:endParaRPr>
          </a:p>
        </p:txBody>
      </p:sp>
      <p:sp>
        <p:nvSpPr>
          <p:cNvPr id="37" name="ZoneTexte 22"/>
          <p:cNvSpPr txBox="1">
            <a:spLocks noChangeArrowheads="1"/>
          </p:cNvSpPr>
          <p:nvPr/>
        </p:nvSpPr>
        <p:spPr bwMode="auto">
          <a:xfrm>
            <a:off x="3684804" y="4908750"/>
            <a:ext cx="565150" cy="261938"/>
          </a:xfrm>
          <a:prstGeom prst="rect">
            <a:avLst/>
          </a:prstGeom>
          <a:noFill/>
          <a:ln w="9525">
            <a:noFill/>
            <a:miter lim="800000"/>
            <a:headEnd/>
            <a:tailEnd/>
          </a:ln>
        </p:spPr>
        <p:txBody>
          <a:bodyPr>
            <a:spAutoFit/>
          </a:bodyPr>
          <a:lstStyle/>
          <a:p>
            <a:pPr algn="ctr"/>
            <a:r>
              <a:rPr lang="fr-FR" sz="1100" b="1" dirty="0" smtClean="0">
                <a:solidFill>
                  <a:srgbClr val="A5003E"/>
                </a:solidFill>
                <a:latin typeface="Trebuchet MS" pitchFamily="34" charset="0"/>
              </a:rPr>
              <a:t>51%</a:t>
            </a:r>
            <a:endParaRPr lang="fr-FR" sz="1100" b="1" dirty="0">
              <a:solidFill>
                <a:srgbClr val="A5003E"/>
              </a:solidFill>
              <a:latin typeface="Trebuchet MS" pitchFamily="34" charset="0"/>
            </a:endParaRPr>
          </a:p>
        </p:txBody>
      </p:sp>
      <p:sp>
        <p:nvSpPr>
          <p:cNvPr id="38" name="ZoneTexte 22"/>
          <p:cNvSpPr txBox="1">
            <a:spLocks noChangeArrowheads="1"/>
          </p:cNvSpPr>
          <p:nvPr/>
        </p:nvSpPr>
        <p:spPr bwMode="auto">
          <a:xfrm>
            <a:off x="3684804" y="3908618"/>
            <a:ext cx="565150" cy="261938"/>
          </a:xfrm>
          <a:prstGeom prst="rect">
            <a:avLst/>
          </a:prstGeom>
          <a:noFill/>
          <a:ln w="9525">
            <a:noFill/>
            <a:miter lim="800000"/>
            <a:headEnd/>
            <a:tailEnd/>
          </a:ln>
        </p:spPr>
        <p:txBody>
          <a:bodyPr>
            <a:spAutoFit/>
          </a:bodyPr>
          <a:lstStyle/>
          <a:p>
            <a:pPr algn="ctr"/>
            <a:r>
              <a:rPr lang="fr-FR" sz="1100" b="1" dirty="0" smtClean="0">
                <a:solidFill>
                  <a:srgbClr val="A5003E"/>
                </a:solidFill>
                <a:latin typeface="Trebuchet MS" pitchFamily="34" charset="0"/>
              </a:rPr>
              <a:t>51%</a:t>
            </a:r>
            <a:endParaRPr lang="fr-FR" sz="1100" b="1" dirty="0">
              <a:solidFill>
                <a:srgbClr val="A5003E"/>
              </a:solidFill>
              <a:latin typeface="Trebuchet MS" pitchFamily="34" charset="0"/>
            </a:endParaRPr>
          </a:p>
        </p:txBody>
      </p:sp>
      <p:sp>
        <p:nvSpPr>
          <p:cNvPr id="39" name="ZoneTexte 22"/>
          <p:cNvSpPr txBox="1">
            <a:spLocks noChangeArrowheads="1"/>
          </p:cNvSpPr>
          <p:nvPr/>
        </p:nvSpPr>
        <p:spPr bwMode="auto">
          <a:xfrm>
            <a:off x="3613366" y="2908486"/>
            <a:ext cx="565150" cy="261938"/>
          </a:xfrm>
          <a:prstGeom prst="rect">
            <a:avLst/>
          </a:prstGeom>
          <a:noFill/>
          <a:ln w="9525">
            <a:noFill/>
            <a:miter lim="800000"/>
            <a:headEnd/>
            <a:tailEnd/>
          </a:ln>
        </p:spPr>
        <p:txBody>
          <a:bodyPr>
            <a:spAutoFit/>
          </a:bodyPr>
          <a:lstStyle/>
          <a:p>
            <a:pPr algn="ctr"/>
            <a:r>
              <a:rPr lang="fr-FR" sz="1100" b="1" dirty="0" smtClean="0">
                <a:solidFill>
                  <a:srgbClr val="A5003E"/>
                </a:solidFill>
                <a:latin typeface="Trebuchet MS" pitchFamily="34" charset="0"/>
              </a:rPr>
              <a:t>51%</a:t>
            </a:r>
            <a:endParaRPr lang="fr-FR" sz="1100" b="1" dirty="0">
              <a:solidFill>
                <a:srgbClr val="A5003E"/>
              </a:solidFill>
              <a:latin typeface="Trebuchet MS" pitchFamily="34" charset="0"/>
            </a:endParaRPr>
          </a:p>
        </p:txBody>
      </p:sp>
      <p:sp>
        <p:nvSpPr>
          <p:cNvPr id="40" name="ZoneTexte 22"/>
          <p:cNvSpPr txBox="1">
            <a:spLocks noChangeArrowheads="1"/>
          </p:cNvSpPr>
          <p:nvPr/>
        </p:nvSpPr>
        <p:spPr bwMode="auto">
          <a:xfrm>
            <a:off x="3621440" y="1979792"/>
            <a:ext cx="565150" cy="261938"/>
          </a:xfrm>
          <a:prstGeom prst="rect">
            <a:avLst/>
          </a:prstGeom>
          <a:noFill/>
          <a:ln w="9525">
            <a:noFill/>
            <a:miter lim="800000"/>
            <a:headEnd/>
            <a:tailEnd/>
          </a:ln>
        </p:spPr>
        <p:txBody>
          <a:bodyPr>
            <a:spAutoFit/>
          </a:bodyPr>
          <a:lstStyle/>
          <a:p>
            <a:pPr algn="ctr"/>
            <a:r>
              <a:rPr lang="fr-FR" sz="1100" b="1" dirty="0" smtClean="0">
                <a:solidFill>
                  <a:srgbClr val="A5003E"/>
                </a:solidFill>
                <a:latin typeface="Trebuchet MS" pitchFamily="34" charset="0"/>
              </a:rPr>
              <a:t>51%</a:t>
            </a:r>
            <a:endParaRPr lang="fr-FR" sz="1100" b="1" dirty="0">
              <a:solidFill>
                <a:srgbClr val="A5003E"/>
              </a:solidFill>
              <a:latin typeface="Trebuchet MS" pitchFamily="34" charset="0"/>
            </a:endParaRPr>
          </a:p>
        </p:txBody>
      </p:sp>
      <p:sp>
        <p:nvSpPr>
          <p:cNvPr id="52" name="ZoneTexte 51"/>
          <p:cNvSpPr txBox="1"/>
          <p:nvPr/>
        </p:nvSpPr>
        <p:spPr>
          <a:xfrm>
            <a:off x="4899250" y="5337378"/>
            <a:ext cx="1714512" cy="461665"/>
          </a:xfrm>
          <a:prstGeom prst="rect">
            <a:avLst/>
          </a:prstGeom>
          <a:noFill/>
        </p:spPr>
        <p:txBody>
          <a:bodyPr wrap="square" rtlCol="0">
            <a:spAutoFit/>
          </a:bodyPr>
          <a:lstStyle/>
          <a:p>
            <a:r>
              <a:rPr lang="fr-FR" sz="1200" b="1" dirty="0" smtClean="0"/>
              <a:t>Hypothèse retenue Valeur de la cible = 100</a:t>
            </a:r>
            <a:endParaRPr lang="fr-FR" sz="1200" b="1" dirty="0"/>
          </a:p>
        </p:txBody>
      </p:sp>
      <p:sp>
        <p:nvSpPr>
          <p:cNvPr id="53" name="ZoneTexte 52"/>
          <p:cNvSpPr txBox="1"/>
          <p:nvPr/>
        </p:nvSpPr>
        <p:spPr>
          <a:xfrm>
            <a:off x="1684540" y="4337246"/>
            <a:ext cx="1428760" cy="276999"/>
          </a:xfrm>
          <a:prstGeom prst="rect">
            <a:avLst/>
          </a:prstGeom>
          <a:noFill/>
        </p:spPr>
        <p:txBody>
          <a:bodyPr wrap="square" rtlCol="0">
            <a:spAutoFit/>
          </a:bodyPr>
          <a:lstStyle/>
          <a:p>
            <a:r>
              <a:rPr lang="fr-FR" sz="1200" b="1" dirty="0" smtClean="0">
                <a:solidFill>
                  <a:srgbClr val="C00000"/>
                </a:solidFill>
              </a:rPr>
              <a:t>51% X 100= 51</a:t>
            </a:r>
            <a:endParaRPr lang="fr-FR" sz="1200" b="1" dirty="0">
              <a:solidFill>
                <a:srgbClr val="C00000"/>
              </a:solidFill>
            </a:endParaRPr>
          </a:p>
        </p:txBody>
      </p:sp>
      <p:sp>
        <p:nvSpPr>
          <p:cNvPr id="54" name="ZoneTexte 53"/>
          <p:cNvSpPr txBox="1"/>
          <p:nvPr/>
        </p:nvSpPr>
        <p:spPr>
          <a:xfrm>
            <a:off x="1613102" y="3337114"/>
            <a:ext cx="1428760" cy="276999"/>
          </a:xfrm>
          <a:prstGeom prst="rect">
            <a:avLst/>
          </a:prstGeom>
          <a:noFill/>
        </p:spPr>
        <p:txBody>
          <a:bodyPr wrap="square" rtlCol="0">
            <a:spAutoFit/>
          </a:bodyPr>
          <a:lstStyle/>
          <a:p>
            <a:r>
              <a:rPr lang="fr-FR" sz="1200" b="1" dirty="0" smtClean="0">
                <a:solidFill>
                  <a:srgbClr val="C00000"/>
                </a:solidFill>
              </a:rPr>
              <a:t>51% X 51= 26,01</a:t>
            </a:r>
            <a:endParaRPr lang="fr-FR" sz="1200" b="1" dirty="0">
              <a:solidFill>
                <a:srgbClr val="C00000"/>
              </a:solidFill>
            </a:endParaRPr>
          </a:p>
        </p:txBody>
      </p:sp>
      <p:sp>
        <p:nvSpPr>
          <p:cNvPr id="55" name="ZoneTexte 54"/>
          <p:cNvSpPr txBox="1"/>
          <p:nvPr/>
        </p:nvSpPr>
        <p:spPr>
          <a:xfrm>
            <a:off x="1398788" y="2488611"/>
            <a:ext cx="1428760" cy="276999"/>
          </a:xfrm>
          <a:prstGeom prst="rect">
            <a:avLst/>
          </a:prstGeom>
          <a:noFill/>
        </p:spPr>
        <p:txBody>
          <a:bodyPr wrap="square" rtlCol="0">
            <a:spAutoFit/>
          </a:bodyPr>
          <a:lstStyle/>
          <a:p>
            <a:r>
              <a:rPr lang="fr-FR" sz="1200" b="1" dirty="0" smtClean="0">
                <a:solidFill>
                  <a:srgbClr val="C00000"/>
                </a:solidFill>
              </a:rPr>
              <a:t>51% X 26.01= 13,26</a:t>
            </a:r>
            <a:endParaRPr lang="fr-FR" sz="1200" b="1" dirty="0">
              <a:solidFill>
                <a:srgbClr val="C00000"/>
              </a:solidFill>
            </a:endParaRPr>
          </a:p>
        </p:txBody>
      </p:sp>
      <p:sp>
        <p:nvSpPr>
          <p:cNvPr id="57" name="ZoneTexte 56"/>
          <p:cNvSpPr txBox="1"/>
          <p:nvPr/>
        </p:nvSpPr>
        <p:spPr>
          <a:xfrm>
            <a:off x="1470226" y="1479726"/>
            <a:ext cx="1428760" cy="276999"/>
          </a:xfrm>
          <a:prstGeom prst="rect">
            <a:avLst/>
          </a:prstGeom>
          <a:noFill/>
        </p:spPr>
        <p:txBody>
          <a:bodyPr wrap="square" rtlCol="0">
            <a:spAutoFit/>
          </a:bodyPr>
          <a:lstStyle/>
          <a:p>
            <a:r>
              <a:rPr lang="fr-FR" sz="1200" b="1" dirty="0" smtClean="0">
                <a:solidFill>
                  <a:srgbClr val="C00000"/>
                </a:solidFill>
              </a:rPr>
              <a:t>51% X 13,26= 6,76</a:t>
            </a:r>
            <a:endParaRPr lang="fr-FR" sz="1200" b="1" dirty="0">
              <a:solidFill>
                <a:srgbClr val="C00000"/>
              </a:solidFill>
            </a:endParaRPr>
          </a:p>
        </p:txBody>
      </p:sp>
      <p:cxnSp>
        <p:nvCxnSpPr>
          <p:cNvPr id="50" name="Connecteur droit avec flèche 49"/>
          <p:cNvCxnSpPr/>
          <p:nvPr/>
        </p:nvCxnSpPr>
        <p:spPr bwMode="auto">
          <a:xfrm rot="10800000" flipV="1">
            <a:off x="4327747" y="4480122"/>
            <a:ext cx="1361384" cy="5"/>
          </a:xfrm>
          <a:prstGeom prst="straightConnector1">
            <a:avLst/>
          </a:prstGeom>
          <a:ln w="19050">
            <a:solidFill>
              <a:srgbClr val="A5003E"/>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51" name="Connecteur droit avec flèche 50"/>
          <p:cNvCxnSpPr/>
          <p:nvPr/>
        </p:nvCxnSpPr>
        <p:spPr bwMode="auto">
          <a:xfrm rot="10800000" flipV="1">
            <a:off x="4327747" y="3479990"/>
            <a:ext cx="1361384" cy="5"/>
          </a:xfrm>
          <a:prstGeom prst="straightConnector1">
            <a:avLst/>
          </a:prstGeom>
          <a:ln w="19050">
            <a:solidFill>
              <a:srgbClr val="A5003E"/>
            </a:solidFill>
            <a:prstDash val="solid"/>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Diagramme 21"/>
          <p:cNvGraphicFramePr/>
          <p:nvPr/>
        </p:nvGraphicFramePr>
        <p:xfrm>
          <a:off x="1524000" y="727629"/>
          <a:ext cx="6072336" cy="41956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Group 42"/>
          <p:cNvGrpSpPr>
            <a:grpSpLocks/>
          </p:cNvGrpSpPr>
          <p:nvPr/>
        </p:nvGrpSpPr>
        <p:grpSpPr bwMode="auto">
          <a:xfrm>
            <a:off x="179390" y="260648"/>
            <a:ext cx="8785225" cy="4700587"/>
            <a:chOff x="110" y="968"/>
            <a:chExt cx="5995" cy="2961"/>
          </a:xfrm>
        </p:grpSpPr>
        <p:sp>
          <p:nvSpPr>
            <p:cNvPr id="12302"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8" name="Rectangle 44"/>
            <p:cNvSpPr>
              <a:spLocks noChangeArrowheads="1"/>
            </p:cNvSpPr>
            <p:nvPr/>
          </p:nvSpPr>
          <p:spPr bwMode="auto">
            <a:xfrm>
              <a:off x="110" y="968"/>
              <a:ext cx="5995" cy="139"/>
            </a:xfrm>
            <a:prstGeom prst="rect">
              <a:avLst/>
            </a:prstGeom>
            <a:solidFill>
              <a:schemeClr val="bg1">
                <a:lumMod val="85000"/>
              </a:schemeClr>
            </a:solidFill>
            <a:ln w="12700" algn="ctr">
              <a:noFill/>
              <a:miter lim="800000"/>
              <a:headEnd/>
              <a:tailEnd/>
            </a:ln>
          </p:spPr>
          <p:txBody>
            <a:bodyPr wrap="none" lIns="54000" anchor="ctr"/>
            <a:lstStyle/>
            <a:p>
              <a:pPr fontAlgn="auto">
                <a:spcBef>
                  <a:spcPts val="0"/>
                </a:spcBef>
                <a:spcAft>
                  <a:spcPts val="0"/>
                </a:spcAft>
                <a:defRPr/>
              </a:pPr>
              <a:r>
                <a:rPr lang="fr-FR" sz="1300" b="1" dirty="0" smtClean="0">
                  <a:latin typeface="Trebuchet MS" pitchFamily="34" charset="0"/>
                </a:rPr>
                <a:t>Illustration n° 4 : L’entreprise </a:t>
              </a:r>
              <a:r>
                <a:rPr lang="fr-FR" sz="1300" b="1" dirty="0">
                  <a:latin typeface="Trebuchet MS" pitchFamily="34" charset="0"/>
                </a:rPr>
                <a:t>familiale en trois étapes</a:t>
              </a:r>
            </a:p>
          </p:txBody>
        </p:sp>
      </p:grpSp>
      <p:sp>
        <p:nvSpPr>
          <p:cNvPr id="12292" name="ZoneTexte 10"/>
          <p:cNvSpPr txBox="1">
            <a:spLocks noChangeArrowheads="1"/>
          </p:cNvSpPr>
          <p:nvPr/>
        </p:nvSpPr>
        <p:spPr bwMode="auto">
          <a:xfrm>
            <a:off x="179388" y="546402"/>
            <a:ext cx="8640762" cy="261937"/>
          </a:xfrm>
          <a:prstGeom prst="rect">
            <a:avLst/>
          </a:prstGeom>
          <a:noFill/>
          <a:ln w="9525">
            <a:noFill/>
            <a:miter lim="800000"/>
            <a:headEnd/>
            <a:tailEnd/>
          </a:ln>
        </p:spPr>
        <p:txBody>
          <a:bodyPr>
            <a:spAutoFit/>
          </a:bodyPr>
          <a:lstStyle/>
          <a:p>
            <a:r>
              <a:rPr lang="fr-FR" sz="1100" dirty="0">
                <a:latin typeface="Trebuchet MS" pitchFamily="34" charset="0"/>
              </a:rPr>
              <a:t>Le Manuel de Gouvernance des Entreprises familiales de l’IFC identifie trois étapes de croissance au sein de l’entreprise </a:t>
            </a:r>
            <a:r>
              <a:rPr lang="fr-FR" sz="1100" dirty="0" smtClean="0">
                <a:latin typeface="Trebuchet MS" pitchFamily="34" charset="0"/>
              </a:rPr>
              <a:t>familiale : </a:t>
            </a:r>
            <a:endParaRPr lang="fr-FR" sz="1100" dirty="0">
              <a:latin typeface="Trebuchet MS" pitchFamily="34" charset="0"/>
            </a:endParaRPr>
          </a:p>
        </p:txBody>
      </p:sp>
      <p:sp>
        <p:nvSpPr>
          <p:cNvPr id="12293" name="ZoneTexte 15"/>
          <p:cNvSpPr txBox="1">
            <a:spLocks noChangeArrowheads="1"/>
          </p:cNvSpPr>
          <p:nvPr/>
        </p:nvSpPr>
        <p:spPr bwMode="auto">
          <a:xfrm>
            <a:off x="250827" y="835324"/>
            <a:ext cx="2449513" cy="2292935"/>
          </a:xfrm>
          <a:prstGeom prst="rect">
            <a:avLst/>
          </a:prstGeom>
          <a:noFill/>
          <a:ln w="9525">
            <a:noFill/>
            <a:miter lim="800000"/>
            <a:headEnd/>
            <a:tailEnd/>
          </a:ln>
        </p:spPr>
        <p:txBody>
          <a:bodyPr>
            <a:spAutoFit/>
          </a:bodyPr>
          <a:lstStyle/>
          <a:p>
            <a:pPr algn="just"/>
            <a:r>
              <a:rPr lang="fr-FR" sz="1100" b="1" dirty="0">
                <a:latin typeface="Trebuchet MS" pitchFamily="34" charset="0"/>
              </a:rPr>
              <a:t>Stade 1 – Les fondateurs</a:t>
            </a:r>
          </a:p>
          <a:p>
            <a:pPr algn="just"/>
            <a:endParaRPr lang="fr-FR" sz="1100" dirty="0">
              <a:latin typeface="Trebuchet MS" pitchFamily="34" charset="0"/>
            </a:endParaRPr>
          </a:p>
          <a:p>
            <a:pPr algn="just"/>
            <a:r>
              <a:rPr lang="fr-FR" sz="1100" dirty="0">
                <a:latin typeface="Trebuchet MS" pitchFamily="34" charset="0"/>
              </a:rPr>
              <a:t>L’entreprise est entièrement dirigée et gérée par le fondateur, qui se fait éventuellement aider de conseillers extérieurs et/ou d’associés.</a:t>
            </a:r>
          </a:p>
          <a:p>
            <a:pPr algn="just"/>
            <a:endParaRPr lang="fr-FR" sz="1100" dirty="0">
              <a:latin typeface="Trebuchet MS" pitchFamily="34" charset="0"/>
            </a:endParaRPr>
          </a:p>
          <a:p>
            <a:pPr algn="just"/>
            <a:r>
              <a:rPr lang="fr-FR" sz="1100" dirty="0">
                <a:latin typeface="Trebuchet MS" pitchFamily="34" charset="0"/>
              </a:rPr>
              <a:t>La structure de gouvernance est simple, les problèmes de gouvernance sont limités mais le défi majeur pour le fondateur est la planification de sa succession. </a:t>
            </a:r>
          </a:p>
        </p:txBody>
      </p:sp>
      <p:cxnSp>
        <p:nvCxnSpPr>
          <p:cNvPr id="43" name="Connecteur droit 42"/>
          <p:cNvCxnSpPr/>
          <p:nvPr/>
        </p:nvCxnSpPr>
        <p:spPr>
          <a:xfrm rot="5400000">
            <a:off x="2196308" y="2084041"/>
            <a:ext cx="1008063" cy="0"/>
          </a:xfrm>
          <a:prstGeom prst="line">
            <a:avLst/>
          </a:prstGeom>
          <a:ln w="31750" cmpd="sng">
            <a:solidFill>
              <a:schemeClr val="bg1"/>
            </a:solidFill>
          </a:ln>
        </p:spPr>
        <p:style>
          <a:lnRef idx="1">
            <a:schemeClr val="accent1"/>
          </a:lnRef>
          <a:fillRef idx="0">
            <a:schemeClr val="accent1"/>
          </a:fillRef>
          <a:effectRef idx="0">
            <a:schemeClr val="accent1"/>
          </a:effectRef>
          <a:fontRef idx="minor">
            <a:schemeClr val="tx1"/>
          </a:fontRef>
        </p:style>
      </p:cxnSp>
      <p:sp>
        <p:nvSpPr>
          <p:cNvPr id="12295" name="ZoneTexte 22"/>
          <p:cNvSpPr txBox="1">
            <a:spLocks noChangeArrowheads="1"/>
          </p:cNvSpPr>
          <p:nvPr/>
        </p:nvSpPr>
        <p:spPr bwMode="auto">
          <a:xfrm>
            <a:off x="2195515" y="3212976"/>
            <a:ext cx="431800" cy="307975"/>
          </a:xfrm>
          <a:prstGeom prst="rect">
            <a:avLst/>
          </a:prstGeom>
          <a:noFill/>
          <a:ln w="9525">
            <a:noFill/>
            <a:miter lim="800000"/>
            <a:headEnd/>
            <a:tailEnd/>
          </a:ln>
        </p:spPr>
        <p:txBody>
          <a:bodyPr>
            <a:spAutoFit/>
          </a:bodyPr>
          <a:lstStyle/>
          <a:p>
            <a:pPr algn="ctr"/>
            <a:r>
              <a:rPr lang="fr-FR" sz="1400" dirty="0">
                <a:solidFill>
                  <a:schemeClr val="bg1"/>
                </a:solidFill>
                <a:latin typeface="Trebuchet MS" pitchFamily="34" charset="0"/>
              </a:rPr>
              <a:t>1</a:t>
            </a:r>
          </a:p>
        </p:txBody>
      </p:sp>
      <p:sp>
        <p:nvSpPr>
          <p:cNvPr id="12296" name="ZoneTexte 23"/>
          <p:cNvSpPr txBox="1">
            <a:spLocks noChangeArrowheads="1"/>
          </p:cNvSpPr>
          <p:nvPr/>
        </p:nvSpPr>
        <p:spPr bwMode="auto">
          <a:xfrm>
            <a:off x="3708400" y="2348880"/>
            <a:ext cx="287338" cy="338137"/>
          </a:xfrm>
          <a:prstGeom prst="rect">
            <a:avLst/>
          </a:prstGeom>
          <a:noFill/>
          <a:ln w="9525">
            <a:noFill/>
            <a:miter lim="800000"/>
            <a:headEnd/>
            <a:tailEnd/>
          </a:ln>
        </p:spPr>
        <p:txBody>
          <a:bodyPr>
            <a:spAutoFit/>
          </a:bodyPr>
          <a:lstStyle/>
          <a:p>
            <a:pPr algn="ctr"/>
            <a:r>
              <a:rPr lang="fr-FR" sz="1600" dirty="0">
                <a:solidFill>
                  <a:schemeClr val="bg1"/>
                </a:solidFill>
                <a:latin typeface="Trebuchet MS" pitchFamily="34" charset="0"/>
              </a:rPr>
              <a:t>2</a:t>
            </a:r>
          </a:p>
        </p:txBody>
      </p:sp>
      <p:sp>
        <p:nvSpPr>
          <p:cNvPr id="12297" name="ZoneTexte 25"/>
          <p:cNvSpPr txBox="1">
            <a:spLocks noChangeArrowheads="1"/>
          </p:cNvSpPr>
          <p:nvPr/>
        </p:nvSpPr>
        <p:spPr bwMode="auto">
          <a:xfrm>
            <a:off x="5435600" y="1772816"/>
            <a:ext cx="288925" cy="338138"/>
          </a:xfrm>
          <a:prstGeom prst="rect">
            <a:avLst/>
          </a:prstGeom>
          <a:noFill/>
          <a:ln w="9525">
            <a:noFill/>
            <a:miter lim="800000"/>
            <a:headEnd/>
            <a:tailEnd/>
          </a:ln>
        </p:spPr>
        <p:txBody>
          <a:bodyPr>
            <a:spAutoFit/>
          </a:bodyPr>
          <a:lstStyle/>
          <a:p>
            <a:pPr algn="ctr"/>
            <a:r>
              <a:rPr lang="fr-FR" sz="1600" dirty="0">
                <a:solidFill>
                  <a:schemeClr val="bg1"/>
                </a:solidFill>
                <a:latin typeface="Trebuchet MS" pitchFamily="34" charset="0"/>
              </a:rPr>
              <a:t>3</a:t>
            </a:r>
          </a:p>
        </p:txBody>
      </p:sp>
      <p:sp>
        <p:nvSpPr>
          <p:cNvPr id="12298" name="ZoneTexte 28"/>
          <p:cNvSpPr txBox="1">
            <a:spLocks noChangeArrowheads="1"/>
          </p:cNvSpPr>
          <p:nvPr/>
        </p:nvSpPr>
        <p:spPr bwMode="auto">
          <a:xfrm>
            <a:off x="5572132" y="2708672"/>
            <a:ext cx="3025775" cy="3308598"/>
          </a:xfrm>
          <a:prstGeom prst="rect">
            <a:avLst/>
          </a:prstGeom>
          <a:noFill/>
          <a:ln w="9525">
            <a:noFill/>
            <a:miter lim="800000"/>
            <a:headEnd/>
            <a:tailEnd/>
          </a:ln>
        </p:spPr>
        <p:txBody>
          <a:bodyPr>
            <a:spAutoFit/>
          </a:bodyPr>
          <a:lstStyle/>
          <a:p>
            <a:pPr algn="just"/>
            <a:r>
              <a:rPr lang="fr-FR" sz="1100" b="1" dirty="0">
                <a:latin typeface="Trebuchet MS" pitchFamily="34" charset="0"/>
              </a:rPr>
              <a:t>Stade 3 – La Confédération des cousins</a:t>
            </a:r>
          </a:p>
          <a:p>
            <a:pPr algn="just"/>
            <a:endParaRPr lang="fr-FR" sz="1100" b="1" dirty="0">
              <a:latin typeface="Trebuchet MS" pitchFamily="34" charset="0"/>
            </a:endParaRPr>
          </a:p>
          <a:p>
            <a:pPr algn="just"/>
            <a:r>
              <a:rPr lang="fr-FR" sz="1100" dirty="0">
                <a:latin typeface="Trebuchet MS" pitchFamily="34" charset="0"/>
              </a:rPr>
              <a:t>La gestion et la propriété de l’entreprise sont réparties au sein de la famille entre les frères et sœurs, leurs enfants, les cousins voire la belle-famille.</a:t>
            </a:r>
          </a:p>
          <a:p>
            <a:pPr algn="just"/>
            <a:endParaRPr lang="fr-FR" sz="1100" dirty="0">
              <a:latin typeface="Trebuchet MS" pitchFamily="34" charset="0"/>
            </a:endParaRPr>
          </a:p>
          <a:p>
            <a:pPr algn="just"/>
            <a:r>
              <a:rPr lang="fr-FR" sz="1100" dirty="0">
                <a:latin typeface="Trebuchet MS" pitchFamily="34" charset="0"/>
              </a:rPr>
              <a:t>La gouvernance de l’entreprise familiale est d’autant plus complexe que sont impliquées des générations et des branches de la famille différentes. </a:t>
            </a:r>
          </a:p>
          <a:p>
            <a:pPr algn="just"/>
            <a:endParaRPr lang="fr-FR" sz="1100" dirty="0">
              <a:latin typeface="Trebuchet MS" pitchFamily="34" charset="0"/>
            </a:endParaRPr>
          </a:p>
          <a:p>
            <a:pPr algn="just"/>
            <a:r>
              <a:rPr lang="fr-FR" sz="1100" dirty="0">
                <a:latin typeface="Trebuchet MS" pitchFamily="34" charset="0"/>
              </a:rPr>
              <a:t>Doivent ainsi être pris en compte des intérêts souvent divergents, notamment en ce qui concerne la participation et le rôle de la famille dans l’entreprise, ou encore la politique de dividendes, les droits des actionnaires familiaux et la liquidité des actions.</a:t>
            </a:r>
          </a:p>
        </p:txBody>
      </p:sp>
      <p:sp>
        <p:nvSpPr>
          <p:cNvPr id="12299" name="ZoneTexte 29"/>
          <p:cNvSpPr txBox="1">
            <a:spLocks noChangeArrowheads="1"/>
          </p:cNvSpPr>
          <p:nvPr/>
        </p:nvSpPr>
        <p:spPr bwMode="auto">
          <a:xfrm>
            <a:off x="2193928" y="3708804"/>
            <a:ext cx="2735262" cy="2123658"/>
          </a:xfrm>
          <a:prstGeom prst="rect">
            <a:avLst/>
          </a:prstGeom>
          <a:noFill/>
          <a:ln w="9525">
            <a:noFill/>
            <a:miter lim="800000"/>
            <a:headEnd/>
            <a:tailEnd/>
          </a:ln>
        </p:spPr>
        <p:txBody>
          <a:bodyPr>
            <a:spAutoFit/>
          </a:bodyPr>
          <a:lstStyle/>
          <a:p>
            <a:pPr algn="just"/>
            <a:r>
              <a:rPr lang="fr-FR" sz="1100" b="1" dirty="0">
                <a:latin typeface="Trebuchet MS" pitchFamily="34" charset="0"/>
              </a:rPr>
              <a:t>Stade 2 – Le Partenariat fraternel</a:t>
            </a:r>
          </a:p>
          <a:p>
            <a:pPr algn="just"/>
            <a:endParaRPr lang="fr-FR" sz="1100" dirty="0">
              <a:latin typeface="Trebuchet MS" pitchFamily="34" charset="0"/>
            </a:endParaRPr>
          </a:p>
          <a:p>
            <a:pPr algn="just"/>
            <a:r>
              <a:rPr lang="fr-FR" sz="1100" dirty="0">
                <a:latin typeface="Trebuchet MS" pitchFamily="34" charset="0"/>
              </a:rPr>
              <a:t>La gestion et la propriété ont été </a:t>
            </a:r>
            <a:r>
              <a:rPr lang="fr-FR" sz="1100" dirty="0" smtClean="0">
                <a:latin typeface="Trebuchet MS" pitchFamily="34" charset="0"/>
              </a:rPr>
              <a:t>transférées </a:t>
            </a:r>
            <a:r>
              <a:rPr lang="fr-FR" sz="1100" dirty="0">
                <a:latin typeface="Trebuchet MS" pitchFamily="34" charset="0"/>
              </a:rPr>
              <a:t>aux enfants du fondateur. </a:t>
            </a:r>
          </a:p>
          <a:p>
            <a:pPr algn="just"/>
            <a:endParaRPr lang="fr-FR" sz="1100" dirty="0">
              <a:latin typeface="Trebuchet MS" pitchFamily="34" charset="0"/>
            </a:endParaRPr>
          </a:p>
          <a:p>
            <a:pPr algn="just"/>
            <a:r>
              <a:rPr lang="fr-FR" sz="1100" dirty="0">
                <a:latin typeface="Trebuchet MS" pitchFamily="34" charset="0"/>
              </a:rPr>
              <a:t>La structure de gouvernance est plus complexe, des défis tels que le maintien de l’harmonie fraternelle et d’une communication efficace entre les membres de la famille, ou encore la garantie du plan de succession doivent être relevés.</a:t>
            </a:r>
          </a:p>
        </p:txBody>
      </p:sp>
      <p:sp>
        <p:nvSpPr>
          <p:cNvPr id="14" name="Rectangle 13"/>
          <p:cNvSpPr/>
          <p:nvPr/>
        </p:nvSpPr>
        <p:spPr>
          <a:xfrm>
            <a:off x="179512" y="6238473"/>
            <a:ext cx="8496944" cy="430887"/>
          </a:xfrm>
          <a:prstGeom prst="rect">
            <a:avLst/>
          </a:prstGeom>
        </p:spPr>
        <p:txBody>
          <a:bodyPr wrap="square">
            <a:spAutoFit/>
          </a:bodyPr>
          <a:lstStyle/>
          <a:p>
            <a:pPr algn="ctr"/>
            <a:r>
              <a:rPr lang="fr-FR" sz="1100" dirty="0" smtClean="0">
                <a:solidFill>
                  <a:srgbClr val="7E7E7E"/>
                </a:solidFill>
                <a:latin typeface="Trebuchet MS" pitchFamily="34" charset="0"/>
              </a:rPr>
              <a:t>Source : Modèle développé par John Ward, </a:t>
            </a:r>
            <a:r>
              <a:rPr lang="fr-FR" sz="1100" i="1" dirty="0" err="1" smtClean="0">
                <a:solidFill>
                  <a:srgbClr val="7E7E7E"/>
                </a:solidFill>
                <a:latin typeface="Trebuchet MS" pitchFamily="34" charset="0"/>
              </a:rPr>
              <a:t>Creating</a:t>
            </a:r>
            <a:r>
              <a:rPr lang="fr-FR" sz="1100" i="1" dirty="0" smtClean="0">
                <a:solidFill>
                  <a:srgbClr val="7E7E7E"/>
                </a:solidFill>
                <a:latin typeface="Trebuchet MS" pitchFamily="34" charset="0"/>
              </a:rPr>
              <a:t> Effective </a:t>
            </a:r>
            <a:r>
              <a:rPr lang="fr-FR" sz="1100" i="1" dirty="0" err="1" smtClean="0">
                <a:solidFill>
                  <a:srgbClr val="7E7E7E"/>
                </a:solidFill>
                <a:latin typeface="Trebuchet MS" pitchFamily="34" charset="0"/>
              </a:rPr>
              <a:t>Boards</a:t>
            </a:r>
            <a:r>
              <a:rPr lang="fr-FR" sz="1100" i="1" dirty="0" smtClean="0">
                <a:solidFill>
                  <a:srgbClr val="7E7E7E"/>
                </a:solidFill>
                <a:latin typeface="Trebuchet MS" pitchFamily="34" charset="0"/>
              </a:rPr>
              <a:t> for Private </a:t>
            </a:r>
            <a:r>
              <a:rPr lang="fr-FR" sz="1100" i="1" dirty="0" err="1" smtClean="0">
                <a:solidFill>
                  <a:srgbClr val="7E7E7E"/>
                </a:solidFill>
                <a:latin typeface="Trebuchet MS" pitchFamily="34" charset="0"/>
              </a:rPr>
              <a:t>Enterprises</a:t>
            </a:r>
            <a:r>
              <a:rPr lang="fr-FR" sz="1100" i="1" dirty="0" smtClean="0">
                <a:solidFill>
                  <a:srgbClr val="7E7E7E"/>
                </a:solidFill>
                <a:latin typeface="Trebuchet MS" pitchFamily="34" charset="0"/>
              </a:rPr>
              <a:t>, </a:t>
            </a:r>
            <a:r>
              <a:rPr lang="fr-FR" sz="1100" dirty="0" smtClean="0">
                <a:solidFill>
                  <a:srgbClr val="7E7E7E"/>
                </a:solidFill>
                <a:latin typeface="Trebuchet MS" pitchFamily="34" charset="0"/>
              </a:rPr>
              <a:t>Family Enterprise </a:t>
            </a:r>
            <a:r>
              <a:rPr lang="fr-FR" sz="1100" dirty="0" err="1" smtClean="0">
                <a:solidFill>
                  <a:srgbClr val="7E7E7E"/>
                </a:solidFill>
                <a:latin typeface="Trebuchet MS" pitchFamily="34" charset="0"/>
              </a:rPr>
              <a:t>Publishers</a:t>
            </a:r>
            <a:r>
              <a:rPr lang="fr-FR" sz="1100" dirty="0" smtClean="0">
                <a:solidFill>
                  <a:srgbClr val="7E7E7E"/>
                </a:solidFill>
                <a:latin typeface="Trebuchet MS" pitchFamily="34" charset="0"/>
              </a:rPr>
              <a:t>, 1991et repris par l’IFC « Groupe de la Banque Mondiale » dans son manuel de gouvernance des entreprises familiales publié en 2008</a:t>
            </a:r>
            <a:endParaRPr lang="fr-FR" sz="1100" dirty="0">
              <a:solidFill>
                <a:srgbClr val="7E7E7E"/>
              </a:solidFill>
              <a:latin typeface="Trebuchet MS"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602285" y="620936"/>
            <a:ext cx="7643833" cy="5040310"/>
            <a:chOff x="110" y="754"/>
            <a:chExt cx="5995" cy="3175"/>
          </a:xfrm>
        </p:grpSpPr>
        <p:sp>
          <p:nvSpPr>
            <p:cNvPr id="8199"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a:latin typeface="Trebuchet MS" pitchFamily="34" charset="0"/>
              </a:endParaRPr>
            </a:p>
          </p:txBody>
        </p:sp>
        <p:sp>
          <p:nvSpPr>
            <p:cNvPr id="8" name="Rectangle 44"/>
            <p:cNvSpPr>
              <a:spLocks noChangeArrowheads="1"/>
            </p:cNvSpPr>
            <p:nvPr/>
          </p:nvSpPr>
          <p:spPr bwMode="auto">
            <a:xfrm>
              <a:off x="110" y="754"/>
              <a:ext cx="5995" cy="139"/>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cs typeface="Arial" pitchFamily="34" charset="0"/>
                </a:rPr>
                <a:t>Illustration n° 35 : Illustration de l’effet de levier financier du LBO</a:t>
              </a:r>
              <a:endParaRPr lang="fr-FR" sz="1300" b="1" dirty="0">
                <a:latin typeface="Trebuchet MS" pitchFamily="34" charset="0"/>
                <a:cs typeface="Arial" pitchFamily="34" charset="0"/>
              </a:endParaRPr>
            </a:p>
          </p:txBody>
        </p:sp>
      </p:grpSp>
      <p:graphicFrame>
        <p:nvGraphicFramePr>
          <p:cNvPr id="41" name="Tableau 40"/>
          <p:cNvGraphicFramePr>
            <a:graphicFrameLocks noGrp="1"/>
          </p:cNvGraphicFramePr>
          <p:nvPr/>
        </p:nvGraphicFramePr>
        <p:xfrm>
          <a:off x="710928" y="1373395"/>
          <a:ext cx="7500991" cy="3749872"/>
        </p:xfrm>
        <a:graphic>
          <a:graphicData uri="http://schemas.openxmlformats.org/drawingml/2006/table">
            <a:tbl>
              <a:tblPr/>
              <a:tblGrid>
                <a:gridCol w="3832028"/>
                <a:gridCol w="1883012"/>
                <a:gridCol w="1785951"/>
              </a:tblGrid>
              <a:tr h="376435">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fr-FR" sz="1400" b="1" i="0" u="none" strike="noStrike" kern="1200" dirty="0" smtClean="0">
                          <a:solidFill>
                            <a:srgbClr val="000000"/>
                          </a:solidFill>
                          <a:latin typeface="Trebuchet MS"/>
                          <a:ea typeface="+mn-ea"/>
                          <a:cs typeface="+mn-cs"/>
                        </a:rPr>
                        <a:t>Chiffres</a:t>
                      </a:r>
                      <a:r>
                        <a:rPr lang="fr-FR" sz="1400" b="1" i="0" u="none" strike="noStrike" kern="1200" baseline="0" dirty="0" smtClean="0">
                          <a:solidFill>
                            <a:srgbClr val="000000"/>
                          </a:solidFill>
                          <a:latin typeface="Trebuchet MS"/>
                          <a:ea typeface="+mn-ea"/>
                          <a:cs typeface="+mn-cs"/>
                        </a:rPr>
                        <a:t> et ratio de la </a:t>
                      </a:r>
                      <a:r>
                        <a:rPr lang="fr-FR" sz="1400" b="1" i="0" u="none" strike="noStrike" kern="1200" dirty="0" smtClean="0">
                          <a:solidFill>
                            <a:srgbClr val="000000"/>
                          </a:solidFill>
                          <a:latin typeface="Trebuchet MS"/>
                          <a:ea typeface="+mn-ea"/>
                          <a:cs typeface="+mn-cs"/>
                        </a:rPr>
                        <a:t>Holding </a:t>
                      </a:r>
                      <a:endParaRPr lang="fr-FR" sz="1400" b="0" i="0" u="none" strike="noStrike" dirty="0">
                        <a:solidFill>
                          <a:srgbClr val="000000"/>
                        </a:solidFill>
                        <a:latin typeface="Trebuchet M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fr-FR" sz="1400" b="1" i="0" u="none" strike="noStrike" dirty="0" smtClean="0">
                          <a:solidFill>
                            <a:srgbClr val="FFFFFF"/>
                          </a:solidFill>
                          <a:latin typeface="Trebuchet MS"/>
                        </a:rPr>
                        <a:t>Sans</a:t>
                      </a:r>
                      <a:r>
                        <a:rPr lang="fr-FR" sz="1400" b="1" i="0" u="none" strike="noStrike" baseline="0" dirty="0" smtClean="0">
                          <a:solidFill>
                            <a:srgbClr val="FFFFFF"/>
                          </a:solidFill>
                          <a:latin typeface="Trebuchet MS"/>
                        </a:rPr>
                        <a:t> effet de levier</a:t>
                      </a:r>
                      <a:endParaRPr lang="fr-FR" sz="1400" b="1" i="0" u="none" strike="noStrike" dirty="0">
                        <a:solidFill>
                          <a:srgbClr val="FFFFFF"/>
                        </a:solidFill>
                        <a:latin typeface="Trebuchet M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003E"/>
                    </a:solidFill>
                  </a:tcPr>
                </a:tc>
                <a:tc>
                  <a:txBody>
                    <a:bodyPr/>
                    <a:lstStyle/>
                    <a:p>
                      <a:pPr algn="ctr" fontAlgn="ctr"/>
                      <a:r>
                        <a:rPr lang="fr-FR" sz="1400" b="1" i="0" u="none" strike="noStrike" dirty="0" smtClean="0">
                          <a:solidFill>
                            <a:srgbClr val="FFFFFF"/>
                          </a:solidFill>
                          <a:latin typeface="Trebuchet MS"/>
                        </a:rPr>
                        <a:t>Avec effet de levier</a:t>
                      </a:r>
                      <a:endParaRPr lang="fr-FR" sz="1400" b="1" i="0" u="none" strike="noStrike" dirty="0">
                        <a:solidFill>
                          <a:srgbClr val="FFFFFF"/>
                        </a:solidFill>
                        <a:latin typeface="Trebuchet M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003E"/>
                    </a:solidFill>
                  </a:tcPr>
                </a:tc>
              </a:tr>
              <a:tr h="376435">
                <a:tc>
                  <a:txBody>
                    <a:bodyPr/>
                    <a:lstStyle/>
                    <a:p>
                      <a:pPr algn="ctr" fontAlgn="ctr"/>
                      <a:r>
                        <a:rPr lang="fr-FR" sz="1400" b="1" i="0" u="none" strike="noStrike" dirty="0" smtClean="0">
                          <a:solidFill>
                            <a:srgbClr val="000000"/>
                          </a:solidFill>
                          <a:latin typeface="Trebuchet MS"/>
                        </a:rPr>
                        <a:t>Capitaux</a:t>
                      </a:r>
                      <a:r>
                        <a:rPr lang="fr-FR" sz="1400" b="1" i="0" u="none" strike="noStrike" baseline="0" dirty="0" smtClean="0">
                          <a:solidFill>
                            <a:srgbClr val="000000"/>
                          </a:solidFill>
                          <a:latin typeface="Trebuchet MS"/>
                        </a:rPr>
                        <a:t> propres</a:t>
                      </a:r>
                      <a:endParaRPr lang="fr-FR" sz="1400" b="1" i="0" u="none" strike="noStrike" dirty="0">
                        <a:solidFill>
                          <a:srgbClr val="000000"/>
                        </a:solidFill>
                        <a:latin typeface="Trebuchet M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smtClean="0">
                          <a:solidFill>
                            <a:srgbClr val="000000"/>
                          </a:solidFill>
                          <a:latin typeface="Trebuchet MS"/>
                        </a:rPr>
                        <a:t>100</a:t>
                      </a:r>
                      <a:endParaRPr lang="fr-FR" sz="1400" b="0" i="0" u="none" strike="noStrike" dirty="0">
                        <a:solidFill>
                          <a:srgbClr val="000000"/>
                        </a:solidFill>
                        <a:latin typeface="Trebuchet M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smtClean="0">
                          <a:solidFill>
                            <a:srgbClr val="000000"/>
                          </a:solidFill>
                          <a:latin typeface="Trebuchet MS"/>
                        </a:rPr>
                        <a:t>40</a:t>
                      </a:r>
                      <a:endParaRPr lang="fr-FR" sz="1400" b="0" i="0" u="none" strike="noStrike" dirty="0">
                        <a:solidFill>
                          <a:srgbClr val="000000"/>
                        </a:solidFill>
                        <a:latin typeface="Trebuchet M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6435">
                <a:tc>
                  <a:txBody>
                    <a:bodyPr/>
                    <a:lstStyle/>
                    <a:p>
                      <a:pPr algn="ctr" fontAlgn="ctr"/>
                      <a:r>
                        <a:rPr lang="fr-FR" sz="1400" b="1" i="0" u="none" strike="noStrike" dirty="0" smtClean="0">
                          <a:solidFill>
                            <a:srgbClr val="000000"/>
                          </a:solidFill>
                          <a:latin typeface="Trebuchet MS"/>
                        </a:rPr>
                        <a:t>Dettes</a:t>
                      </a:r>
                      <a:endParaRPr lang="fr-FR" sz="1400" b="1" i="0" u="none" strike="noStrike" dirty="0">
                        <a:solidFill>
                          <a:srgbClr val="000000"/>
                        </a:solidFill>
                        <a:latin typeface="Trebuchet M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smtClean="0">
                          <a:solidFill>
                            <a:srgbClr val="000000"/>
                          </a:solidFill>
                          <a:latin typeface="Trebuchet MS"/>
                        </a:rPr>
                        <a:t>0</a:t>
                      </a:r>
                      <a:endParaRPr lang="fr-FR" sz="1400" b="0" i="0" u="none" strike="noStrike" dirty="0">
                        <a:solidFill>
                          <a:srgbClr val="000000"/>
                        </a:solidFill>
                        <a:latin typeface="Trebuchet M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smtClean="0">
                          <a:solidFill>
                            <a:srgbClr val="000000"/>
                          </a:solidFill>
                          <a:latin typeface="Trebuchet MS"/>
                        </a:rPr>
                        <a:t>60</a:t>
                      </a:r>
                      <a:endParaRPr lang="fr-FR" sz="1400" b="0" i="0" u="none" strike="noStrike" dirty="0">
                        <a:solidFill>
                          <a:srgbClr val="000000"/>
                        </a:solidFill>
                        <a:latin typeface="Trebuchet M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6435">
                <a:tc>
                  <a:txBody>
                    <a:bodyPr/>
                    <a:lstStyle/>
                    <a:p>
                      <a:pPr algn="ctr" fontAlgn="ctr"/>
                      <a:r>
                        <a:rPr lang="fr-FR" sz="1400" b="1" i="0" u="none" strike="noStrike" dirty="0">
                          <a:solidFill>
                            <a:srgbClr val="000000"/>
                          </a:solidFill>
                          <a:latin typeface="Trebuchet MS"/>
                        </a:rPr>
                        <a:t>Résultat Holding</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latin typeface="Trebuchet MS"/>
                        </a:rPr>
                        <a:t>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a:solidFill>
                            <a:srgbClr val="000000"/>
                          </a:solidFill>
                          <a:latin typeface="Trebuchet MS"/>
                        </a:rPr>
                        <a:t>—3 (</a:t>
                      </a:r>
                      <a:r>
                        <a:rPr lang="fr-FR" sz="1400" b="0" i="0" u="none" strike="noStrike" dirty="0" smtClean="0">
                          <a:solidFill>
                            <a:srgbClr val="000000"/>
                          </a:solidFill>
                          <a:latin typeface="Trebuchet MS"/>
                        </a:rPr>
                        <a:t>dette)*</a:t>
                      </a:r>
                      <a:endParaRPr lang="fr-FR" sz="1400" b="0" i="0" u="none" strike="noStrike" dirty="0">
                        <a:solidFill>
                          <a:srgbClr val="000000"/>
                        </a:solidFill>
                        <a:latin typeface="Trebuchet M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6435">
                <a:tc>
                  <a:txBody>
                    <a:bodyPr/>
                    <a:lstStyle/>
                    <a:p>
                      <a:pPr algn="ctr" fontAlgn="ctr"/>
                      <a:r>
                        <a:rPr lang="fr-FR" sz="1400" b="1" i="0" u="none" strike="noStrike" dirty="0">
                          <a:solidFill>
                            <a:srgbClr val="000000"/>
                          </a:solidFill>
                          <a:latin typeface="Trebuchet MS"/>
                        </a:rPr>
                        <a:t>Résultat Cible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latin typeface="Trebuchet MS"/>
                        </a:rPr>
                        <a:t>15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latin typeface="Trebuchet MS"/>
                        </a:rPr>
                        <a:t>15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6435">
                <a:tc>
                  <a:txBody>
                    <a:bodyPr/>
                    <a:lstStyle/>
                    <a:p>
                      <a:pPr algn="ctr" fontAlgn="ctr"/>
                      <a:r>
                        <a:rPr lang="fr-FR" sz="1400" b="1" i="0" u="none" strike="noStrike">
                          <a:solidFill>
                            <a:srgbClr val="000000"/>
                          </a:solidFill>
                          <a:latin typeface="Trebuchet MS"/>
                        </a:rPr>
                        <a:t>Résultat Intégration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latin typeface="Trebuchet MS"/>
                        </a:rPr>
                        <a:t>15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latin typeface="Trebuchet MS"/>
                        </a:rPr>
                        <a:t>12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6435">
                <a:tc>
                  <a:txBody>
                    <a:bodyPr/>
                    <a:lstStyle/>
                    <a:p>
                      <a:pPr algn="ctr" fontAlgn="ctr"/>
                      <a:r>
                        <a:rPr lang="fr-FR" sz="1400" b="1" i="0" u="none" strike="noStrike">
                          <a:solidFill>
                            <a:srgbClr val="000000"/>
                          </a:solidFill>
                          <a:latin typeface="Trebuchet MS"/>
                        </a:rPr>
                        <a:t>IS de 33,3%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latin typeface="Trebuchet MS"/>
                        </a:rPr>
                        <a:t>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latin typeface="Trebuchet MS"/>
                        </a:rPr>
                        <a:t>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6435">
                <a:tc>
                  <a:txBody>
                    <a:bodyPr/>
                    <a:lstStyle/>
                    <a:p>
                      <a:pPr algn="ctr" fontAlgn="ctr"/>
                      <a:r>
                        <a:rPr lang="fr-FR" sz="1400" b="1" i="0" u="none" strike="noStrike">
                          <a:solidFill>
                            <a:srgbClr val="000000"/>
                          </a:solidFill>
                          <a:latin typeface="Trebuchet MS"/>
                        </a:rPr>
                        <a:t>Résultat Net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latin typeface="Trebuchet MS"/>
                        </a:rPr>
                        <a:t>10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latin typeface="Trebuchet MS"/>
                        </a:rPr>
                        <a:t>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8392">
                <a:tc>
                  <a:txBody>
                    <a:bodyPr/>
                    <a:lstStyle/>
                    <a:p>
                      <a:pPr algn="ctr" fontAlgn="ctr"/>
                      <a:r>
                        <a:rPr lang="fr-FR" sz="1400" b="1" i="0" u="none" strike="noStrike" dirty="0">
                          <a:solidFill>
                            <a:srgbClr val="000000"/>
                          </a:solidFill>
                          <a:latin typeface="Trebuchet MS"/>
                        </a:rPr>
                        <a:t>Taux de </a:t>
                      </a:r>
                      <a:r>
                        <a:rPr lang="fr-FR" sz="1400" b="1" i="0" u="none" strike="noStrike" dirty="0" smtClean="0">
                          <a:solidFill>
                            <a:srgbClr val="000000"/>
                          </a:solidFill>
                          <a:latin typeface="Trebuchet MS"/>
                        </a:rPr>
                        <a:t>rendement </a:t>
                      </a:r>
                      <a:r>
                        <a:rPr lang="fr-FR" sz="1400" b="1" i="0" u="none" strike="noStrike" dirty="0">
                          <a:solidFill>
                            <a:srgbClr val="000000"/>
                          </a:solidFill>
                          <a:latin typeface="Trebuchet MS"/>
                        </a:rPr>
                        <a:t>du </a:t>
                      </a:r>
                      <a:r>
                        <a:rPr lang="fr-FR" sz="1400" b="1" i="0" u="none" strike="noStrike" dirty="0" smtClean="0">
                          <a:solidFill>
                            <a:srgbClr val="000000"/>
                          </a:solidFill>
                          <a:latin typeface="Trebuchet MS"/>
                        </a:rPr>
                        <a:t>capital </a:t>
                      </a:r>
                      <a:r>
                        <a:rPr lang="fr-FR" sz="1400" b="1" i="0" u="none" strike="noStrike" dirty="0">
                          <a:solidFill>
                            <a:srgbClr val="000000"/>
                          </a:solidFill>
                          <a:latin typeface="Trebuchet MS"/>
                        </a:rPr>
                        <a:t>i</a:t>
                      </a:r>
                      <a:r>
                        <a:rPr lang="fr-FR" sz="1400" b="1" i="0" u="none" strike="noStrike" dirty="0" smtClean="0">
                          <a:solidFill>
                            <a:srgbClr val="000000"/>
                          </a:solidFill>
                          <a:latin typeface="Trebuchet MS"/>
                        </a:rPr>
                        <a:t>nvesti</a:t>
                      </a:r>
                      <a:endParaRPr lang="fr-FR" sz="1400" b="1" i="0" u="none" strike="noStrike" dirty="0">
                        <a:solidFill>
                          <a:srgbClr val="000000"/>
                        </a:solidFill>
                        <a:latin typeface="Trebuchet M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a:solidFill>
                            <a:srgbClr val="FF0000"/>
                          </a:solidFill>
                          <a:latin typeface="Trebuchet MS"/>
                        </a:rPr>
                        <a:t>10% </a:t>
                      </a:r>
                      <a:r>
                        <a:rPr lang="fr-FR" sz="1400" b="0" i="0" u="none" strike="noStrike" dirty="0">
                          <a:solidFill>
                            <a:srgbClr val="000000"/>
                          </a:solidFill>
                          <a:latin typeface="Trebuchet MS"/>
                        </a:rPr>
                        <a:t>(10/100)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a:solidFill>
                            <a:srgbClr val="FF0000"/>
                          </a:solidFill>
                          <a:latin typeface="Trebuchet MS"/>
                        </a:rPr>
                        <a:t>20% </a:t>
                      </a:r>
                      <a:r>
                        <a:rPr lang="fr-FR" sz="1400" b="0" i="0" u="none" strike="noStrike" dirty="0">
                          <a:solidFill>
                            <a:srgbClr val="000000"/>
                          </a:solidFill>
                          <a:latin typeface="Trebuchet MS"/>
                        </a:rPr>
                        <a:t>(8/40)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ZoneTexte 8"/>
          <p:cNvSpPr txBox="1"/>
          <p:nvPr/>
        </p:nvSpPr>
        <p:spPr>
          <a:xfrm>
            <a:off x="673690" y="5156220"/>
            <a:ext cx="7786742" cy="461665"/>
          </a:xfrm>
          <a:prstGeom prst="rect">
            <a:avLst/>
          </a:prstGeom>
          <a:noFill/>
        </p:spPr>
        <p:txBody>
          <a:bodyPr wrap="square" rtlCol="0">
            <a:spAutoFit/>
          </a:bodyPr>
          <a:lstStyle/>
          <a:p>
            <a:r>
              <a:rPr lang="fr-FR" sz="1200" dirty="0" smtClean="0">
                <a:latin typeface="Trebuchet MS" pitchFamily="34" charset="0"/>
              </a:rPr>
              <a:t>* Ce montant de dette correspond à un taux d’intérêt annuel de 5% pour un emprunt d’un montant de 600 K€ remboursable </a:t>
            </a:r>
            <a:r>
              <a:rPr lang="fr-FR" sz="1200" i="1" dirty="0" smtClean="0">
                <a:latin typeface="Trebuchet MS" pitchFamily="34" charset="0"/>
              </a:rPr>
              <a:t>in fine</a:t>
            </a:r>
            <a:endParaRPr lang="fr-FR" sz="1200" i="1" dirty="0">
              <a:latin typeface="Trebuchet MS"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179390" y="692151"/>
            <a:ext cx="8785225" cy="4989514"/>
            <a:chOff x="110" y="786"/>
            <a:chExt cx="5995" cy="3143"/>
          </a:xfrm>
        </p:grpSpPr>
        <p:sp>
          <p:nvSpPr>
            <p:cNvPr id="11286"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a:latin typeface="Trebuchet MS" pitchFamily="34" charset="0"/>
              </a:endParaRPr>
            </a:p>
          </p:txBody>
        </p:sp>
        <p:sp>
          <p:nvSpPr>
            <p:cNvPr id="8" name="Rectangle 44"/>
            <p:cNvSpPr>
              <a:spLocks noChangeArrowheads="1"/>
            </p:cNvSpPr>
            <p:nvPr/>
          </p:nvSpPr>
          <p:spPr bwMode="auto">
            <a:xfrm>
              <a:off x="110" y="786"/>
              <a:ext cx="5995" cy="139"/>
            </a:xfrm>
            <a:prstGeom prst="rect">
              <a:avLst/>
            </a:prstGeom>
            <a:solidFill>
              <a:schemeClr val="bg1">
                <a:lumMod val="85000"/>
              </a:schemeClr>
            </a:solidFill>
            <a:ln w="12700" algn="ctr">
              <a:noFill/>
              <a:miter lim="800000"/>
              <a:headEnd/>
              <a:tailEnd/>
            </a:ln>
          </p:spPr>
          <p:txBody>
            <a:bodyPr wrap="none" lIns="54000" anchor="ctr"/>
            <a:lstStyle/>
            <a:p>
              <a:pPr algn="ctr">
                <a:defRPr/>
              </a:pPr>
              <a:r>
                <a:rPr lang="fr-FR" sz="1300" b="1" dirty="0" smtClean="0">
                  <a:latin typeface="Trebuchet MS" pitchFamily="34" charset="0"/>
                </a:rPr>
                <a:t>Illustration n° 36 : Le  </a:t>
              </a:r>
              <a:r>
                <a:rPr lang="fr-FR" sz="1300" b="1" dirty="0">
                  <a:latin typeface="Trebuchet MS" pitchFamily="34" charset="0"/>
                </a:rPr>
                <a:t>triple effet de </a:t>
              </a:r>
              <a:r>
                <a:rPr lang="fr-FR" sz="1300" b="1" dirty="0" smtClean="0">
                  <a:latin typeface="Trebuchet MS" pitchFamily="34" charset="0"/>
                </a:rPr>
                <a:t>levier du LBO</a:t>
              </a:r>
              <a:endParaRPr lang="fr-FR" sz="1300" b="1" dirty="0">
                <a:latin typeface="Trebuchet MS" pitchFamily="34" charset="0"/>
              </a:endParaRPr>
            </a:p>
          </p:txBody>
        </p:sp>
      </p:grpSp>
      <p:graphicFrame>
        <p:nvGraphicFramePr>
          <p:cNvPr id="11299" name="Group 35"/>
          <p:cNvGraphicFramePr>
            <a:graphicFrameLocks noGrp="1"/>
          </p:cNvGraphicFramePr>
          <p:nvPr/>
        </p:nvGraphicFramePr>
        <p:xfrm>
          <a:off x="179388" y="1273400"/>
          <a:ext cx="8782050" cy="3502642"/>
        </p:xfrm>
        <a:graphic>
          <a:graphicData uri="http://schemas.openxmlformats.org/drawingml/2006/table">
            <a:tbl>
              <a:tblPr/>
              <a:tblGrid>
                <a:gridCol w="1008062"/>
                <a:gridCol w="2106595"/>
                <a:gridCol w="2373345"/>
                <a:gridCol w="3294048"/>
              </a:tblGrid>
              <a:tr h="374650">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fr-FR" sz="1100" b="0" i="0" u="none" strike="noStrike" cap="none" normalizeH="0" baseline="0" dirty="0" smtClean="0">
                        <a:ln>
                          <a:noFill/>
                        </a:ln>
                        <a:solidFill>
                          <a:srgbClr val="000000"/>
                        </a:solidFill>
                        <a:effectLst/>
                        <a:latin typeface="Trebuchet MS" pitchFamily="34" charset="0"/>
                      </a:endParaRPr>
                    </a:p>
                  </a:txBody>
                  <a:tcPr marL="7374" marR="7374" marT="7374" marB="0" anchor="ctr"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fr-FR" sz="1400" b="1" i="0" u="none" strike="noStrike" cap="none" normalizeH="0" baseline="0" smtClean="0">
                          <a:ln>
                            <a:noFill/>
                          </a:ln>
                          <a:solidFill>
                            <a:srgbClr val="FFFFFF"/>
                          </a:solidFill>
                          <a:effectLst/>
                          <a:latin typeface="Trebuchet MS" pitchFamily="34" charset="0"/>
                        </a:rPr>
                        <a:t>Effet de levier juridique</a:t>
                      </a:r>
                    </a:p>
                  </a:txBody>
                  <a:tcPr marL="7374" marR="7374" marT="737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A5002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fr-FR" sz="1400" b="1" i="0" u="none" strike="noStrike" cap="none" normalizeH="0" baseline="0" dirty="0" smtClean="0">
                          <a:ln>
                            <a:noFill/>
                          </a:ln>
                          <a:solidFill>
                            <a:srgbClr val="FFFFFF"/>
                          </a:solidFill>
                          <a:effectLst/>
                          <a:latin typeface="Trebuchet MS" pitchFamily="34" charset="0"/>
                        </a:rPr>
                        <a:t>Effet de levier financier</a:t>
                      </a:r>
                    </a:p>
                  </a:txBody>
                  <a:tcPr marL="7374" marR="7374" marT="737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A5002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fr-FR" sz="1400" b="1" i="0" u="none" strike="noStrike" cap="none" normalizeH="0" baseline="0" dirty="0" smtClean="0">
                          <a:ln>
                            <a:noFill/>
                          </a:ln>
                          <a:solidFill>
                            <a:srgbClr val="FFFFFF"/>
                          </a:solidFill>
                          <a:effectLst/>
                          <a:latin typeface="Trebuchet MS" pitchFamily="34" charset="0"/>
                        </a:rPr>
                        <a:t>Effet de levier fiscal</a:t>
                      </a:r>
                    </a:p>
                  </a:txBody>
                  <a:tcPr marL="7374" marR="7374" marT="737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A50020"/>
                    </a:solidFill>
                  </a:tcPr>
                </a:tc>
              </a:tr>
              <a:tr h="227965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fr-FR" sz="1400" b="1" i="0" u="none" strike="noStrike" cap="none" normalizeH="0" baseline="0" dirty="0" smtClean="0">
                          <a:ln>
                            <a:noFill/>
                          </a:ln>
                          <a:solidFill>
                            <a:srgbClr val="000000"/>
                          </a:solidFill>
                          <a:effectLst/>
                          <a:latin typeface="Trebuchet MS" pitchFamily="34" charset="0"/>
                        </a:rPr>
                        <a:t>Mécanisme </a:t>
                      </a:r>
                    </a:p>
                  </a:txBody>
                  <a:tcPr marL="7374" marR="7374" marT="7374"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925" marR="0" lvl="0" indent="0" algn="l" defTabSz="914400" rtl="0" eaLnBrk="1" fontAlgn="ctr" latinLnBrk="0" hangingPunct="1">
                        <a:lnSpc>
                          <a:spcPct val="100000"/>
                        </a:lnSpc>
                        <a:spcBef>
                          <a:spcPct val="80000"/>
                        </a:spcBef>
                        <a:spcAft>
                          <a:spcPct val="0"/>
                        </a:spcAft>
                        <a:buClrTx/>
                        <a:buSzTx/>
                        <a:buFontTx/>
                        <a:buNone/>
                        <a:tabLst>
                          <a:tab pos="2690813" algn="r"/>
                        </a:tabLst>
                      </a:pPr>
                      <a:r>
                        <a:rPr kumimoji="0" lang="fr-FR" sz="1100" b="0" i="0" u="none" strike="noStrike" cap="none" normalizeH="0" baseline="0" dirty="0" smtClean="0">
                          <a:ln>
                            <a:noFill/>
                          </a:ln>
                          <a:solidFill>
                            <a:srgbClr val="000000"/>
                          </a:solidFill>
                          <a:effectLst/>
                          <a:latin typeface="Trebuchet MS" pitchFamily="34" charset="0"/>
                        </a:rPr>
                        <a:t>L'effet de levier juridique naît de la démultiplication du droit de vote qui résulte de l’interposition entre la Cible et les Investisseurs d’une ou plusieurs holdings de reprise.</a:t>
                      </a:r>
                    </a:p>
                    <a:p>
                      <a:pPr marL="34925" marR="0" lvl="0" indent="0" algn="l" defTabSz="914400" rtl="0" eaLnBrk="1" fontAlgn="ctr" latinLnBrk="0" hangingPunct="1">
                        <a:lnSpc>
                          <a:spcPct val="100000"/>
                        </a:lnSpc>
                        <a:spcBef>
                          <a:spcPct val="80000"/>
                        </a:spcBef>
                        <a:spcAft>
                          <a:spcPct val="0"/>
                        </a:spcAft>
                        <a:buClrTx/>
                        <a:buSzTx/>
                        <a:buFontTx/>
                        <a:buNone/>
                        <a:tabLst>
                          <a:tab pos="2690813" algn="r"/>
                        </a:tabLst>
                      </a:pPr>
                      <a:r>
                        <a:rPr kumimoji="0" lang="fr-FR" sz="1100" b="0" i="0" u="none" strike="noStrike" cap="none" normalizeH="0" baseline="0" dirty="0" smtClean="0">
                          <a:ln>
                            <a:noFill/>
                          </a:ln>
                          <a:solidFill>
                            <a:srgbClr val="000000"/>
                          </a:solidFill>
                          <a:effectLst/>
                          <a:latin typeface="Trebuchet MS" pitchFamily="34" charset="0"/>
                        </a:rPr>
                        <a:t>Les Investisseurs peuvent ainsi détenir indirectement la majorité des droits de vote de la Cible, grâce à l'acquisition de la majorité des titres de la ou des holdings de reprise interposées, qui détiennent à leur tour la majorité des droits de vote de la cible. </a:t>
                      </a:r>
                    </a:p>
                  </a:txBody>
                  <a:tcPr marL="72000" marR="72000" marT="72000" marB="720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925" marR="0" lvl="0" indent="0" algn="l" defTabSz="914400" rtl="0" eaLnBrk="1" fontAlgn="ctr" latinLnBrk="0" hangingPunct="1">
                        <a:lnSpc>
                          <a:spcPct val="100000"/>
                        </a:lnSpc>
                        <a:spcBef>
                          <a:spcPct val="80000"/>
                        </a:spcBef>
                        <a:spcAft>
                          <a:spcPct val="0"/>
                        </a:spcAft>
                        <a:buClrTx/>
                        <a:buSzTx/>
                        <a:buFontTx/>
                        <a:buNone/>
                        <a:tabLst/>
                      </a:pPr>
                      <a:r>
                        <a:rPr kumimoji="0" lang="fr-FR" sz="1100" b="0" i="0" u="none" strike="noStrike" cap="none" normalizeH="0" baseline="0" dirty="0" smtClean="0">
                          <a:ln>
                            <a:noFill/>
                          </a:ln>
                          <a:solidFill>
                            <a:srgbClr val="000000"/>
                          </a:solidFill>
                          <a:effectLst/>
                          <a:latin typeface="Trebuchet MS" pitchFamily="34" charset="0"/>
                        </a:rPr>
                        <a:t>L'effet de levier financier résulte du recours à l'emprunt auprès d'établissements bancaires pour financer l'acquisition des titres de la Cible.</a:t>
                      </a:r>
                    </a:p>
                    <a:p>
                      <a:pPr marL="34925" marR="0" lvl="0" indent="0" algn="l" defTabSz="914400" rtl="0" eaLnBrk="1" fontAlgn="ctr" latinLnBrk="0" hangingPunct="1">
                        <a:lnSpc>
                          <a:spcPct val="100000"/>
                        </a:lnSpc>
                        <a:spcBef>
                          <a:spcPct val="80000"/>
                        </a:spcBef>
                        <a:spcAft>
                          <a:spcPct val="0"/>
                        </a:spcAft>
                        <a:buClrTx/>
                        <a:buSzTx/>
                        <a:buFontTx/>
                        <a:buNone/>
                        <a:tabLst/>
                      </a:pPr>
                      <a:r>
                        <a:rPr kumimoji="0" lang="fr-FR" sz="1100" b="0" i="0" u="none" strike="noStrike" cap="none" normalizeH="0" baseline="0" dirty="0" smtClean="0">
                          <a:ln>
                            <a:noFill/>
                          </a:ln>
                          <a:solidFill>
                            <a:srgbClr val="000000"/>
                          </a:solidFill>
                          <a:effectLst/>
                          <a:latin typeface="Trebuchet MS" pitchFamily="34" charset="0"/>
                        </a:rPr>
                        <a:t>C’est la holding de reprise  qui emprunte.</a:t>
                      </a:r>
                    </a:p>
                    <a:p>
                      <a:pPr marL="34925" marR="0" lvl="0" indent="0" algn="l" defTabSz="914400" rtl="0" eaLnBrk="1" fontAlgn="ctr" latinLnBrk="0" hangingPunct="1">
                        <a:lnSpc>
                          <a:spcPct val="100000"/>
                        </a:lnSpc>
                        <a:spcBef>
                          <a:spcPct val="80000"/>
                        </a:spcBef>
                        <a:spcAft>
                          <a:spcPct val="0"/>
                        </a:spcAft>
                        <a:buClrTx/>
                        <a:buSzTx/>
                        <a:buFontTx/>
                        <a:buNone/>
                        <a:tabLst/>
                      </a:pPr>
                      <a:r>
                        <a:rPr kumimoji="0" lang="fr-FR" sz="1100" b="0" i="0" u="none" strike="noStrike" cap="none" normalizeH="0" baseline="0" dirty="0" smtClean="0">
                          <a:ln>
                            <a:noFill/>
                          </a:ln>
                          <a:solidFill>
                            <a:srgbClr val="000000"/>
                          </a:solidFill>
                          <a:effectLst/>
                          <a:latin typeface="Trebuchet MS" pitchFamily="34" charset="0"/>
                        </a:rPr>
                        <a:t>Elle minimise ainsi le montant des fonds propres investis. </a:t>
                      </a:r>
                    </a:p>
                    <a:p>
                      <a:pPr marL="34925" marR="0" lvl="0" indent="0" algn="l" defTabSz="914400" rtl="0" eaLnBrk="1" fontAlgn="ctr" latinLnBrk="0" hangingPunct="1">
                        <a:lnSpc>
                          <a:spcPct val="100000"/>
                        </a:lnSpc>
                        <a:spcBef>
                          <a:spcPct val="80000"/>
                        </a:spcBef>
                        <a:spcAft>
                          <a:spcPct val="0"/>
                        </a:spcAft>
                        <a:buClrTx/>
                        <a:buSzTx/>
                        <a:buFontTx/>
                        <a:buNone/>
                        <a:tabLst/>
                      </a:pPr>
                      <a:r>
                        <a:rPr kumimoji="0" lang="fr-FR" sz="1100" b="0" i="0" u="none" strike="noStrike" cap="none" normalizeH="0" baseline="0" dirty="0" smtClean="0">
                          <a:ln>
                            <a:noFill/>
                          </a:ln>
                          <a:solidFill>
                            <a:srgbClr val="000000"/>
                          </a:solidFill>
                          <a:effectLst/>
                          <a:latin typeface="Trebuchet MS" pitchFamily="34" charset="0"/>
                        </a:rPr>
                        <a:t>L'effet de levier financier sera d'autant plus important que le coût de la dette sera inférieur à la rentabilité des fonds propres investis.</a:t>
                      </a:r>
                    </a:p>
                  </a:txBody>
                  <a:tcPr marL="72000" marR="72000" marT="72000" marB="720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925" marR="0" lvl="0" indent="0" algn="l" defTabSz="914400" rtl="0" eaLnBrk="1" fontAlgn="ctr" latinLnBrk="0" hangingPunct="1">
                        <a:lnSpc>
                          <a:spcPct val="100000"/>
                        </a:lnSpc>
                        <a:spcBef>
                          <a:spcPct val="80000"/>
                        </a:spcBef>
                        <a:spcAft>
                          <a:spcPct val="0"/>
                        </a:spcAft>
                        <a:buClrTx/>
                        <a:buSzTx/>
                        <a:buFontTx/>
                        <a:buNone/>
                        <a:tabLst/>
                      </a:pPr>
                      <a:r>
                        <a:rPr kumimoji="0" lang="fr-FR" sz="1100" b="0" i="0" u="none" strike="noStrike" cap="none" normalizeH="0" baseline="0" dirty="0" smtClean="0">
                          <a:ln>
                            <a:noFill/>
                          </a:ln>
                          <a:solidFill>
                            <a:srgbClr val="000000"/>
                          </a:solidFill>
                          <a:effectLst/>
                          <a:latin typeface="Trebuchet MS" pitchFamily="34" charset="0"/>
                        </a:rPr>
                        <a:t>L’effet de levier fiscal est obtenu lorsque les frais financiers de l’acquisition peuvent venir s’imputer sur les dividendes dégagés par la cible en franchise d’impôt. </a:t>
                      </a:r>
                    </a:p>
                    <a:p>
                      <a:pPr marL="34925" marR="0" lvl="0" indent="0" algn="l" defTabSz="914400" rtl="0" eaLnBrk="1" fontAlgn="ctr" latinLnBrk="0" hangingPunct="1">
                        <a:lnSpc>
                          <a:spcPct val="100000"/>
                        </a:lnSpc>
                        <a:spcBef>
                          <a:spcPct val="80000"/>
                        </a:spcBef>
                        <a:spcAft>
                          <a:spcPct val="0"/>
                        </a:spcAft>
                        <a:buClrTx/>
                        <a:buSzTx/>
                        <a:buFontTx/>
                        <a:buNone/>
                        <a:tabLst/>
                      </a:pPr>
                      <a:r>
                        <a:rPr kumimoji="0" lang="fr-FR" sz="1100" b="0" i="0" u="none" strike="noStrike" cap="none" normalizeH="0" baseline="0" dirty="0" smtClean="0">
                          <a:ln>
                            <a:noFill/>
                          </a:ln>
                          <a:solidFill>
                            <a:srgbClr val="000000"/>
                          </a:solidFill>
                          <a:effectLst/>
                          <a:latin typeface="Trebuchet MS" pitchFamily="34" charset="0"/>
                        </a:rPr>
                        <a:t>En France, deux régimes fiscaux permettent d’obtenir ce résultat :</a:t>
                      </a:r>
                    </a:p>
                    <a:p>
                      <a:pPr marL="180975" marR="0" lvl="0" indent="-146050" algn="l" defTabSz="914400" rtl="0" eaLnBrk="1" fontAlgn="ctr" latinLnBrk="0" hangingPunct="1">
                        <a:lnSpc>
                          <a:spcPct val="100000"/>
                        </a:lnSpc>
                        <a:spcBef>
                          <a:spcPct val="80000"/>
                        </a:spcBef>
                        <a:spcAft>
                          <a:spcPct val="0"/>
                        </a:spcAft>
                        <a:buClrTx/>
                        <a:buSzTx/>
                        <a:buFontTx/>
                        <a:buNone/>
                        <a:tabLst/>
                      </a:pPr>
                      <a:r>
                        <a:rPr kumimoji="0" lang="fr-FR" sz="1100" b="0" i="0" u="none" strike="noStrike" cap="none" normalizeH="0" baseline="0" dirty="0" smtClean="0">
                          <a:ln>
                            <a:noFill/>
                          </a:ln>
                          <a:solidFill>
                            <a:srgbClr val="000000"/>
                          </a:solidFill>
                          <a:effectLst/>
                          <a:latin typeface="Trebuchet MS" pitchFamily="34" charset="0"/>
                        </a:rPr>
                        <a:t>▪  le régime de l'intégration fiscale</a:t>
                      </a:r>
                    </a:p>
                    <a:p>
                      <a:pPr marL="180975" marR="0" lvl="0" indent="-146050" algn="l" defTabSz="914400" rtl="0" eaLnBrk="1" fontAlgn="ctr" latinLnBrk="0" hangingPunct="1">
                        <a:lnSpc>
                          <a:spcPct val="100000"/>
                        </a:lnSpc>
                        <a:spcBef>
                          <a:spcPct val="80000"/>
                        </a:spcBef>
                        <a:spcAft>
                          <a:spcPct val="0"/>
                        </a:spcAft>
                        <a:buClrTx/>
                        <a:buSzTx/>
                        <a:buFont typeface="Arial" pitchFamily="34" charset="0"/>
                        <a:buChar char="•"/>
                        <a:tabLst/>
                      </a:pPr>
                      <a:r>
                        <a:rPr kumimoji="0" lang="fr-FR" sz="1100" b="0" i="0" u="none" strike="noStrike" kern="1200" cap="none" normalizeH="0" baseline="0" dirty="0" smtClean="0">
                          <a:ln>
                            <a:noFill/>
                          </a:ln>
                          <a:solidFill>
                            <a:srgbClr val="000000"/>
                          </a:solidFill>
                          <a:effectLst/>
                          <a:latin typeface="Trebuchet MS" pitchFamily="34" charset="0"/>
                          <a:ea typeface="+mn-ea"/>
                          <a:cs typeface="+mn-cs"/>
                        </a:rPr>
                        <a:t>le régime des sociétés mères et filles</a:t>
                      </a:r>
                      <a:endParaRPr kumimoji="0" lang="fr-FR" sz="1100" b="0" i="0" u="none" strike="noStrike" cap="none" normalizeH="0" baseline="0" dirty="0" smtClean="0">
                        <a:ln>
                          <a:noFill/>
                        </a:ln>
                        <a:solidFill>
                          <a:srgbClr val="000000"/>
                        </a:solidFill>
                        <a:effectLst/>
                        <a:latin typeface="Trebuchet MS" pitchFamily="34" charset="0"/>
                      </a:endParaRPr>
                    </a:p>
                    <a:p>
                      <a:pPr marL="34925" marR="0" lvl="0" indent="0" algn="l" defTabSz="914400" rtl="0" eaLnBrk="1" fontAlgn="ctr" latinLnBrk="0" hangingPunct="1">
                        <a:lnSpc>
                          <a:spcPct val="100000"/>
                        </a:lnSpc>
                        <a:spcBef>
                          <a:spcPct val="80000"/>
                        </a:spcBef>
                        <a:spcAft>
                          <a:spcPct val="0"/>
                        </a:spcAft>
                        <a:buClrTx/>
                        <a:buSzTx/>
                        <a:buFontTx/>
                        <a:buNone/>
                        <a:tabLst/>
                      </a:pPr>
                      <a:r>
                        <a:rPr kumimoji="0" lang="fr-FR" sz="1100" b="0" i="0" u="none" strike="noStrike" cap="none" normalizeH="0" baseline="0" dirty="0" smtClean="0">
                          <a:ln>
                            <a:noFill/>
                          </a:ln>
                          <a:solidFill>
                            <a:srgbClr val="000000"/>
                          </a:solidFill>
                          <a:effectLst/>
                          <a:latin typeface="Trebuchet MS" pitchFamily="34" charset="0"/>
                        </a:rPr>
                        <a:t>Mais des limites s’imposent à raison :</a:t>
                      </a:r>
                    </a:p>
                    <a:p>
                      <a:pPr marL="180975" marR="0" lvl="0" indent="-146050" algn="l" defTabSz="914400" rtl="0" eaLnBrk="1" fontAlgn="ctr" latinLnBrk="0" hangingPunct="1">
                        <a:lnSpc>
                          <a:spcPct val="100000"/>
                        </a:lnSpc>
                        <a:spcBef>
                          <a:spcPct val="80000"/>
                        </a:spcBef>
                        <a:spcAft>
                          <a:spcPct val="0"/>
                        </a:spcAft>
                        <a:buClrTx/>
                        <a:buSzTx/>
                        <a:buFont typeface="Arial" pitchFamily="34" charset="0"/>
                        <a:buChar char="•"/>
                        <a:tabLst/>
                      </a:pPr>
                      <a:r>
                        <a:rPr kumimoji="0" lang="fr-FR" sz="1100" b="0" i="0" u="none" strike="noStrike" cap="none" normalizeH="0" baseline="0" dirty="0" smtClean="0">
                          <a:ln>
                            <a:noFill/>
                          </a:ln>
                          <a:solidFill>
                            <a:srgbClr val="000000"/>
                          </a:solidFill>
                          <a:effectLst/>
                          <a:latin typeface="Trebuchet MS" pitchFamily="34" charset="0"/>
                        </a:rPr>
                        <a:t>de l’amendement Charasse </a:t>
                      </a:r>
                    </a:p>
                    <a:p>
                      <a:pPr marL="180975" marR="0" lvl="0" indent="-146050" algn="l" defTabSz="914400" rtl="0" eaLnBrk="1" fontAlgn="ctr" latinLnBrk="0" hangingPunct="1">
                        <a:lnSpc>
                          <a:spcPct val="100000"/>
                        </a:lnSpc>
                        <a:spcBef>
                          <a:spcPct val="80000"/>
                        </a:spcBef>
                        <a:spcAft>
                          <a:spcPct val="0"/>
                        </a:spcAft>
                        <a:buClrTx/>
                        <a:buSzTx/>
                        <a:buFont typeface="Arial" pitchFamily="34" charset="0"/>
                        <a:buChar char="•"/>
                        <a:tabLst/>
                      </a:pPr>
                      <a:r>
                        <a:rPr kumimoji="0" lang="fr-FR" sz="1100" b="0" i="0" u="none" strike="noStrike" cap="none" normalizeH="0" baseline="0" dirty="0" smtClean="0">
                          <a:ln>
                            <a:noFill/>
                          </a:ln>
                          <a:solidFill>
                            <a:srgbClr val="000000"/>
                          </a:solidFill>
                          <a:effectLst/>
                          <a:latin typeface="Trebuchet MS" pitchFamily="34" charset="0"/>
                        </a:rPr>
                        <a:t>des règles de sous-capitalisation limitant la déductibilité des intérêts versés au titre de prêts consentis enter sociétés liées</a:t>
                      </a:r>
                    </a:p>
                  </a:txBody>
                  <a:tcPr marL="72000" marR="72000" marT="72000" marB="720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1"/>
          <p:cNvSpPr>
            <a:spLocks noChangeArrowheads="1"/>
          </p:cNvSpPr>
          <p:nvPr/>
        </p:nvSpPr>
        <p:spPr bwMode="auto">
          <a:xfrm>
            <a:off x="6660232" y="867321"/>
            <a:ext cx="2448272" cy="5802040"/>
          </a:xfrm>
          <a:prstGeom prst="rect">
            <a:avLst/>
          </a:prstGeom>
          <a:solidFill>
            <a:schemeClr val="bg1">
              <a:lumMod val="85000"/>
            </a:schemeClr>
          </a:solidFill>
          <a:ln w="9525">
            <a:noFill/>
            <a:miter lim="800000"/>
            <a:headEnd/>
            <a:tailEnd/>
          </a:ln>
        </p:spPr>
        <p:txBody>
          <a:bodyPr lIns="54000" tIns="54000" rIns="54000" bIns="54000"/>
          <a:lstStyle/>
          <a:p>
            <a:pPr marL="1588" lvl="1">
              <a:spcBef>
                <a:spcPct val="30000"/>
              </a:spcBef>
            </a:pPr>
            <a:r>
              <a:rPr lang="fr-FR" sz="1300" b="1" dirty="0" smtClean="0">
                <a:latin typeface="Trebuchet MS" pitchFamily="34" charset="0"/>
                <a:cs typeface="Arial" pitchFamily="34" charset="0"/>
              </a:rPr>
              <a:t>Effet de levier juridique</a:t>
            </a:r>
          </a:p>
          <a:p>
            <a:pPr marL="1588" lvl="1">
              <a:spcBef>
                <a:spcPct val="30000"/>
              </a:spcBef>
            </a:pPr>
            <a:r>
              <a:rPr lang="fr-FR" sz="1300" dirty="0" smtClean="0">
                <a:latin typeface="Trebuchet MS" pitchFamily="34" charset="0"/>
                <a:cs typeface="Arial" pitchFamily="34" charset="0"/>
              </a:rPr>
              <a:t>Une détention de 51% des droits de vote de la holding donne un contrôle indirect de 95% de la société cible:</a:t>
            </a:r>
          </a:p>
          <a:p>
            <a:pPr marL="1588" lvl="1">
              <a:spcBef>
                <a:spcPct val="30000"/>
              </a:spcBef>
            </a:pPr>
            <a:r>
              <a:rPr lang="fr-FR" sz="1300" dirty="0" smtClean="0">
                <a:latin typeface="Trebuchet MS" pitchFamily="34" charset="0"/>
                <a:cs typeface="Arial" pitchFamily="34" charset="0"/>
              </a:rPr>
              <a:t>51% = 95% des droits de vote</a:t>
            </a:r>
          </a:p>
          <a:p>
            <a:pPr marL="1588" lvl="1">
              <a:spcBef>
                <a:spcPct val="30000"/>
              </a:spcBef>
            </a:pPr>
            <a:r>
              <a:rPr lang="fr-FR" sz="1300" dirty="0" smtClean="0">
                <a:latin typeface="Trebuchet MS" pitchFamily="34" charset="0"/>
                <a:cs typeface="Arial" pitchFamily="34" charset="0"/>
              </a:rPr>
              <a:t>Maximisation de la rentabilité sur capitaux propres</a:t>
            </a:r>
          </a:p>
          <a:p>
            <a:pPr marL="1588" lvl="1">
              <a:spcBef>
                <a:spcPct val="30000"/>
              </a:spcBef>
            </a:pPr>
            <a:endParaRPr lang="fr-FR" sz="1300" dirty="0" smtClean="0">
              <a:latin typeface="Trebuchet MS" pitchFamily="34" charset="0"/>
              <a:cs typeface="Arial" pitchFamily="34" charset="0"/>
            </a:endParaRPr>
          </a:p>
          <a:p>
            <a:pPr marL="1588" lvl="1">
              <a:spcBef>
                <a:spcPct val="30000"/>
              </a:spcBef>
            </a:pPr>
            <a:r>
              <a:rPr lang="fr-FR" sz="1300" b="1" dirty="0" smtClean="0">
                <a:latin typeface="Trebuchet MS" pitchFamily="34" charset="0"/>
                <a:cs typeface="Arial" pitchFamily="34" charset="0"/>
              </a:rPr>
              <a:t>Effet de levier fiscal</a:t>
            </a:r>
          </a:p>
          <a:p>
            <a:pPr marL="1588" lvl="1">
              <a:spcBef>
                <a:spcPct val="30000"/>
              </a:spcBef>
            </a:pPr>
            <a:r>
              <a:rPr lang="fr-FR" sz="1300" dirty="0" smtClean="0">
                <a:latin typeface="Trebuchet MS" pitchFamily="34" charset="0"/>
                <a:cs typeface="Arial" pitchFamily="34" charset="0"/>
              </a:rPr>
              <a:t>Un seuil de détention de 95% permet de soumettre l’opération au régime de l’intégration fiscale (optimisation de la déduction des charges de la holding et de la taxation des dividendes versés par la société cible).</a:t>
            </a:r>
          </a:p>
          <a:p>
            <a:pPr marL="1588" lvl="1">
              <a:spcBef>
                <a:spcPct val="30000"/>
              </a:spcBef>
            </a:pPr>
            <a:endParaRPr lang="fr-FR" sz="1300" b="1" dirty="0" smtClean="0">
              <a:latin typeface="Trebuchet MS" pitchFamily="34" charset="0"/>
              <a:cs typeface="Arial" pitchFamily="34" charset="0"/>
            </a:endParaRPr>
          </a:p>
          <a:p>
            <a:pPr marL="1588" lvl="1">
              <a:spcBef>
                <a:spcPct val="30000"/>
              </a:spcBef>
            </a:pPr>
            <a:r>
              <a:rPr lang="fr-FR" sz="1300" b="1" dirty="0" smtClean="0">
                <a:latin typeface="Trebuchet MS" pitchFamily="34" charset="0"/>
                <a:cs typeface="Arial" pitchFamily="34" charset="0"/>
              </a:rPr>
              <a:t>Effet de levier financier</a:t>
            </a:r>
          </a:p>
          <a:p>
            <a:pPr marL="1588" lvl="1">
              <a:spcBef>
                <a:spcPct val="30000"/>
              </a:spcBef>
            </a:pPr>
            <a:r>
              <a:rPr lang="fr-FR" sz="1300" dirty="0" smtClean="0">
                <a:latin typeface="Trebuchet MS" pitchFamily="34" charset="0"/>
                <a:cs typeface="Arial" pitchFamily="34" charset="0"/>
              </a:rPr>
              <a:t>Avec un investissement de 19,38 m€ l’actionnaire investisseur contrôle 95% d’une société valent 100 M€ effet de levier = 100/19,38 = 5,16 </a:t>
            </a:r>
          </a:p>
          <a:p>
            <a:pPr marL="1588" lvl="1" algn="just">
              <a:spcBef>
                <a:spcPct val="30000"/>
              </a:spcBef>
            </a:pPr>
            <a:endParaRPr lang="fr-FR" sz="1300" dirty="0" smtClean="0">
              <a:latin typeface="Trebuchet MS" pitchFamily="34" charset="0"/>
              <a:cs typeface="Arial" pitchFamily="34" charset="0"/>
            </a:endParaRPr>
          </a:p>
          <a:p>
            <a:pPr marL="1588" lvl="1" algn="just">
              <a:spcBef>
                <a:spcPct val="30000"/>
              </a:spcBef>
            </a:pPr>
            <a:endParaRPr lang="fr-FR" sz="1300" dirty="0">
              <a:latin typeface="Trebuchet MS" pitchFamily="34" charset="0"/>
              <a:cs typeface="Arial" pitchFamily="34" charset="0"/>
            </a:endParaRPr>
          </a:p>
        </p:txBody>
      </p:sp>
      <p:grpSp>
        <p:nvGrpSpPr>
          <p:cNvPr id="3" name="Group 42"/>
          <p:cNvGrpSpPr>
            <a:grpSpLocks/>
          </p:cNvGrpSpPr>
          <p:nvPr/>
        </p:nvGrpSpPr>
        <p:grpSpPr bwMode="auto">
          <a:xfrm>
            <a:off x="57540" y="332334"/>
            <a:ext cx="8547808" cy="5014914"/>
            <a:chOff x="110" y="770"/>
            <a:chExt cx="7719" cy="3159"/>
          </a:xfrm>
        </p:grpSpPr>
        <p:sp>
          <p:nvSpPr>
            <p:cNvPr id="4"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lgn="l">
                <a:spcBef>
                  <a:spcPct val="30000"/>
                </a:spcBef>
                <a:buClr>
                  <a:srgbClr val="A5003E"/>
                </a:buClr>
                <a:buSzPct val="120000"/>
                <a:buFont typeface="Wingdings" pitchFamily="2" charset="2"/>
                <a:buChar char="§"/>
              </a:pPr>
              <a:endParaRPr lang="fr-FR" sz="1300" dirty="0">
                <a:latin typeface="Trebuchet MS" pitchFamily="34" charset="0"/>
                <a:cs typeface="Arial" pitchFamily="34" charset="0"/>
              </a:endParaRPr>
            </a:p>
          </p:txBody>
        </p:sp>
        <p:sp>
          <p:nvSpPr>
            <p:cNvPr id="5" name="Rectangle 44"/>
            <p:cNvSpPr>
              <a:spLocks noChangeArrowheads="1"/>
            </p:cNvSpPr>
            <p:nvPr/>
          </p:nvSpPr>
          <p:spPr bwMode="auto">
            <a:xfrm>
              <a:off x="208" y="770"/>
              <a:ext cx="7621" cy="136"/>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Illustration n° 37 : Schéma de principe d’un LBO majoritaire</a:t>
              </a:r>
              <a:endParaRPr lang="fr-FR" sz="1300" b="1" dirty="0">
                <a:latin typeface="Trebuchet MS" pitchFamily="34" charset="0"/>
                <a:cs typeface="Arial" pitchFamily="34" charset="0"/>
              </a:endParaRPr>
            </a:p>
          </p:txBody>
        </p:sp>
      </p:grpSp>
      <p:sp>
        <p:nvSpPr>
          <p:cNvPr id="36" name="ZoneTexte 35"/>
          <p:cNvSpPr txBox="1"/>
          <p:nvPr/>
        </p:nvSpPr>
        <p:spPr>
          <a:xfrm>
            <a:off x="2935036" y="2091352"/>
            <a:ext cx="564578" cy="276999"/>
          </a:xfrm>
          <a:prstGeom prst="rect">
            <a:avLst/>
          </a:prstGeom>
          <a:noFill/>
        </p:spPr>
        <p:txBody>
          <a:bodyPr wrap="square" rtlCol="0">
            <a:spAutoFit/>
          </a:bodyPr>
          <a:lstStyle/>
          <a:p>
            <a:pPr algn="ctr"/>
            <a:r>
              <a:rPr lang="fr-FR" sz="1200" b="1" dirty="0" smtClean="0">
                <a:solidFill>
                  <a:srgbClr val="A5003E"/>
                </a:solidFill>
                <a:latin typeface="Trebuchet MS" pitchFamily="34" charset="0"/>
              </a:rPr>
              <a:t>39%</a:t>
            </a:r>
            <a:endParaRPr lang="fr-FR" sz="1200" b="1" dirty="0">
              <a:solidFill>
                <a:srgbClr val="A5003E"/>
              </a:solidFill>
              <a:latin typeface="Trebuchet MS" pitchFamily="34" charset="0"/>
            </a:endParaRPr>
          </a:p>
        </p:txBody>
      </p:sp>
      <p:sp>
        <p:nvSpPr>
          <p:cNvPr id="38" name="Rectangle 37"/>
          <p:cNvSpPr/>
          <p:nvPr/>
        </p:nvSpPr>
        <p:spPr>
          <a:xfrm>
            <a:off x="2699794" y="6057292"/>
            <a:ext cx="1762011"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smtClean="0">
                <a:latin typeface="Trebuchet MS" pitchFamily="34" charset="0"/>
              </a:rPr>
              <a:t>Société cible</a:t>
            </a:r>
            <a:endParaRPr lang="fr-FR" sz="1200" b="1" dirty="0">
              <a:latin typeface="Trebuchet MS" pitchFamily="34" charset="0"/>
            </a:endParaRPr>
          </a:p>
        </p:txBody>
      </p:sp>
      <p:cxnSp>
        <p:nvCxnSpPr>
          <p:cNvPr id="39" name="Connecteur en angle 96"/>
          <p:cNvCxnSpPr/>
          <p:nvPr/>
        </p:nvCxnSpPr>
        <p:spPr>
          <a:xfrm rot="16200000" flipH="1">
            <a:off x="2715360" y="2619500"/>
            <a:ext cx="1568510" cy="1"/>
          </a:xfrm>
          <a:prstGeom prst="straightConnector1">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73743" y="3483877"/>
            <a:ext cx="1313921" cy="701211"/>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smtClean="0">
                <a:latin typeface="Trebuchet MS" pitchFamily="34" charset="0"/>
              </a:rPr>
              <a:t>Etablissements bancaires</a:t>
            </a:r>
            <a:endParaRPr lang="fr-FR" sz="1200" b="1" dirty="0">
              <a:latin typeface="Trebuchet MS" pitchFamily="34" charset="0"/>
            </a:endParaRPr>
          </a:p>
        </p:txBody>
      </p:sp>
      <p:cxnSp>
        <p:nvCxnSpPr>
          <p:cNvPr id="48" name="Connecteur en angle 96"/>
          <p:cNvCxnSpPr/>
          <p:nvPr/>
        </p:nvCxnSpPr>
        <p:spPr>
          <a:xfrm rot="16200000" flipH="1">
            <a:off x="1469469" y="2017332"/>
            <a:ext cx="1704606" cy="1068234"/>
          </a:xfrm>
          <a:prstGeom prst="straightConnector1">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sp>
        <p:nvSpPr>
          <p:cNvPr id="50" name="ZoneTexte 49"/>
          <p:cNvSpPr txBox="1"/>
          <p:nvPr/>
        </p:nvSpPr>
        <p:spPr>
          <a:xfrm>
            <a:off x="2027202" y="2107889"/>
            <a:ext cx="564578" cy="276999"/>
          </a:xfrm>
          <a:prstGeom prst="rect">
            <a:avLst/>
          </a:prstGeom>
          <a:noFill/>
        </p:spPr>
        <p:txBody>
          <a:bodyPr wrap="square" rtlCol="0">
            <a:spAutoFit/>
          </a:bodyPr>
          <a:lstStyle/>
          <a:p>
            <a:pPr algn="ctr"/>
            <a:r>
              <a:rPr lang="fr-FR" sz="1200" b="1" dirty="0" smtClean="0">
                <a:solidFill>
                  <a:srgbClr val="A5003E"/>
                </a:solidFill>
                <a:latin typeface="Trebuchet MS" pitchFamily="34" charset="0"/>
              </a:rPr>
              <a:t>10%</a:t>
            </a:r>
            <a:endParaRPr lang="fr-FR" sz="1200" b="1" dirty="0">
              <a:solidFill>
                <a:srgbClr val="A5003E"/>
              </a:solidFill>
              <a:latin typeface="Trebuchet MS" pitchFamily="34" charset="0"/>
            </a:endParaRPr>
          </a:p>
        </p:txBody>
      </p:sp>
      <p:cxnSp>
        <p:nvCxnSpPr>
          <p:cNvPr id="60" name="Connecteur en angle 96"/>
          <p:cNvCxnSpPr>
            <a:endCxn id="38" idx="0"/>
          </p:cNvCxnSpPr>
          <p:nvPr/>
        </p:nvCxnSpPr>
        <p:spPr>
          <a:xfrm rot="5400000">
            <a:off x="2816651" y="5293142"/>
            <a:ext cx="1528299" cy="1588"/>
          </a:xfrm>
          <a:prstGeom prst="straightConnector1">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sp>
        <p:nvSpPr>
          <p:cNvPr id="62" name="ZoneTexte 61"/>
          <p:cNvSpPr txBox="1"/>
          <p:nvPr/>
        </p:nvSpPr>
        <p:spPr>
          <a:xfrm>
            <a:off x="3503366" y="5204233"/>
            <a:ext cx="564578" cy="276999"/>
          </a:xfrm>
          <a:prstGeom prst="rect">
            <a:avLst/>
          </a:prstGeom>
          <a:noFill/>
        </p:spPr>
        <p:txBody>
          <a:bodyPr wrap="square" rtlCol="0">
            <a:spAutoFit/>
          </a:bodyPr>
          <a:lstStyle/>
          <a:p>
            <a:pPr algn="ctr"/>
            <a:r>
              <a:rPr lang="fr-FR" sz="1200" b="1" dirty="0" smtClean="0">
                <a:solidFill>
                  <a:srgbClr val="A5003E"/>
                </a:solidFill>
                <a:latin typeface="Trebuchet MS" pitchFamily="34" charset="0"/>
              </a:rPr>
              <a:t>95 %</a:t>
            </a:r>
            <a:endParaRPr lang="fr-FR" sz="1200" b="1" dirty="0">
              <a:solidFill>
                <a:srgbClr val="A5003E"/>
              </a:solidFill>
              <a:latin typeface="Trebuchet MS" pitchFamily="34" charset="0"/>
            </a:endParaRPr>
          </a:p>
        </p:txBody>
      </p:sp>
      <p:sp>
        <p:nvSpPr>
          <p:cNvPr id="52" name="Flèche gauche 51"/>
          <p:cNvSpPr/>
          <p:nvPr/>
        </p:nvSpPr>
        <p:spPr>
          <a:xfrm>
            <a:off x="1460692" y="3538539"/>
            <a:ext cx="1239101" cy="574536"/>
          </a:xfrm>
          <a:prstGeom prst="lef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smtClean="0">
                <a:latin typeface="Trebuchet MS" pitchFamily="34" charset="0"/>
              </a:rPr>
              <a:t>Dette</a:t>
            </a:r>
          </a:p>
        </p:txBody>
      </p:sp>
      <p:sp>
        <p:nvSpPr>
          <p:cNvPr id="91" name="ZoneTexte 90"/>
          <p:cNvSpPr txBox="1"/>
          <p:nvPr/>
        </p:nvSpPr>
        <p:spPr>
          <a:xfrm>
            <a:off x="4143483" y="2091352"/>
            <a:ext cx="564578" cy="276999"/>
          </a:xfrm>
          <a:prstGeom prst="rect">
            <a:avLst/>
          </a:prstGeom>
          <a:noFill/>
        </p:spPr>
        <p:txBody>
          <a:bodyPr wrap="square" rtlCol="0">
            <a:spAutoFit/>
          </a:bodyPr>
          <a:lstStyle/>
          <a:p>
            <a:pPr algn="ctr"/>
            <a:r>
              <a:rPr lang="fr-FR" sz="1200" b="1" dirty="0" smtClean="0">
                <a:solidFill>
                  <a:srgbClr val="A5003E"/>
                </a:solidFill>
                <a:latin typeface="Trebuchet MS" pitchFamily="34" charset="0"/>
              </a:rPr>
              <a:t>51%</a:t>
            </a:r>
            <a:endParaRPr lang="fr-FR" sz="1200" b="1" dirty="0">
              <a:solidFill>
                <a:srgbClr val="A5003E"/>
              </a:solidFill>
              <a:latin typeface="Trebuchet MS" pitchFamily="34" charset="0"/>
            </a:endParaRPr>
          </a:p>
        </p:txBody>
      </p:sp>
      <p:cxnSp>
        <p:nvCxnSpPr>
          <p:cNvPr id="92" name="Connecteur en angle 96"/>
          <p:cNvCxnSpPr/>
          <p:nvPr/>
        </p:nvCxnSpPr>
        <p:spPr>
          <a:xfrm rot="5400000">
            <a:off x="3669147" y="2234047"/>
            <a:ext cx="1593758" cy="796157"/>
          </a:xfrm>
          <a:prstGeom prst="straightConnector1">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sp>
        <p:nvSpPr>
          <p:cNvPr id="97" name="Rectangle 96"/>
          <p:cNvSpPr/>
          <p:nvPr/>
        </p:nvSpPr>
        <p:spPr>
          <a:xfrm>
            <a:off x="5557853" y="2698740"/>
            <a:ext cx="958363" cy="2278624"/>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t" anchorCtr="0">
            <a:normAutofit/>
          </a:bodyPr>
          <a:lstStyle/>
          <a:p>
            <a:pPr algn="ctr"/>
            <a:r>
              <a:rPr lang="fr-FR" sz="1200" b="1" dirty="0" smtClean="0">
                <a:solidFill>
                  <a:schemeClr val="tx1"/>
                </a:solidFill>
                <a:latin typeface="Trebuchet MS" pitchFamily="34" charset="0"/>
              </a:rPr>
              <a:t>Actionnaires vendeurs</a:t>
            </a:r>
          </a:p>
          <a:p>
            <a:pPr algn="ctr"/>
            <a:endParaRPr lang="fr-FR" sz="1200" b="1" dirty="0">
              <a:solidFill>
                <a:schemeClr val="tx1"/>
              </a:solidFill>
              <a:latin typeface="Trebuchet MS" pitchFamily="34" charset="0"/>
            </a:endParaRPr>
          </a:p>
        </p:txBody>
      </p:sp>
      <p:sp>
        <p:nvSpPr>
          <p:cNvPr id="98" name="Flèche gauche 97"/>
          <p:cNvSpPr/>
          <p:nvPr/>
        </p:nvSpPr>
        <p:spPr>
          <a:xfrm>
            <a:off x="4463988" y="3567574"/>
            <a:ext cx="1040704" cy="550247"/>
          </a:xfrm>
          <a:prstGeom prst="leftArrow">
            <a:avLst/>
          </a:prstGeom>
          <a:solidFill>
            <a:srgbClr val="A5003E"/>
          </a:solidFill>
          <a:ln w="9525" algn="ctr">
            <a:noFill/>
            <a:miter lim="800000"/>
            <a:headEnd/>
            <a:tailEnd/>
          </a:ln>
        </p:spPr>
        <p:txBody>
          <a:bodyPr anchor="ctr">
            <a:spAutoFit/>
          </a:bodyPr>
          <a:lstStyle/>
          <a:p>
            <a:r>
              <a:rPr lang="fr-FR" sz="1200" b="1" dirty="0" smtClean="0">
                <a:solidFill>
                  <a:schemeClr val="lt1"/>
                </a:solidFill>
                <a:latin typeface="Trebuchet MS" pitchFamily="34" charset="0"/>
              </a:rPr>
              <a:t>Cession</a:t>
            </a:r>
          </a:p>
        </p:txBody>
      </p:sp>
      <p:cxnSp>
        <p:nvCxnSpPr>
          <p:cNvPr id="108" name="Connecteur droit 107"/>
          <p:cNvCxnSpPr>
            <a:endCxn id="106" idx="2"/>
          </p:cNvCxnSpPr>
          <p:nvPr/>
        </p:nvCxnSpPr>
        <p:spPr>
          <a:xfrm rot="16200000" flipH="1">
            <a:off x="2829829" y="2597278"/>
            <a:ext cx="16510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2855889" y="1033434"/>
            <a:ext cx="1287594" cy="801807"/>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smtClean="0">
                <a:latin typeface="Trebuchet MS" pitchFamily="34" charset="0"/>
              </a:rPr>
              <a:t>Investisseur Minoritaires</a:t>
            </a:r>
            <a:endParaRPr lang="fr-FR" sz="1200" b="1" dirty="0">
              <a:latin typeface="Trebuchet MS" pitchFamily="34" charset="0"/>
            </a:endParaRPr>
          </a:p>
        </p:txBody>
      </p:sp>
      <p:sp>
        <p:nvSpPr>
          <p:cNvPr id="49" name="Rectangle 48"/>
          <p:cNvSpPr/>
          <p:nvPr/>
        </p:nvSpPr>
        <p:spPr>
          <a:xfrm>
            <a:off x="4683370" y="944726"/>
            <a:ext cx="1796844" cy="949149"/>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smtClean="0">
                <a:latin typeface="Trebuchet MS" pitchFamily="34" charset="0"/>
              </a:rPr>
              <a:t>Fonds d’investissement  </a:t>
            </a:r>
          </a:p>
          <a:p>
            <a:pPr algn="ctr"/>
            <a:r>
              <a:rPr lang="fr-FR" sz="1200" b="1" dirty="0" smtClean="0">
                <a:latin typeface="Trebuchet MS" pitchFamily="34" charset="0"/>
              </a:rPr>
              <a:t>Chef de file</a:t>
            </a:r>
          </a:p>
          <a:p>
            <a:pPr algn="ctr"/>
            <a:r>
              <a:rPr lang="fr-FR" sz="1200" b="1" dirty="0" smtClean="0">
                <a:latin typeface="Trebuchet MS" pitchFamily="34" charset="0"/>
              </a:rPr>
              <a:t> Investisseurs Majoritaires</a:t>
            </a:r>
            <a:endParaRPr lang="fr-FR" sz="1200" b="1" dirty="0">
              <a:latin typeface="Trebuchet MS" pitchFamily="34" charset="0"/>
            </a:endParaRPr>
          </a:p>
        </p:txBody>
      </p:sp>
      <p:sp>
        <p:nvSpPr>
          <p:cNvPr id="56" name="Ellipse 55"/>
          <p:cNvSpPr/>
          <p:nvPr/>
        </p:nvSpPr>
        <p:spPr>
          <a:xfrm>
            <a:off x="628596" y="1033435"/>
            <a:ext cx="1259134" cy="801808"/>
          </a:xfrm>
          <a:prstGeom prst="ellipse">
            <a:avLst/>
          </a:prstGeom>
          <a:solidFill>
            <a:srgbClr val="FF7C80">
              <a:alpha val="31000"/>
            </a:srgbClr>
          </a:solidFill>
          <a:ln>
            <a:solidFill>
              <a:srgbClr val="0066CC"/>
            </a:solidFill>
            <a:prstDash val="dash"/>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1200" b="1" dirty="0" smtClean="0">
              <a:solidFill>
                <a:srgbClr val="000000"/>
              </a:solidFill>
              <a:latin typeface="Trebuchet MS" pitchFamily="34" charset="0"/>
              <a:cs typeface="Times New Roman" pitchFamily="18" charset="0"/>
              <a:sym typeface="Webdings" pitchFamily="18" charset="2"/>
            </a:endParaRPr>
          </a:p>
          <a:p>
            <a:endParaRPr lang="fr-FR" sz="1200" b="1" dirty="0" smtClean="0">
              <a:solidFill>
                <a:srgbClr val="000000"/>
              </a:solidFill>
              <a:latin typeface="Trebuchet MS" pitchFamily="34" charset="0"/>
              <a:cs typeface="Times New Roman" pitchFamily="18" charset="0"/>
              <a:sym typeface="Webdings" pitchFamily="18" charset="2"/>
            </a:endParaRPr>
          </a:p>
          <a:p>
            <a:r>
              <a:rPr lang="fr-FR" sz="1200" b="1" dirty="0" smtClean="0">
                <a:solidFill>
                  <a:srgbClr val="000000"/>
                </a:solidFill>
                <a:latin typeface="Trebuchet MS" pitchFamily="34" charset="0"/>
                <a:cs typeface="Times New Roman" pitchFamily="18" charset="0"/>
                <a:sym typeface="Webdings" pitchFamily="18" charset="2"/>
              </a:rPr>
              <a:t>Managers</a:t>
            </a:r>
          </a:p>
          <a:p>
            <a:r>
              <a:rPr lang="fr-FR" sz="1200" b="1" dirty="0" smtClean="0">
                <a:solidFill>
                  <a:srgbClr val="000000"/>
                </a:solidFill>
                <a:latin typeface="Trebuchet MS" pitchFamily="34" charset="0"/>
                <a:cs typeface="Times New Roman" pitchFamily="18" charset="0"/>
                <a:sym typeface="Webdings" pitchFamily="18" charset="2"/>
              </a:rPr>
              <a:t></a:t>
            </a:r>
          </a:p>
          <a:p>
            <a:endParaRPr lang="fr-FR" sz="1200" b="1" dirty="0" smtClean="0">
              <a:solidFill>
                <a:srgbClr val="000000"/>
              </a:solidFill>
              <a:latin typeface="Trebuchet MS" pitchFamily="34" charset="0"/>
              <a:cs typeface="Times New Roman" pitchFamily="18" charset="0"/>
              <a:sym typeface="Webdings" pitchFamily="18" charset="2"/>
            </a:endParaRPr>
          </a:p>
          <a:p>
            <a:endParaRPr lang="fr-FR" sz="1200" b="1" dirty="0" smtClean="0">
              <a:solidFill>
                <a:srgbClr val="000000"/>
              </a:solidFill>
              <a:latin typeface="Trebuchet MS" pitchFamily="34" charset="0"/>
              <a:cs typeface="Times New Roman" pitchFamily="18" charset="0"/>
              <a:sym typeface="Webdings" pitchFamily="18" charset="2"/>
            </a:endParaRPr>
          </a:p>
          <a:p>
            <a:endParaRPr lang="fr-FR" sz="1200" b="1" dirty="0">
              <a:solidFill>
                <a:srgbClr val="000000"/>
              </a:solidFill>
              <a:latin typeface="Trebuchet MS" pitchFamily="34" charset="0"/>
              <a:cs typeface="Times New Roman" pitchFamily="18" charset="0"/>
              <a:sym typeface="Webdings" pitchFamily="18" charset="2"/>
            </a:endParaRPr>
          </a:p>
        </p:txBody>
      </p:sp>
      <p:sp>
        <p:nvSpPr>
          <p:cNvPr id="58" name="Rectangle 57"/>
          <p:cNvSpPr/>
          <p:nvPr/>
        </p:nvSpPr>
        <p:spPr>
          <a:xfrm>
            <a:off x="5760641" y="4058374"/>
            <a:ext cx="648072" cy="612068"/>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dirty="0" smtClean="0">
                <a:solidFill>
                  <a:schemeClr val="tx1"/>
                </a:solidFill>
              </a:rPr>
              <a:t>M.</a:t>
            </a:r>
            <a:endParaRPr lang="fr-FR" sz="1100" dirty="0">
              <a:solidFill>
                <a:schemeClr val="tx1"/>
              </a:solidFill>
            </a:endParaRPr>
          </a:p>
        </p:txBody>
      </p:sp>
      <p:sp>
        <p:nvSpPr>
          <p:cNvPr id="61" name="Ellipse 60"/>
          <p:cNvSpPr/>
          <p:nvPr/>
        </p:nvSpPr>
        <p:spPr>
          <a:xfrm>
            <a:off x="5724128" y="3221308"/>
            <a:ext cx="720080" cy="714950"/>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Mme</a:t>
            </a:r>
            <a:endParaRPr lang="fr-FR" sz="1100" b="1" dirty="0">
              <a:solidFill>
                <a:schemeClr val="tx1"/>
              </a:solidFill>
            </a:endParaRPr>
          </a:p>
        </p:txBody>
      </p:sp>
      <p:sp>
        <p:nvSpPr>
          <p:cNvPr id="20" name="Rectangle 19"/>
          <p:cNvSpPr/>
          <p:nvPr/>
        </p:nvSpPr>
        <p:spPr>
          <a:xfrm>
            <a:off x="2771802" y="3429003"/>
            <a:ext cx="1669537" cy="1404157"/>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smtClean="0">
                <a:latin typeface="Trebuchet MS" pitchFamily="34" charset="0"/>
              </a:rPr>
              <a:t>Société Holding</a:t>
            </a:r>
          </a:p>
          <a:p>
            <a:pPr algn="ctr"/>
            <a:endParaRPr lang="fr-FR" sz="1200" b="1" dirty="0" smtClean="0">
              <a:latin typeface="Trebuchet MS" pitchFamily="34" charset="0"/>
            </a:endParaRPr>
          </a:p>
          <a:p>
            <a:pPr algn="ctr"/>
            <a:r>
              <a:rPr lang="fr-FR" sz="1100" b="1" dirty="0" smtClean="0">
                <a:latin typeface="Trebuchet MS" pitchFamily="34" charset="0"/>
              </a:rPr>
              <a:t>Capitaux propres </a:t>
            </a:r>
          </a:p>
          <a:p>
            <a:pPr algn="ctr"/>
            <a:r>
              <a:rPr lang="fr-FR" sz="1100" b="1" dirty="0" smtClean="0">
                <a:latin typeface="Trebuchet MS" pitchFamily="34" charset="0"/>
              </a:rPr>
              <a:t>(40%) : 0,4x95 = 38</a:t>
            </a:r>
          </a:p>
          <a:p>
            <a:pPr algn="ctr"/>
            <a:r>
              <a:rPr lang="fr-FR" sz="1100" b="1" dirty="0" smtClean="0">
                <a:latin typeface="Trebuchet MS" pitchFamily="34" charset="0"/>
              </a:rPr>
              <a:t>Endettement </a:t>
            </a:r>
          </a:p>
          <a:p>
            <a:pPr algn="ctr"/>
            <a:r>
              <a:rPr lang="fr-FR" sz="1100" b="1" dirty="0" smtClean="0">
                <a:latin typeface="Trebuchet MS" pitchFamily="34" charset="0"/>
              </a:rPr>
              <a:t>(60%) : 0,6x95 = 57</a:t>
            </a:r>
            <a:endParaRPr lang="fr-FR" sz="1100" b="1" dirty="0">
              <a:latin typeface="Trebuchet MS"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396056" y="547912"/>
            <a:ext cx="8280400" cy="5019677"/>
            <a:chOff x="110" y="767"/>
            <a:chExt cx="5995" cy="3162"/>
          </a:xfrm>
        </p:grpSpPr>
        <p:sp>
          <p:nvSpPr>
            <p:cNvPr id="21538"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a:latin typeface="Trebuchet MS" pitchFamily="34" charset="0"/>
              </a:endParaRPr>
            </a:p>
          </p:txBody>
        </p:sp>
        <p:sp>
          <p:nvSpPr>
            <p:cNvPr id="8" name="Rectangle 44"/>
            <p:cNvSpPr>
              <a:spLocks noChangeArrowheads="1"/>
            </p:cNvSpPr>
            <p:nvPr/>
          </p:nvSpPr>
          <p:spPr bwMode="auto">
            <a:xfrm>
              <a:off x="110" y="767"/>
              <a:ext cx="5995" cy="139"/>
            </a:xfrm>
            <a:prstGeom prst="rect">
              <a:avLst/>
            </a:prstGeom>
            <a:solidFill>
              <a:schemeClr val="bg1">
                <a:lumMod val="85000"/>
              </a:schemeClr>
            </a:solidFill>
            <a:ln w="12700" algn="ctr">
              <a:noFill/>
              <a:miter lim="800000"/>
              <a:headEnd/>
              <a:tailEnd/>
            </a:ln>
          </p:spPr>
          <p:txBody>
            <a:bodyPr wrap="none" lIns="54000" anchor="ctr"/>
            <a:lstStyle/>
            <a:p>
              <a:pPr algn="ctr">
                <a:defRPr/>
              </a:pPr>
              <a:r>
                <a:rPr lang="fr-FR" sz="1300" b="1" dirty="0" smtClean="0">
                  <a:latin typeface="Trebuchet MS" pitchFamily="34" charset="0"/>
                </a:rPr>
                <a:t>Illustration n° 38 : Typologie usuelle des opérations de LBO </a:t>
              </a:r>
              <a:endParaRPr lang="fr-FR" sz="1300" b="1" dirty="0">
                <a:latin typeface="Trebuchet MS" pitchFamily="34" charset="0"/>
              </a:endParaRPr>
            </a:p>
          </p:txBody>
        </p:sp>
      </p:grpSp>
      <p:graphicFrame>
        <p:nvGraphicFramePr>
          <p:cNvPr id="21541" name="Group 37"/>
          <p:cNvGraphicFramePr>
            <a:graphicFrameLocks noGrp="1"/>
          </p:cNvGraphicFramePr>
          <p:nvPr/>
        </p:nvGraphicFramePr>
        <p:xfrm>
          <a:off x="396056" y="1262286"/>
          <a:ext cx="8280400" cy="4398962"/>
        </p:xfrm>
        <a:graphic>
          <a:graphicData uri="http://schemas.openxmlformats.org/drawingml/2006/table">
            <a:tbl>
              <a:tblPr/>
              <a:tblGrid>
                <a:gridCol w="1944687"/>
                <a:gridCol w="6335713"/>
              </a:tblGrid>
              <a:tr h="257175">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fr-FR" sz="1200" b="1" i="0" u="none" strike="noStrike" cap="none" normalizeH="0" baseline="0" dirty="0" smtClean="0">
                          <a:ln>
                            <a:noFill/>
                          </a:ln>
                          <a:solidFill>
                            <a:srgbClr val="000000"/>
                          </a:solidFill>
                          <a:effectLst/>
                          <a:latin typeface="Trebuchet MS" pitchFamily="34" charset="0"/>
                          <a:cs typeface="Arial" charset="0"/>
                        </a:rPr>
                        <a:t>Acronyme anglais</a:t>
                      </a:r>
                    </a:p>
                  </a:txBody>
                  <a:tcPr marL="6306" marR="6306" marT="6306" marB="0"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fr-FR" sz="1400" b="1" i="0" u="none" strike="noStrike" cap="none" normalizeH="0" baseline="0" smtClean="0">
                          <a:ln>
                            <a:noFill/>
                          </a:ln>
                          <a:solidFill>
                            <a:srgbClr val="FFFFFF"/>
                          </a:solidFill>
                          <a:effectLst/>
                          <a:latin typeface="Trebuchet MS" pitchFamily="34" charset="0"/>
                          <a:cs typeface="Arial" charset="0"/>
                        </a:rPr>
                        <a:t>Définition</a:t>
                      </a:r>
                    </a:p>
                  </a:txBody>
                  <a:tcPr marL="6306" marR="6306" marT="6306" marB="0" anchor="ctr" horzOverflow="overflow">
                    <a:lnL>
                      <a:noFill/>
                    </a:lnL>
                    <a:lnR>
                      <a:noFill/>
                    </a:lnR>
                    <a:lnT>
                      <a:noFill/>
                    </a:lnT>
                    <a:lnB>
                      <a:noFill/>
                    </a:lnB>
                    <a:lnTlToBr>
                      <a:noFill/>
                    </a:lnTlToBr>
                    <a:lnBlToTr>
                      <a:noFill/>
                    </a:lnBlToTr>
                    <a:solidFill>
                      <a:srgbClr val="A5003E"/>
                    </a:solidFill>
                  </a:tcPr>
                </a:tc>
              </a:tr>
              <a:tr h="960438">
                <a:tc>
                  <a:txBody>
                    <a:bodyPr/>
                    <a:lstStyle/>
                    <a:p>
                      <a:pPr marL="71438" marR="0" lvl="0" indent="0" algn="l" defTabSz="914400" rtl="0" eaLnBrk="1" fontAlgn="ctr" latinLnBrk="0" hangingPunct="1">
                        <a:lnSpc>
                          <a:spcPct val="100000"/>
                        </a:lnSpc>
                        <a:spcBef>
                          <a:spcPct val="0"/>
                        </a:spcBef>
                        <a:spcAft>
                          <a:spcPct val="0"/>
                        </a:spcAft>
                        <a:buClrTx/>
                        <a:buSzTx/>
                        <a:buFontTx/>
                        <a:buNone/>
                        <a:tabLst/>
                      </a:pPr>
                      <a:r>
                        <a:rPr kumimoji="0" lang="fr-FR" sz="1200" b="1" i="0" u="none" strike="noStrike" cap="none" normalizeH="0" baseline="0" dirty="0" smtClean="0">
                          <a:ln>
                            <a:noFill/>
                          </a:ln>
                          <a:solidFill>
                            <a:srgbClr val="000000"/>
                          </a:solidFill>
                          <a:effectLst/>
                          <a:latin typeface="Trebuchet MS" pitchFamily="34" charset="0"/>
                          <a:cs typeface="Arial" charset="0"/>
                        </a:rPr>
                        <a:t>LBO (Leverage Buy-Out)</a:t>
                      </a:r>
                    </a:p>
                  </a:txBody>
                  <a:tcPr marL="6306" marR="6306" marT="63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925" marR="0" lvl="0" indent="0" algn="l" defTabSz="914400" rtl="0" eaLnBrk="1" fontAlgn="ctr" latinLnBrk="0" hangingPunct="1">
                        <a:lnSpc>
                          <a:spcPct val="100000"/>
                        </a:lnSpc>
                        <a:spcBef>
                          <a:spcPct val="0"/>
                        </a:spcBef>
                        <a:spcAft>
                          <a:spcPct val="0"/>
                        </a:spcAft>
                        <a:buClrTx/>
                        <a:buSzTx/>
                        <a:buFontTx/>
                        <a:buNone/>
                        <a:tabLst/>
                      </a:pPr>
                      <a:r>
                        <a:rPr kumimoji="0" lang="fr-FR" sz="1100" b="0" i="0" u="none" strike="noStrike" cap="none" normalizeH="0" baseline="0" dirty="0" smtClean="0">
                          <a:ln>
                            <a:noFill/>
                          </a:ln>
                          <a:solidFill>
                            <a:srgbClr val="000000"/>
                          </a:solidFill>
                          <a:effectLst/>
                          <a:latin typeface="Trebuchet MS" pitchFamily="34" charset="0"/>
                          <a:cs typeface="Arial" charset="0"/>
                        </a:rPr>
                        <a:t>Montage juridico-financier permettant la prise de contrôle d'une société cible par l'intermédiaire d'une holding de reprise qui achète les titres de la cible en ayant recours à l'endettement. Les objectifs recherchés par un montage LBO sont la réalisation d'un triple effet de levier juridique, financier et fiscal. </a:t>
                      </a:r>
                    </a:p>
                  </a:txBody>
                  <a:tcPr marL="56756" marR="6306" marT="63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r>
              <a:tr h="549272">
                <a:tc>
                  <a:txBody>
                    <a:bodyPr/>
                    <a:lstStyle/>
                    <a:p>
                      <a:pPr marL="71438" marR="0" lvl="0" indent="0" algn="l" defTabSz="914400" rtl="0" eaLnBrk="1" fontAlgn="ctr" latinLnBrk="0" hangingPunct="1">
                        <a:lnSpc>
                          <a:spcPct val="100000"/>
                        </a:lnSpc>
                        <a:spcBef>
                          <a:spcPct val="0"/>
                        </a:spcBef>
                        <a:spcAft>
                          <a:spcPct val="0"/>
                        </a:spcAft>
                        <a:buClrTx/>
                        <a:buSzTx/>
                        <a:buFontTx/>
                        <a:buNone/>
                        <a:tabLst/>
                      </a:pPr>
                      <a:r>
                        <a:rPr kumimoji="0" lang="fr-FR" sz="1200" b="1" i="0" u="none" strike="noStrike" cap="none" normalizeH="0" baseline="0" dirty="0" smtClean="0">
                          <a:ln>
                            <a:noFill/>
                          </a:ln>
                          <a:solidFill>
                            <a:srgbClr val="000000"/>
                          </a:solidFill>
                          <a:effectLst/>
                          <a:latin typeface="Trebuchet MS" pitchFamily="34" charset="0"/>
                          <a:cs typeface="Arial" charset="0"/>
                        </a:rPr>
                        <a:t>OBO (</a:t>
                      </a:r>
                      <a:r>
                        <a:rPr kumimoji="0" lang="fr-FR" sz="1200" b="1" i="0" u="none" strike="noStrike" cap="none" normalizeH="0" baseline="0" dirty="0" err="1" smtClean="0">
                          <a:ln>
                            <a:noFill/>
                          </a:ln>
                          <a:solidFill>
                            <a:srgbClr val="000000"/>
                          </a:solidFill>
                          <a:effectLst/>
                          <a:latin typeface="Trebuchet MS" pitchFamily="34" charset="0"/>
                          <a:cs typeface="Arial" charset="0"/>
                        </a:rPr>
                        <a:t>Owner's</a:t>
                      </a:r>
                      <a:r>
                        <a:rPr kumimoji="0" lang="fr-FR" sz="1200" b="1" i="0" u="none" strike="noStrike" cap="none" normalizeH="0" baseline="0" dirty="0" smtClean="0">
                          <a:ln>
                            <a:noFill/>
                          </a:ln>
                          <a:solidFill>
                            <a:srgbClr val="000000"/>
                          </a:solidFill>
                          <a:effectLst/>
                          <a:latin typeface="Trebuchet MS" pitchFamily="34" charset="0"/>
                          <a:cs typeface="Arial" charset="0"/>
                        </a:rPr>
                        <a:t> Buy-Out)</a:t>
                      </a:r>
                    </a:p>
                  </a:txBody>
                  <a:tcPr marL="6306" marR="6306" marT="63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925" marR="0" lvl="0" indent="0" algn="l" defTabSz="914400" rtl="0" eaLnBrk="1" fontAlgn="ctr" latinLnBrk="0" hangingPunct="1">
                        <a:lnSpc>
                          <a:spcPct val="100000"/>
                        </a:lnSpc>
                        <a:spcBef>
                          <a:spcPct val="0"/>
                        </a:spcBef>
                        <a:spcAft>
                          <a:spcPct val="0"/>
                        </a:spcAft>
                        <a:buClrTx/>
                        <a:buSzTx/>
                        <a:buFontTx/>
                        <a:buNone/>
                        <a:tabLst/>
                      </a:pPr>
                      <a:r>
                        <a:rPr kumimoji="0" lang="fr-FR" sz="1100" b="0" i="0" u="none" strike="noStrike" cap="none" normalizeH="0" baseline="0" dirty="0" smtClean="0">
                          <a:ln>
                            <a:noFill/>
                          </a:ln>
                          <a:solidFill>
                            <a:srgbClr val="000000"/>
                          </a:solidFill>
                          <a:effectLst/>
                          <a:latin typeface="Trebuchet MS" pitchFamily="34" charset="0"/>
                          <a:cs typeface="Arial" charset="0"/>
                        </a:rPr>
                        <a:t>La société cible est rachetée via une holding par son dirigeant actionnaire majoritaire, conjointement avec des investisseurs financiers minoritaires et, le cas échéant, le futur repreneur potentiel.</a:t>
                      </a:r>
                    </a:p>
                  </a:txBody>
                  <a:tcPr marL="56756" marR="6306" marT="63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12775">
                <a:tc>
                  <a:txBody>
                    <a:bodyPr/>
                    <a:lstStyle/>
                    <a:p>
                      <a:pPr marL="71438" marR="0" lvl="0" indent="0" algn="l" defTabSz="914400" rtl="0" eaLnBrk="1" fontAlgn="ctr"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Trebuchet MS" pitchFamily="34" charset="0"/>
                          <a:cs typeface="Arial" charset="0"/>
                        </a:rPr>
                        <a:t>MBO (Leverage Management </a:t>
                      </a:r>
                      <a:r>
                        <a:rPr kumimoji="0" lang="fr-FR" sz="1200" b="1" i="0" u="none" strike="noStrike" cap="none" normalizeH="0" baseline="0" dirty="0" smtClean="0">
                          <a:ln>
                            <a:noFill/>
                          </a:ln>
                          <a:solidFill>
                            <a:srgbClr val="000000"/>
                          </a:solidFill>
                          <a:effectLst/>
                          <a:latin typeface="Trebuchet MS" pitchFamily="34" charset="0"/>
                          <a:cs typeface="Arial" charset="0"/>
                        </a:rPr>
                        <a:t>Buy-Out</a:t>
                      </a:r>
                      <a:r>
                        <a:rPr kumimoji="0" lang="en-US" sz="1200" b="1" i="0" u="none" strike="noStrike" cap="none" normalizeH="0" baseline="0" dirty="0" smtClean="0">
                          <a:ln>
                            <a:noFill/>
                          </a:ln>
                          <a:solidFill>
                            <a:srgbClr val="000000"/>
                          </a:solidFill>
                          <a:effectLst/>
                          <a:latin typeface="Trebuchet MS" pitchFamily="34" charset="0"/>
                          <a:cs typeface="Arial" charset="0"/>
                        </a:rPr>
                        <a:t>) </a:t>
                      </a:r>
                    </a:p>
                  </a:txBody>
                  <a:tcPr marL="6306" marR="6306" marT="63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925" marR="0" lvl="0" indent="0" algn="l" defTabSz="914400" rtl="0" eaLnBrk="1" fontAlgn="ctr" latinLnBrk="0" hangingPunct="1">
                        <a:lnSpc>
                          <a:spcPct val="100000"/>
                        </a:lnSpc>
                        <a:spcBef>
                          <a:spcPct val="0"/>
                        </a:spcBef>
                        <a:spcAft>
                          <a:spcPct val="0"/>
                        </a:spcAft>
                        <a:buClrTx/>
                        <a:buSzTx/>
                        <a:buFontTx/>
                        <a:buNone/>
                        <a:tabLst/>
                      </a:pPr>
                      <a:r>
                        <a:rPr kumimoji="0" lang="fr-FR" sz="1100" b="0" i="0" u="none" strike="noStrike" cap="none" normalizeH="0" baseline="0" smtClean="0">
                          <a:ln>
                            <a:noFill/>
                          </a:ln>
                          <a:solidFill>
                            <a:srgbClr val="000000"/>
                          </a:solidFill>
                          <a:effectLst/>
                          <a:latin typeface="Trebuchet MS" pitchFamily="34" charset="0"/>
                          <a:cs typeface="Arial" charset="0"/>
                        </a:rPr>
                        <a:t>La société cible est rachetée via une holding par l’équipe de direction en place, constituée de cadres qui peuvent être salariés non actionnaires, ou actionnaires minoritaires de la cible, conjointement avec des investisseurs financiers.</a:t>
                      </a:r>
                    </a:p>
                  </a:txBody>
                  <a:tcPr marL="56756" marR="6306" marT="63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6263">
                <a:tc>
                  <a:txBody>
                    <a:bodyPr/>
                    <a:lstStyle/>
                    <a:p>
                      <a:pPr marL="71438" marR="0" lvl="0" indent="0" algn="l" defTabSz="914400" rtl="0" eaLnBrk="1" fontAlgn="ctr"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rgbClr val="000000"/>
                          </a:solidFill>
                          <a:effectLst/>
                          <a:latin typeface="Trebuchet MS" pitchFamily="34" charset="0"/>
                          <a:cs typeface="Arial" charset="0"/>
                        </a:rPr>
                        <a:t>RES (Rachat de l'entreprise par les salariés)</a:t>
                      </a:r>
                    </a:p>
                  </a:txBody>
                  <a:tcPr marL="6306" marR="6306" marT="63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925" marR="0" lvl="0" indent="0" algn="l" defTabSz="914400" rtl="0" eaLnBrk="1" fontAlgn="ctr" latinLnBrk="0" hangingPunct="1">
                        <a:lnSpc>
                          <a:spcPct val="100000"/>
                        </a:lnSpc>
                        <a:spcBef>
                          <a:spcPct val="0"/>
                        </a:spcBef>
                        <a:spcAft>
                          <a:spcPct val="0"/>
                        </a:spcAft>
                        <a:buClrTx/>
                        <a:buSzTx/>
                        <a:buFontTx/>
                        <a:buNone/>
                        <a:tabLst/>
                      </a:pPr>
                      <a:r>
                        <a:rPr kumimoji="0" lang="fr-FR" sz="1100" b="0" i="0" u="none" strike="noStrike" cap="none" normalizeH="0" baseline="0" dirty="0" smtClean="0">
                          <a:ln>
                            <a:noFill/>
                          </a:ln>
                          <a:solidFill>
                            <a:srgbClr val="000000"/>
                          </a:solidFill>
                          <a:effectLst/>
                          <a:latin typeface="Trebuchet MS" pitchFamily="34" charset="0"/>
                          <a:cs typeface="Arial" charset="0"/>
                        </a:rPr>
                        <a:t>La société cible est rachetée via une holding par tout ou partie des salariés, soit non actionnaires, soit minoritaires auparavant, conjointement avec des investisseurs financiers. Sous certaines conditions, cette opération peut bénéficier d’un crédit d’impôt spécifique.</a:t>
                      </a:r>
                    </a:p>
                  </a:txBody>
                  <a:tcPr marL="56756" marR="6306" marT="63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1013">
                <a:tc>
                  <a:txBody>
                    <a:bodyPr/>
                    <a:lstStyle/>
                    <a:p>
                      <a:pPr marL="71438" marR="0" lvl="0" indent="0" algn="l" defTabSz="914400" rtl="0" eaLnBrk="1" fontAlgn="ctr"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Trebuchet MS" pitchFamily="34" charset="0"/>
                          <a:cs typeface="Arial" charset="0"/>
                        </a:rPr>
                        <a:t>MBI (Leverage Management Buy-In)</a:t>
                      </a:r>
                    </a:p>
                  </a:txBody>
                  <a:tcPr marL="6306" marR="6306" marT="63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925" marR="0" lvl="0" indent="0" algn="l" defTabSz="914400" rtl="0" eaLnBrk="1" fontAlgn="ctr" latinLnBrk="0" hangingPunct="1">
                        <a:lnSpc>
                          <a:spcPct val="100000"/>
                        </a:lnSpc>
                        <a:spcBef>
                          <a:spcPct val="0"/>
                        </a:spcBef>
                        <a:spcAft>
                          <a:spcPct val="0"/>
                        </a:spcAft>
                        <a:buClrTx/>
                        <a:buSzTx/>
                        <a:buFontTx/>
                        <a:buNone/>
                        <a:tabLst/>
                      </a:pPr>
                      <a:r>
                        <a:rPr kumimoji="0" lang="fr-FR" sz="1100" b="0" i="0" u="none" strike="noStrike" cap="none" normalizeH="0" baseline="0" smtClean="0">
                          <a:ln>
                            <a:noFill/>
                          </a:ln>
                          <a:solidFill>
                            <a:srgbClr val="000000"/>
                          </a:solidFill>
                          <a:effectLst/>
                          <a:latin typeface="Trebuchet MS" pitchFamily="34" charset="0"/>
                          <a:cs typeface="Arial" charset="0"/>
                        </a:rPr>
                        <a:t>La société cible est rachetée via une holding par une équipe de direction extérieure à la cible, conjointement avec des investisseurs financiers : toute l'équipe de management est renouvelée.</a:t>
                      </a:r>
                    </a:p>
                  </a:txBody>
                  <a:tcPr marL="56756" marR="6306" marT="63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1013">
                <a:tc>
                  <a:txBody>
                    <a:bodyPr/>
                    <a:lstStyle/>
                    <a:p>
                      <a:pPr marL="71438" marR="0" lvl="0" indent="0" algn="l" defTabSz="914400" rtl="0" eaLnBrk="1" fontAlgn="ctr"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Trebuchet MS" pitchFamily="34" charset="0"/>
                          <a:cs typeface="Arial" charset="0"/>
                        </a:rPr>
                        <a:t>BIMBO (Buy In Management </a:t>
                      </a:r>
                      <a:r>
                        <a:rPr kumimoji="0" lang="fr-FR" sz="1200" b="1" i="0" u="none" strike="noStrike" cap="none" normalizeH="0" baseline="0" dirty="0" smtClean="0">
                          <a:ln>
                            <a:noFill/>
                          </a:ln>
                          <a:solidFill>
                            <a:srgbClr val="000000"/>
                          </a:solidFill>
                          <a:effectLst/>
                          <a:latin typeface="Trebuchet MS" pitchFamily="34" charset="0"/>
                          <a:cs typeface="Arial" charset="0"/>
                        </a:rPr>
                        <a:t>Buy-Out</a:t>
                      </a:r>
                      <a:r>
                        <a:rPr kumimoji="0" lang="en-US" sz="1200" b="1" i="0" u="none" strike="noStrike" cap="none" normalizeH="0" baseline="0" dirty="0" smtClean="0">
                          <a:ln>
                            <a:noFill/>
                          </a:ln>
                          <a:solidFill>
                            <a:srgbClr val="000000"/>
                          </a:solidFill>
                          <a:effectLst/>
                          <a:latin typeface="Trebuchet MS" pitchFamily="34" charset="0"/>
                          <a:cs typeface="Arial" charset="0"/>
                        </a:rPr>
                        <a:t>)</a:t>
                      </a:r>
                    </a:p>
                  </a:txBody>
                  <a:tcPr marL="6306" marR="6306" marT="63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925" marR="0" lvl="0" indent="0" algn="l" defTabSz="914400" rtl="0" eaLnBrk="1" fontAlgn="ctr" latinLnBrk="0" hangingPunct="1">
                        <a:lnSpc>
                          <a:spcPct val="100000"/>
                        </a:lnSpc>
                        <a:spcBef>
                          <a:spcPct val="0"/>
                        </a:spcBef>
                        <a:spcAft>
                          <a:spcPct val="0"/>
                        </a:spcAft>
                        <a:buClrTx/>
                        <a:buSzTx/>
                        <a:buFontTx/>
                        <a:buNone/>
                        <a:tabLst/>
                      </a:pPr>
                      <a:r>
                        <a:rPr kumimoji="0" lang="fr-FR" sz="1100" b="0" i="0" u="none" strike="noStrike" cap="none" normalizeH="0" baseline="0" dirty="0" smtClean="0">
                          <a:ln>
                            <a:noFill/>
                          </a:ln>
                          <a:solidFill>
                            <a:srgbClr val="000000"/>
                          </a:solidFill>
                          <a:effectLst/>
                          <a:latin typeface="Trebuchet MS" pitchFamily="34" charset="0"/>
                          <a:cs typeface="Arial" charset="0"/>
                        </a:rPr>
                        <a:t>La société cible est conjointement rachetée via une holding par l'équipe de direction de la cible, des cadres extérieurs à la cible et des investisseurs financiers.</a:t>
                      </a:r>
                    </a:p>
                  </a:txBody>
                  <a:tcPr marL="56756" marR="6306" marT="63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1013">
                <a:tc>
                  <a:txBody>
                    <a:bodyPr/>
                    <a:lstStyle/>
                    <a:p>
                      <a:pPr marL="71438" marR="0" lvl="0" indent="0" algn="l" defTabSz="914400" rtl="0" eaLnBrk="1" fontAlgn="ctr" latinLnBrk="0" hangingPunct="1">
                        <a:lnSpc>
                          <a:spcPct val="100000"/>
                        </a:lnSpc>
                        <a:spcBef>
                          <a:spcPct val="0"/>
                        </a:spcBef>
                        <a:spcAft>
                          <a:spcPct val="0"/>
                        </a:spcAft>
                        <a:buClrTx/>
                        <a:buSzTx/>
                        <a:buFontTx/>
                        <a:buNone/>
                        <a:tabLst/>
                      </a:pPr>
                      <a:r>
                        <a:rPr kumimoji="0" lang="fr-FR" sz="1200" b="1" i="0" u="none" strike="noStrike" cap="none" normalizeH="0" baseline="0" dirty="0" smtClean="0">
                          <a:ln>
                            <a:noFill/>
                          </a:ln>
                          <a:solidFill>
                            <a:srgbClr val="000000"/>
                          </a:solidFill>
                          <a:effectLst/>
                          <a:latin typeface="Trebuchet MS" pitchFamily="34" charset="0"/>
                          <a:cs typeface="Arial" charset="0"/>
                        </a:rPr>
                        <a:t>LBU (Leverage </a:t>
                      </a:r>
                      <a:r>
                        <a:rPr kumimoji="0" lang="fr-FR" sz="1200" b="1" i="0" u="none" strike="noStrike" cap="none" normalizeH="0" baseline="0" dirty="0" err="1" smtClean="0">
                          <a:ln>
                            <a:noFill/>
                          </a:ln>
                          <a:solidFill>
                            <a:srgbClr val="000000"/>
                          </a:solidFill>
                          <a:effectLst/>
                          <a:latin typeface="Trebuchet MS" pitchFamily="34" charset="0"/>
                          <a:cs typeface="Arial" charset="0"/>
                        </a:rPr>
                        <a:t>Build</a:t>
                      </a:r>
                      <a:r>
                        <a:rPr kumimoji="0" lang="fr-FR" sz="1200" b="1" i="0" u="none" strike="noStrike" cap="none" normalizeH="0" baseline="0" dirty="0" smtClean="0">
                          <a:ln>
                            <a:noFill/>
                          </a:ln>
                          <a:solidFill>
                            <a:srgbClr val="000000"/>
                          </a:solidFill>
                          <a:effectLst/>
                          <a:latin typeface="Trebuchet MS" pitchFamily="34" charset="0"/>
                          <a:cs typeface="Arial" charset="0"/>
                        </a:rPr>
                        <a:t> Up)</a:t>
                      </a:r>
                    </a:p>
                  </a:txBody>
                  <a:tcPr marL="6306" marR="6306" marT="63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925" marR="0" lvl="0" indent="0" algn="l" defTabSz="914400" rtl="0" eaLnBrk="1" fontAlgn="ctr" latinLnBrk="0" hangingPunct="1">
                        <a:lnSpc>
                          <a:spcPct val="100000"/>
                        </a:lnSpc>
                        <a:spcBef>
                          <a:spcPct val="0"/>
                        </a:spcBef>
                        <a:spcAft>
                          <a:spcPct val="0"/>
                        </a:spcAft>
                        <a:buClrTx/>
                        <a:buSzTx/>
                        <a:buFontTx/>
                        <a:buNone/>
                        <a:tabLst/>
                      </a:pPr>
                      <a:r>
                        <a:rPr kumimoji="0" lang="fr-FR" sz="1100" b="0" i="0" u="none" strike="noStrike" cap="none" normalizeH="0" baseline="0" dirty="0" smtClean="0">
                          <a:ln>
                            <a:noFill/>
                          </a:ln>
                          <a:solidFill>
                            <a:srgbClr val="000000"/>
                          </a:solidFill>
                          <a:effectLst/>
                          <a:latin typeface="Trebuchet MS" pitchFamily="34" charset="0"/>
                          <a:cs typeface="Arial" charset="0"/>
                        </a:rPr>
                        <a:t>Une première société cible est rachetée par LBO. Elle va servir de plateforme pour l'acquisition d'autres sociétés de son secteur, en vue de constituer à terme un groupe par effet de levier.</a:t>
                      </a:r>
                    </a:p>
                  </a:txBody>
                  <a:tcPr marL="56756" marR="6306" marT="63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2" y="540481"/>
            <a:ext cx="8820150" cy="5141185"/>
            <a:chOff x="110" y="740"/>
            <a:chExt cx="6161" cy="3189"/>
          </a:xfrm>
        </p:grpSpPr>
        <p:sp>
          <p:nvSpPr>
            <p:cNvPr id="30751"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a:latin typeface="Trebuchet MS" pitchFamily="34" charset="0"/>
              </a:endParaRPr>
            </a:p>
          </p:txBody>
        </p:sp>
        <p:sp>
          <p:nvSpPr>
            <p:cNvPr id="8" name="Rectangle 44"/>
            <p:cNvSpPr>
              <a:spLocks noChangeArrowheads="1"/>
            </p:cNvSpPr>
            <p:nvPr/>
          </p:nvSpPr>
          <p:spPr bwMode="auto">
            <a:xfrm>
              <a:off x="276" y="740"/>
              <a:ext cx="5995" cy="139"/>
            </a:xfrm>
            <a:prstGeom prst="rect">
              <a:avLst/>
            </a:prstGeom>
            <a:solidFill>
              <a:schemeClr val="bg1">
                <a:lumMod val="85000"/>
              </a:schemeClr>
            </a:solidFill>
            <a:ln w="12700" algn="ctr">
              <a:noFill/>
              <a:miter lim="800000"/>
              <a:headEnd/>
              <a:tailEnd/>
            </a:ln>
          </p:spPr>
          <p:txBody>
            <a:bodyPr wrap="none" lIns="54000" anchor="ctr"/>
            <a:lstStyle/>
            <a:p>
              <a:pPr fontAlgn="auto">
                <a:spcBef>
                  <a:spcPts val="0"/>
                </a:spcBef>
                <a:spcAft>
                  <a:spcPts val="0"/>
                </a:spcAft>
                <a:defRPr/>
              </a:pPr>
              <a:r>
                <a:rPr lang="fr-FR" sz="1300" b="1" dirty="0" smtClean="0">
                  <a:latin typeface="Trebuchet MS" pitchFamily="34" charset="0"/>
                  <a:cs typeface="Arial" pitchFamily="34" charset="0"/>
                </a:rPr>
                <a:t>Illustration n° 39 : Régime fiscal du crédit d’impôt pour rachat de l’entreprise par les salariés (RES)</a:t>
              </a:r>
              <a:endParaRPr lang="fr-FR" sz="1300" b="1" dirty="0">
                <a:latin typeface="Trebuchet MS" pitchFamily="34" charset="0"/>
                <a:cs typeface="Arial" pitchFamily="34" charset="0"/>
              </a:endParaRPr>
            </a:p>
          </p:txBody>
        </p:sp>
      </p:grpSp>
      <p:graphicFrame>
        <p:nvGraphicFramePr>
          <p:cNvPr id="13" name="Tableau 12"/>
          <p:cNvGraphicFramePr>
            <a:graphicFrameLocks noGrp="1"/>
          </p:cNvGraphicFramePr>
          <p:nvPr/>
        </p:nvGraphicFramePr>
        <p:xfrm>
          <a:off x="238125" y="1189041"/>
          <a:ext cx="8582815" cy="5097479"/>
        </p:xfrm>
        <a:graphic>
          <a:graphicData uri="http://schemas.openxmlformats.org/drawingml/2006/table">
            <a:tbl>
              <a:tblPr/>
              <a:tblGrid>
                <a:gridCol w="1409246"/>
                <a:gridCol w="993264"/>
                <a:gridCol w="2691149"/>
                <a:gridCol w="3489156"/>
              </a:tblGrid>
              <a:tr h="264172">
                <a:tc>
                  <a:txBody>
                    <a:bodyPr/>
                    <a:lstStyle/>
                    <a:p>
                      <a:pPr algn="l" fontAlgn="b"/>
                      <a:endParaRPr lang="fr-FR" sz="1000" b="0" i="0" u="none" strike="noStrike" dirty="0">
                        <a:solidFill>
                          <a:srgbClr val="000000"/>
                        </a:solidFill>
                        <a:latin typeface="Calibri"/>
                      </a:endParaRPr>
                    </a:p>
                  </a:txBody>
                  <a:tcPr marL="4491" marR="4491" marT="449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fr-FR" sz="1000" b="0" i="0" u="none" strike="noStrike">
                        <a:solidFill>
                          <a:srgbClr val="000000"/>
                        </a:solidFill>
                        <a:latin typeface="Calibri"/>
                      </a:endParaRPr>
                    </a:p>
                  </a:txBody>
                  <a:tcPr marL="4491" marR="4491" marT="4491"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fr-FR" sz="1400" b="1" i="0" u="none" strike="noStrike" dirty="0">
                          <a:solidFill>
                            <a:srgbClr val="FFFFFF"/>
                          </a:solidFill>
                          <a:latin typeface="Trebuchet MS"/>
                        </a:rPr>
                        <a:t>Principe</a:t>
                      </a:r>
                    </a:p>
                  </a:txBody>
                  <a:tcPr marL="4491" marR="4491" marT="44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A5003E"/>
                    </a:solidFill>
                  </a:tcPr>
                </a:tc>
                <a:tc>
                  <a:txBody>
                    <a:bodyPr/>
                    <a:lstStyle/>
                    <a:p>
                      <a:pPr algn="ctr" fontAlgn="ctr"/>
                      <a:r>
                        <a:rPr lang="fr-FR" sz="1400" b="1" i="0" u="none" strike="noStrike" dirty="0">
                          <a:solidFill>
                            <a:srgbClr val="FFFFFF"/>
                          </a:solidFill>
                          <a:latin typeface="Trebuchet MS"/>
                        </a:rPr>
                        <a:t>Conditions</a:t>
                      </a:r>
                    </a:p>
                  </a:txBody>
                  <a:tcPr marL="4491" marR="4491" marT="44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A5003E"/>
                    </a:solidFill>
                  </a:tcPr>
                </a:tc>
              </a:tr>
              <a:tr h="1684564">
                <a:tc>
                  <a:txBody>
                    <a:bodyPr/>
                    <a:lstStyle/>
                    <a:p>
                      <a:pPr algn="ctr" fontAlgn="ctr"/>
                      <a:r>
                        <a:rPr lang="fr-FR" sz="1050" b="1" i="0" u="none" strike="noStrike" dirty="0">
                          <a:solidFill>
                            <a:srgbClr val="000000"/>
                          </a:solidFill>
                          <a:latin typeface="Trebuchet MS"/>
                        </a:rPr>
                        <a:t>Le crédit d’impôt</a:t>
                      </a:r>
                    </a:p>
                  </a:txBody>
                  <a:tcPr marL="4491" marR="4491" marT="44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000" algn="l" fontAlgn="ctr"/>
                      <a:r>
                        <a:rPr lang="fr-FR" sz="1000" b="0" i="0" u="none" strike="noStrike" dirty="0">
                          <a:solidFill>
                            <a:srgbClr val="000000"/>
                          </a:solidFill>
                          <a:latin typeface="Trebuchet MS"/>
                        </a:rPr>
                        <a:t>art. 220 </a:t>
                      </a:r>
                      <a:r>
                        <a:rPr lang="fr-FR" sz="1000" b="0" i="1" u="none" strike="noStrike" dirty="0" err="1">
                          <a:solidFill>
                            <a:srgbClr val="000000"/>
                          </a:solidFill>
                          <a:latin typeface="Trebuchet MS"/>
                        </a:rPr>
                        <a:t>nonies</a:t>
                      </a:r>
                      <a:r>
                        <a:rPr lang="fr-FR" sz="1000" b="0" i="0" u="none" strike="noStrike" dirty="0">
                          <a:solidFill>
                            <a:srgbClr val="000000"/>
                          </a:solidFill>
                          <a:latin typeface="Trebuchet MS"/>
                        </a:rPr>
                        <a:t> du CGI et art. L 3332-16 Code du Travail</a:t>
                      </a:r>
                    </a:p>
                  </a:txBody>
                  <a:tcPr marL="40415" marR="4491" marT="44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lgn="l" fontAlgn="ctr"/>
                      <a:r>
                        <a:rPr lang="fr-FR" sz="1050" b="0" i="0" u="none" strike="noStrike" dirty="0">
                          <a:solidFill>
                            <a:srgbClr val="000000"/>
                          </a:solidFill>
                          <a:latin typeface="Trebuchet MS"/>
                        </a:rPr>
                        <a:t>Les sociétés spécialement constituées pour le rachat d'entreprise par les salariés peuvent bénéficier d'un crédit d'impôt sous certaines conditions.</a:t>
                      </a:r>
                      <a:br>
                        <a:rPr lang="fr-FR" sz="1050" b="0" i="0" u="none" strike="noStrike" dirty="0">
                          <a:solidFill>
                            <a:srgbClr val="000000"/>
                          </a:solidFill>
                          <a:latin typeface="Trebuchet MS"/>
                        </a:rPr>
                      </a:br>
                      <a:r>
                        <a:rPr lang="fr-FR" sz="1050" b="0" i="0" u="none" strike="noStrike" dirty="0">
                          <a:solidFill>
                            <a:srgbClr val="000000"/>
                          </a:solidFill>
                          <a:latin typeface="Trebuchet MS"/>
                        </a:rPr>
                        <a:t>Ce crédit d'impôt est égal au montant de l'impôt sur les sociétés dû par la société rachetée au titre de l'exercice précédent, dans la proportion des droits sociaux que les salariés détiennent directement dans son capital. </a:t>
                      </a:r>
                    </a:p>
                  </a:txBody>
                  <a:tcPr marL="40415" marR="4491" marT="44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72000" algn="l" fontAlgn="ctr"/>
                      <a:r>
                        <a:rPr lang="fr-FR" sz="1050" b="0" i="0" u="none" strike="noStrike" dirty="0">
                          <a:solidFill>
                            <a:srgbClr val="000000"/>
                          </a:solidFill>
                          <a:latin typeface="Trebuchet MS"/>
                        </a:rPr>
                        <a:t>▪ La société nouvelle est constituée exclusivement pour le rachat de tout ou partie du capital d’une société ;</a:t>
                      </a:r>
                      <a:br>
                        <a:rPr lang="fr-FR" sz="1050" b="0" i="0" u="none" strike="noStrike" dirty="0">
                          <a:solidFill>
                            <a:srgbClr val="000000"/>
                          </a:solidFill>
                          <a:latin typeface="Trebuchet MS"/>
                        </a:rPr>
                      </a:br>
                      <a:r>
                        <a:rPr lang="fr-FR" sz="1050" b="0" i="0" u="none" strike="noStrike" dirty="0">
                          <a:solidFill>
                            <a:srgbClr val="000000"/>
                          </a:solidFill>
                          <a:latin typeface="Trebuchet MS"/>
                        </a:rPr>
                        <a:t>▪ La société nouvelle et la société rachetée sont soumises à l’IS et ne font pas partie du même groupe ;</a:t>
                      </a:r>
                      <a:br>
                        <a:rPr lang="fr-FR" sz="1050" b="0" i="0" u="none" strike="noStrike" dirty="0">
                          <a:solidFill>
                            <a:srgbClr val="000000"/>
                          </a:solidFill>
                          <a:latin typeface="Trebuchet MS"/>
                        </a:rPr>
                      </a:br>
                      <a:r>
                        <a:rPr lang="fr-FR" sz="1050" b="0" i="0" u="none" strike="noStrike" dirty="0">
                          <a:solidFill>
                            <a:srgbClr val="000000"/>
                          </a:solidFill>
                          <a:latin typeface="Trebuchet MS"/>
                        </a:rPr>
                        <a:t>▪ Quinze salariés de la société rachetée, ou 30% si cette société a moins de 50 salariés, sont impliqués dans l’opération de rachat et détiennent les droits de votes attachés aux titres de la société nouvelle ;</a:t>
                      </a:r>
                      <a:br>
                        <a:rPr lang="fr-FR" sz="1050" b="0" i="0" u="none" strike="noStrike" dirty="0">
                          <a:solidFill>
                            <a:srgbClr val="000000"/>
                          </a:solidFill>
                          <a:latin typeface="Trebuchet MS"/>
                        </a:rPr>
                      </a:br>
                      <a:r>
                        <a:rPr lang="fr-FR" sz="1050" b="0" i="0" u="none" strike="noStrike" dirty="0">
                          <a:solidFill>
                            <a:srgbClr val="000000"/>
                          </a:solidFill>
                          <a:latin typeface="Trebuchet MS"/>
                        </a:rPr>
                        <a:t>▪ L'opération de reprise a fait l'objet d'un accord d'entreprise.</a:t>
                      </a:r>
                    </a:p>
                  </a:txBody>
                  <a:tcPr marL="4491" marR="4491" marT="44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54232">
                <a:tc>
                  <a:txBody>
                    <a:bodyPr/>
                    <a:lstStyle/>
                    <a:p>
                      <a:pPr algn="ctr" fontAlgn="ctr"/>
                      <a:r>
                        <a:rPr lang="fr-FR" sz="1050" b="1" i="0" u="none" strike="noStrike" dirty="0">
                          <a:solidFill>
                            <a:srgbClr val="000000"/>
                          </a:solidFill>
                          <a:latin typeface="Trebuchet MS"/>
                        </a:rPr>
                        <a:t>Les exonérations de droits d’enregistrement</a:t>
                      </a:r>
                    </a:p>
                  </a:txBody>
                  <a:tcPr marL="4491" marR="4491" marT="44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000" algn="l" fontAlgn="ctr"/>
                      <a:r>
                        <a:rPr lang="fr-FR" sz="1000" b="0" i="0" u="none" strike="noStrike">
                          <a:solidFill>
                            <a:srgbClr val="000000"/>
                          </a:solidFill>
                          <a:latin typeface="Trebuchet MS"/>
                        </a:rPr>
                        <a:t>art. 732 </a:t>
                      </a:r>
                      <a:r>
                        <a:rPr lang="fr-FR" sz="1000" b="0" i="1" u="none" strike="noStrike">
                          <a:solidFill>
                            <a:srgbClr val="000000"/>
                          </a:solidFill>
                          <a:latin typeface="Trebuchet MS"/>
                        </a:rPr>
                        <a:t>bis </a:t>
                      </a:r>
                      <a:r>
                        <a:rPr lang="fr-FR" sz="1000" b="0" i="0" u="none" strike="noStrike">
                          <a:solidFill>
                            <a:srgbClr val="000000"/>
                          </a:solidFill>
                          <a:latin typeface="Trebuchet MS"/>
                        </a:rPr>
                        <a:t>CGI et art. 810 </a:t>
                      </a:r>
                      <a:r>
                        <a:rPr lang="fr-FR" sz="1000" b="0" i="1" u="none" strike="noStrike">
                          <a:solidFill>
                            <a:srgbClr val="000000"/>
                          </a:solidFill>
                          <a:latin typeface="Trebuchet MS"/>
                        </a:rPr>
                        <a:t>quater</a:t>
                      </a:r>
                      <a:r>
                        <a:rPr lang="fr-FR" sz="1000" b="0" i="0" u="none" strike="noStrike">
                          <a:solidFill>
                            <a:srgbClr val="000000"/>
                          </a:solidFill>
                          <a:latin typeface="Trebuchet MS"/>
                        </a:rPr>
                        <a:t> CGI</a:t>
                      </a:r>
                    </a:p>
                  </a:txBody>
                  <a:tcPr marL="40415" marR="4491" marT="44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lgn="l" fontAlgn="ctr"/>
                      <a:r>
                        <a:rPr lang="fr-FR" sz="1050" b="0" i="0" u="none" strike="noStrike" dirty="0">
                          <a:solidFill>
                            <a:srgbClr val="000000"/>
                          </a:solidFill>
                          <a:latin typeface="Trebuchet MS"/>
                        </a:rPr>
                        <a:t>Les acquisitions de droits sociaux par les sociétés créées pour le rachat d'entreprises par leurs salariés sont exonérées de droits d'enregistrement, de même que les actes constatant les apports mobiliers faits à ces sociétés. </a:t>
                      </a:r>
                    </a:p>
                  </a:txBody>
                  <a:tcPr marL="40415" marR="4491" marT="44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r-FR"/>
                    </a:p>
                  </a:txBody>
                  <a:tcPr/>
                </a:tc>
              </a:tr>
              <a:tr h="1794511">
                <a:tc>
                  <a:txBody>
                    <a:bodyPr/>
                    <a:lstStyle/>
                    <a:p>
                      <a:pPr algn="ctr" fontAlgn="ctr"/>
                      <a:r>
                        <a:rPr lang="fr-FR" sz="1050" b="1" i="0" u="none" strike="noStrike" dirty="0">
                          <a:solidFill>
                            <a:srgbClr val="000000"/>
                          </a:solidFill>
                          <a:latin typeface="Trebuchet MS"/>
                        </a:rPr>
                        <a:t>Le financement du rachat via le plan d’épargne d’entreprise (PEE)</a:t>
                      </a:r>
                    </a:p>
                  </a:txBody>
                  <a:tcPr marL="4491" marR="4491" marT="44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000" algn="l" fontAlgn="ctr"/>
                      <a:r>
                        <a:rPr lang="fr-FR" sz="1000" b="0" i="0" u="none" strike="noStrike" dirty="0">
                          <a:solidFill>
                            <a:srgbClr val="000000"/>
                          </a:solidFill>
                          <a:latin typeface="Trebuchet MS"/>
                        </a:rPr>
                        <a:t>art. L 3332-16 Code du Travail</a:t>
                      </a:r>
                    </a:p>
                  </a:txBody>
                  <a:tcPr marL="40415" marR="4491" marT="44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lgn="l" fontAlgn="ctr"/>
                      <a:r>
                        <a:rPr lang="fr-FR" sz="1050" b="0" i="0" u="none" strike="noStrike" dirty="0">
                          <a:solidFill>
                            <a:srgbClr val="000000"/>
                          </a:solidFill>
                          <a:latin typeface="Trebuchet MS"/>
                        </a:rPr>
                        <a:t>Un PEE recueille des fonds et peut les affecter :</a:t>
                      </a:r>
                      <a:br>
                        <a:rPr lang="fr-FR" sz="1050" b="0" i="0" u="none" strike="noStrike" dirty="0">
                          <a:solidFill>
                            <a:srgbClr val="000000"/>
                          </a:solidFill>
                          <a:latin typeface="Trebuchet MS"/>
                        </a:rPr>
                      </a:br>
                      <a:r>
                        <a:rPr lang="fr-FR" sz="1050" b="0" i="0" u="none" strike="noStrike" dirty="0">
                          <a:solidFill>
                            <a:srgbClr val="000000"/>
                          </a:solidFill>
                          <a:latin typeface="Trebuchet MS"/>
                        </a:rPr>
                        <a:t>▪ soit à l’acquisition d’actions émises par une holding créée pour la reprise d'une entreprise par ses salariés ;</a:t>
                      </a:r>
                      <a:br>
                        <a:rPr lang="fr-FR" sz="1050" b="0" i="0" u="none" strike="noStrike" dirty="0">
                          <a:solidFill>
                            <a:srgbClr val="000000"/>
                          </a:solidFill>
                          <a:latin typeface="Trebuchet MS"/>
                        </a:rPr>
                      </a:br>
                      <a:r>
                        <a:rPr lang="fr-FR" sz="1050" b="0" i="0" u="none" strike="noStrike" dirty="0">
                          <a:solidFill>
                            <a:srgbClr val="000000"/>
                          </a:solidFill>
                          <a:latin typeface="Trebuchet MS"/>
                        </a:rPr>
                        <a:t>▪ soit à un fonds dédié au rachat (i) des titres de l'entreprise faisant l'objet d'un RES ou (ii) d’actions émises par des sociétés spécialement constituées pour ce rachat, ainsi que de titres d’une entreprise du même groupe. </a:t>
                      </a:r>
                    </a:p>
                  </a:txBody>
                  <a:tcPr marL="40415" marR="4491" marT="44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lgn="l" fontAlgn="ctr"/>
                      <a:r>
                        <a:rPr lang="fr-FR" sz="1050" b="0" i="0" u="none" strike="noStrike" dirty="0">
                          <a:solidFill>
                            <a:srgbClr val="000000"/>
                          </a:solidFill>
                          <a:latin typeface="Trebuchet MS"/>
                        </a:rPr>
                        <a:t>▪ le PEE doit être établi en vertu d'un accord avec le personnel ;</a:t>
                      </a:r>
                      <a:br>
                        <a:rPr lang="fr-FR" sz="1050" b="0" i="0" u="none" strike="noStrike" dirty="0">
                          <a:solidFill>
                            <a:srgbClr val="000000"/>
                          </a:solidFill>
                          <a:latin typeface="Trebuchet MS"/>
                        </a:rPr>
                      </a:br>
                      <a:r>
                        <a:rPr lang="fr-FR" sz="1050" b="0" i="0" u="none" strike="noStrike" dirty="0">
                          <a:solidFill>
                            <a:srgbClr val="000000"/>
                          </a:solidFill>
                          <a:latin typeface="Trebuchet MS"/>
                        </a:rPr>
                        <a:t>▪ les sommes recueillies par le PEE doivent être conservées au minimum 5 ans et jusqu'au terme de l'opération de RES ;</a:t>
                      </a:r>
                      <a:br>
                        <a:rPr lang="fr-FR" sz="1050" b="0" i="0" u="none" strike="noStrike" dirty="0">
                          <a:solidFill>
                            <a:srgbClr val="000000"/>
                          </a:solidFill>
                          <a:latin typeface="Trebuchet MS"/>
                        </a:rPr>
                      </a:br>
                      <a:r>
                        <a:rPr lang="fr-FR" sz="1050" b="0" i="0" u="none" strike="noStrike" dirty="0">
                          <a:solidFill>
                            <a:srgbClr val="000000"/>
                          </a:solidFill>
                          <a:latin typeface="Trebuchet MS"/>
                        </a:rPr>
                        <a:t>▪ le fonds ne peut être mise en place que si (ii) quinze salariés de la société rachetée, ou 30% si cette société a moins de 50 salariés, sont impliqués dans l’opération de rachat et si (ii) l'accord avec le personnel prévoit les modalités de réalisation du RES.</a:t>
                      </a:r>
                    </a:p>
                  </a:txBody>
                  <a:tcPr marL="40415" marR="4491" marT="449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au 5"/>
          <p:cNvGraphicFramePr>
            <a:graphicFrameLocks noGrp="1"/>
          </p:cNvGraphicFramePr>
          <p:nvPr/>
        </p:nvGraphicFramePr>
        <p:xfrm>
          <a:off x="2214546" y="1500174"/>
          <a:ext cx="4406900" cy="1884308"/>
        </p:xfrm>
        <a:graphic>
          <a:graphicData uri="http://schemas.openxmlformats.org/drawingml/2006/table">
            <a:tbl>
              <a:tblPr/>
              <a:tblGrid>
                <a:gridCol w="1785950"/>
                <a:gridCol w="1643074"/>
                <a:gridCol w="977876"/>
              </a:tblGrid>
              <a:tr h="562299">
                <a:tc gridSpan="3">
                  <a:txBody>
                    <a:bodyPr/>
                    <a:lstStyle/>
                    <a:p>
                      <a:pPr algn="ctr" fontAlgn="ctr"/>
                      <a:r>
                        <a:rPr lang="fr-FR" sz="1600" b="1" i="0" u="none" strike="noStrike" dirty="0">
                          <a:solidFill>
                            <a:srgbClr val="FFFFFF"/>
                          </a:solidFill>
                          <a:latin typeface="Trebuchet MS"/>
                        </a:rPr>
                        <a:t>Financement type de LBO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003E"/>
                    </a:solidFill>
                  </a:tcPr>
                </a:tc>
                <a:tc hMerge="1">
                  <a:txBody>
                    <a:bodyPr/>
                    <a:lstStyle/>
                    <a:p>
                      <a:endParaRPr lang="fr-FR"/>
                    </a:p>
                  </a:txBody>
                  <a:tcPr/>
                </a:tc>
                <a:tc hMerge="1">
                  <a:txBody>
                    <a:bodyPr/>
                    <a:lstStyle/>
                    <a:p>
                      <a:endParaRPr lang="fr-FR"/>
                    </a:p>
                  </a:txBody>
                  <a:tcPr/>
                </a:tc>
              </a:tr>
              <a:tr h="312672">
                <a:tc>
                  <a:txBody>
                    <a:bodyPr/>
                    <a:lstStyle/>
                    <a:p>
                      <a:pPr algn="ctr" fontAlgn="ctr"/>
                      <a:r>
                        <a:rPr lang="fr-FR" sz="1300" b="0" i="0" u="none" strike="noStrike" dirty="0">
                          <a:solidFill>
                            <a:srgbClr val="000000"/>
                          </a:solidFill>
                          <a:latin typeface="Trebuchet MS"/>
                        </a:rPr>
                        <a:t>Actions ordinaires</a:t>
                      </a: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504D">
                        <a:alpha val="69804"/>
                      </a:srgbClr>
                    </a:solidFill>
                  </a:tcPr>
                </a:tc>
                <a:tc>
                  <a:txBody>
                    <a:bodyPr/>
                    <a:lstStyle/>
                    <a:p>
                      <a:pPr algn="ctr" fontAlgn="ctr"/>
                      <a:r>
                        <a:rPr lang="fr-FR" sz="1300" b="0" i="0" u="none" strike="noStrike" dirty="0">
                          <a:solidFill>
                            <a:srgbClr val="000000"/>
                          </a:solidFill>
                          <a:latin typeface="Trebuchet MS"/>
                        </a:rPr>
                        <a:t>Fonds propres</a:t>
                      </a: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504D">
                        <a:alpha val="69804"/>
                      </a:srgbClr>
                    </a:solidFill>
                  </a:tcPr>
                </a:tc>
                <a:tc>
                  <a:txBody>
                    <a:bodyPr/>
                    <a:lstStyle/>
                    <a:p>
                      <a:pPr algn="ctr" fontAlgn="ctr"/>
                      <a:r>
                        <a:rPr lang="fr-FR" sz="1300" b="0" i="0" u="none" strike="noStrike" dirty="0">
                          <a:solidFill>
                            <a:srgbClr val="000000"/>
                          </a:solidFill>
                          <a:latin typeface="Trebuchet MS"/>
                        </a:rPr>
                        <a:t>30/35%</a:t>
                      </a: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504D">
                        <a:alpha val="69804"/>
                      </a:srgbClr>
                    </a:solidFill>
                  </a:tcPr>
                </a:tc>
              </a:tr>
              <a:tr h="339475">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fr-FR" sz="1300" b="0" i="0" u="none" strike="noStrike" dirty="0" smtClean="0">
                          <a:solidFill>
                            <a:srgbClr val="000000"/>
                          </a:solidFill>
                          <a:latin typeface="Trebuchet MS"/>
                        </a:rPr>
                        <a:t>Dette mezzanine</a:t>
                      </a: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504D">
                        <a:alpha val="50196"/>
                      </a:srgbClr>
                    </a:solidFill>
                  </a:tcPr>
                </a:tc>
                <a:tc>
                  <a:txBody>
                    <a:bodyPr/>
                    <a:lstStyle/>
                    <a:p>
                      <a:pPr algn="ctr" fontAlgn="ctr"/>
                      <a:r>
                        <a:rPr lang="fr-FR" sz="1300" b="0" i="0" u="none" strike="noStrike" dirty="0" smtClean="0">
                          <a:solidFill>
                            <a:srgbClr val="000000"/>
                          </a:solidFill>
                          <a:latin typeface="Trebuchet MS"/>
                        </a:rPr>
                        <a:t>Quasi fonds propres</a:t>
                      </a:r>
                      <a:endParaRPr lang="fr-FR" sz="1300" b="0" i="0" u="none" strike="noStrike" dirty="0">
                        <a:solidFill>
                          <a:srgbClr val="000000"/>
                        </a:solidFill>
                        <a:latin typeface="Trebuchet MS"/>
                      </a:endParaRP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504D">
                        <a:alpha val="50196"/>
                      </a:srgbClr>
                    </a:solidFill>
                  </a:tcPr>
                </a:tc>
                <a:tc>
                  <a:txBody>
                    <a:bodyPr/>
                    <a:lstStyle/>
                    <a:p>
                      <a:pPr algn="ctr" fontAlgn="ctr"/>
                      <a:r>
                        <a:rPr lang="fr-FR" sz="1300" b="0" i="0" u="none" strike="noStrike" dirty="0">
                          <a:solidFill>
                            <a:srgbClr val="000000"/>
                          </a:solidFill>
                          <a:latin typeface="Trebuchet MS"/>
                        </a:rPr>
                        <a:t>30/35%</a:t>
                      </a: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504D">
                        <a:alpha val="50196"/>
                      </a:srgbClr>
                    </a:solidFill>
                  </a:tcPr>
                </a:tc>
              </a:tr>
              <a:tr h="357190">
                <a:tc>
                  <a:txBody>
                    <a:bodyPr/>
                    <a:lstStyle/>
                    <a:p>
                      <a:pPr algn="ctr" fontAlgn="ctr"/>
                      <a:r>
                        <a:rPr lang="fr-FR" sz="1300" b="0" i="0" u="none" strike="noStrike" dirty="0">
                          <a:solidFill>
                            <a:srgbClr val="000000"/>
                          </a:solidFill>
                          <a:latin typeface="Trebuchet MS"/>
                        </a:rPr>
                        <a:t>Dette senior</a:t>
                      </a: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504D">
                        <a:alpha val="30196"/>
                      </a:srgbClr>
                    </a:solidFill>
                  </a:tcPr>
                </a:tc>
                <a:tc>
                  <a:txBody>
                    <a:bodyPr/>
                    <a:lstStyle/>
                    <a:p>
                      <a:pPr algn="ctr" fontAlgn="ctr"/>
                      <a:r>
                        <a:rPr lang="fr-FR" sz="1300" b="0" i="0" u="none" strike="noStrike" dirty="0">
                          <a:solidFill>
                            <a:srgbClr val="000000"/>
                          </a:solidFill>
                          <a:latin typeface="Trebuchet MS"/>
                        </a:rPr>
                        <a:t>Dette classique</a:t>
                      </a: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504D">
                        <a:alpha val="30196"/>
                      </a:srgbClr>
                    </a:solidFill>
                  </a:tcPr>
                </a:tc>
                <a:tc>
                  <a:txBody>
                    <a:bodyPr/>
                    <a:lstStyle/>
                    <a:p>
                      <a:pPr algn="ctr" fontAlgn="ctr"/>
                      <a:r>
                        <a:rPr lang="fr-FR" sz="1300" b="0" i="0" u="none" strike="noStrike" dirty="0">
                          <a:solidFill>
                            <a:srgbClr val="000000"/>
                          </a:solidFill>
                          <a:latin typeface="Trebuchet MS"/>
                        </a:rPr>
                        <a:t>30/35%</a:t>
                      </a: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504D">
                        <a:alpha val="30196"/>
                      </a:srgbClr>
                    </a:solidFill>
                  </a:tcPr>
                </a:tc>
              </a:tr>
              <a:tr h="312672">
                <a:tc>
                  <a:txBody>
                    <a:bodyPr/>
                    <a:lstStyle/>
                    <a:p>
                      <a:pPr algn="ctr" fontAlgn="ctr"/>
                      <a:r>
                        <a:rPr lang="fr-FR" sz="1300" b="0" i="0" u="none" strike="noStrike" dirty="0">
                          <a:solidFill>
                            <a:srgbClr val="000000"/>
                          </a:solidFill>
                          <a:latin typeface="Trebuchet MS"/>
                        </a:rPr>
                        <a:t>Crédit vendeur</a:t>
                      </a: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003E">
                        <a:alpha val="10196"/>
                      </a:srgbClr>
                    </a:solidFill>
                  </a:tcPr>
                </a:tc>
                <a:tc>
                  <a:txBody>
                    <a:bodyPr/>
                    <a:lstStyle/>
                    <a:p>
                      <a:pPr algn="ctr" fontAlgn="ctr"/>
                      <a:r>
                        <a:rPr lang="fr-FR" sz="1300" b="0" i="0" u="none" strike="noStrike" dirty="0">
                          <a:solidFill>
                            <a:srgbClr val="000000"/>
                          </a:solidFill>
                          <a:latin typeface="Trebuchet MS"/>
                        </a:rPr>
                        <a:t> </a:t>
                      </a: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003E">
                        <a:alpha val="10196"/>
                      </a:srgbClr>
                    </a:solidFill>
                  </a:tcPr>
                </a:tc>
                <a:tc>
                  <a:txBody>
                    <a:bodyPr/>
                    <a:lstStyle/>
                    <a:p>
                      <a:pPr algn="ctr" fontAlgn="ctr"/>
                      <a:r>
                        <a:rPr lang="fr-FR" sz="1300" b="0" i="0" u="none" strike="noStrike" dirty="0">
                          <a:solidFill>
                            <a:srgbClr val="000000"/>
                          </a:solidFill>
                          <a:latin typeface="Trebuchet MS"/>
                        </a:rPr>
                        <a:t>Variable</a:t>
                      </a: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003E">
                        <a:alpha val="10196"/>
                      </a:srgbClr>
                    </a:solidFill>
                  </a:tcPr>
                </a:tc>
              </a:tr>
            </a:tbl>
          </a:graphicData>
        </a:graphic>
      </p:graphicFrame>
      <p:sp>
        <p:nvSpPr>
          <p:cNvPr id="3" name="Rectangle 23"/>
          <p:cNvSpPr>
            <a:spLocks noChangeArrowheads="1"/>
          </p:cNvSpPr>
          <p:nvPr/>
        </p:nvSpPr>
        <p:spPr bwMode="auto">
          <a:xfrm>
            <a:off x="576064" y="716066"/>
            <a:ext cx="7956376" cy="192654"/>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Illustration n° 40 : Schéma simplifié de financement d’un LBO</a:t>
            </a:r>
            <a:endParaRPr lang="fr-FR" sz="1300" b="1" dirty="0">
              <a:latin typeface="Trebuchet MS" pitchFamily="34" charset="0"/>
              <a:cs typeface="Arial"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142520" y="44432"/>
            <a:ext cx="8968111" cy="5640390"/>
            <a:chOff x="110" y="376"/>
            <a:chExt cx="5993" cy="3553"/>
          </a:xfrm>
        </p:grpSpPr>
        <p:sp>
          <p:nvSpPr>
            <p:cNvPr id="12327"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a:latin typeface="Trebuchet MS" pitchFamily="34" charset="0"/>
              </a:endParaRPr>
            </a:p>
          </p:txBody>
        </p:sp>
        <p:sp>
          <p:nvSpPr>
            <p:cNvPr id="8" name="Rectangle 44"/>
            <p:cNvSpPr>
              <a:spLocks noChangeArrowheads="1"/>
            </p:cNvSpPr>
            <p:nvPr/>
          </p:nvSpPr>
          <p:spPr bwMode="auto">
            <a:xfrm>
              <a:off x="226" y="376"/>
              <a:ext cx="5731" cy="139"/>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cs typeface="Arial" pitchFamily="34" charset="0"/>
                </a:rPr>
                <a:t>Illustration n° 41 : Les différentes composantes d’un financement LBO</a:t>
              </a:r>
              <a:endParaRPr lang="fr-FR" sz="1300" b="1" dirty="0">
                <a:latin typeface="Trebuchet MS" pitchFamily="34" charset="0"/>
                <a:cs typeface="Arial" pitchFamily="34" charset="0"/>
              </a:endParaRPr>
            </a:p>
          </p:txBody>
        </p:sp>
      </p:grpSp>
      <p:graphicFrame>
        <p:nvGraphicFramePr>
          <p:cNvPr id="12322" name="Group 34"/>
          <p:cNvGraphicFramePr>
            <a:graphicFrameLocks noGrp="1"/>
          </p:cNvGraphicFramePr>
          <p:nvPr/>
        </p:nvGraphicFramePr>
        <p:xfrm>
          <a:off x="648074" y="332656"/>
          <a:ext cx="7452318" cy="6426552"/>
        </p:xfrm>
        <a:graphic>
          <a:graphicData uri="http://schemas.openxmlformats.org/drawingml/2006/table">
            <a:tbl>
              <a:tblPr/>
              <a:tblGrid>
                <a:gridCol w="828035"/>
                <a:gridCol w="2580402"/>
                <a:gridCol w="4043881"/>
              </a:tblGrid>
              <a:tr h="199748">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r-FR" sz="1050" b="0" i="0" u="none" strike="noStrike" cap="none" normalizeH="0" baseline="0" dirty="0" smtClean="0">
                        <a:ln>
                          <a:noFill/>
                        </a:ln>
                        <a:solidFill>
                          <a:srgbClr val="000000"/>
                        </a:solidFill>
                        <a:effectLst/>
                        <a:latin typeface="Trebuchet MS" pitchFamily="34" charset="0"/>
                        <a:cs typeface="Arial" charset="0"/>
                      </a:endParaRPr>
                    </a:p>
                  </a:txBody>
                  <a:tcPr marL="3718" marR="3718" marT="3718" marB="0"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fr-FR" sz="1400" b="1" i="0" u="none" strike="noStrike" cap="none" normalizeH="0" baseline="0" dirty="0" smtClean="0">
                          <a:ln>
                            <a:noFill/>
                          </a:ln>
                          <a:solidFill>
                            <a:srgbClr val="FFFFFF"/>
                          </a:solidFill>
                          <a:effectLst/>
                          <a:latin typeface="Trebuchet MS" pitchFamily="34" charset="0"/>
                          <a:cs typeface="Arial" charset="0"/>
                        </a:rPr>
                        <a:t>Principe</a:t>
                      </a:r>
                    </a:p>
                  </a:txBody>
                  <a:tcPr marL="3718" marR="3718" marT="371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A5003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fr-FR" sz="1400" b="1" i="0" u="none" strike="noStrike" cap="none" normalizeH="0" baseline="0" dirty="0" smtClean="0">
                          <a:ln>
                            <a:noFill/>
                          </a:ln>
                          <a:solidFill>
                            <a:srgbClr val="FFFFFF"/>
                          </a:solidFill>
                          <a:effectLst/>
                          <a:latin typeface="Trebuchet MS" pitchFamily="34" charset="0"/>
                          <a:cs typeface="Arial" charset="0"/>
                        </a:rPr>
                        <a:t>Fonctionnement </a:t>
                      </a:r>
                    </a:p>
                  </a:txBody>
                  <a:tcPr marL="3718" marR="3718" marT="3718"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A5003E"/>
                    </a:solidFill>
                  </a:tcPr>
                </a:tc>
              </a:tr>
              <a:tr h="1943162">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fr-FR" sz="900" b="1" i="0" u="none" strike="noStrike" cap="none" normalizeH="0" baseline="0" dirty="0" smtClean="0">
                          <a:ln>
                            <a:noFill/>
                          </a:ln>
                          <a:solidFill>
                            <a:srgbClr val="000000"/>
                          </a:solidFill>
                          <a:effectLst/>
                          <a:latin typeface="Trebuchet MS" pitchFamily="34" charset="0"/>
                          <a:cs typeface="Arial" charset="0"/>
                        </a:rPr>
                        <a:t>La dette senior</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925" marR="0" lvl="0" indent="0" algn="just" defTabSz="914400" rtl="0" eaLnBrk="1" fontAlgn="ctr" latinLnBrk="0" hangingPunct="1">
                        <a:lnSpc>
                          <a:spcPct val="100000"/>
                        </a:lnSpc>
                        <a:spcBef>
                          <a:spcPct val="0"/>
                        </a:spcBef>
                        <a:spcAft>
                          <a:spcPct val="0"/>
                        </a:spcAft>
                        <a:buClrTx/>
                        <a:buSzTx/>
                        <a:buFontTx/>
                        <a:buNone/>
                        <a:tabLst/>
                      </a:pPr>
                      <a:r>
                        <a:rPr kumimoji="0" lang="fr-FR" sz="900" b="0" i="0" u="none" strike="noStrike" cap="none" normalizeH="0" baseline="0" dirty="0" smtClean="0">
                          <a:ln>
                            <a:noFill/>
                          </a:ln>
                          <a:solidFill>
                            <a:srgbClr val="000000"/>
                          </a:solidFill>
                          <a:effectLst/>
                          <a:latin typeface="Trebuchet MS" pitchFamily="34" charset="0"/>
                          <a:cs typeface="Arial" charset="0"/>
                        </a:rPr>
                        <a:t>La dette senior est une dette bancaire classique, contractée par la holding auprès d'établissements bancaires  qui bénéficient de garanties sur les actifs de la société emprunteuse. Cette dette sera remboursée en priorité en contrepartie d'une rémunération qui reste au niveau du marché. </a:t>
                      </a:r>
                    </a:p>
                    <a:p>
                      <a:pPr marL="34925" marR="0" lvl="0" indent="0" algn="just" defTabSz="914400" rtl="0" eaLnBrk="1" fontAlgn="ctr" latinLnBrk="0" hangingPunct="1">
                        <a:lnSpc>
                          <a:spcPct val="100000"/>
                        </a:lnSpc>
                        <a:spcBef>
                          <a:spcPct val="0"/>
                        </a:spcBef>
                        <a:spcAft>
                          <a:spcPct val="0"/>
                        </a:spcAft>
                        <a:buClrTx/>
                        <a:buSzTx/>
                        <a:buFontTx/>
                        <a:buNone/>
                        <a:tabLst/>
                      </a:pPr>
                      <a:r>
                        <a:rPr kumimoji="0" lang="fr-FR" sz="900" b="0" i="0" u="none" strike="noStrike" cap="none" normalizeH="0" baseline="0" dirty="0" smtClean="0">
                          <a:ln>
                            <a:noFill/>
                          </a:ln>
                          <a:solidFill>
                            <a:srgbClr val="000000"/>
                          </a:solidFill>
                          <a:effectLst/>
                          <a:latin typeface="Trebuchet MS" pitchFamily="34" charset="0"/>
                          <a:cs typeface="Arial" charset="0"/>
                        </a:rPr>
                        <a:t>Elle représente en général un peu plus de la moitié du financement des LBO. </a:t>
                      </a:r>
                    </a:p>
                  </a:txBody>
                  <a:tcPr marL="72000" marR="72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925" marR="0" lvl="0" indent="0" algn="just" defTabSz="914400" rtl="0" eaLnBrk="1" fontAlgn="ctr" latinLnBrk="0" hangingPunct="1">
                        <a:lnSpc>
                          <a:spcPct val="100000"/>
                        </a:lnSpc>
                        <a:spcBef>
                          <a:spcPct val="0"/>
                        </a:spcBef>
                        <a:spcAft>
                          <a:spcPct val="0"/>
                        </a:spcAft>
                        <a:buClrTx/>
                        <a:buSzTx/>
                        <a:buFontTx/>
                        <a:buNone/>
                        <a:tabLst/>
                      </a:pPr>
                      <a:r>
                        <a:rPr kumimoji="0" lang="fr-FR" sz="900" b="0" i="0" u="none" strike="noStrike" cap="none" normalizeH="0" baseline="0" dirty="0" smtClean="0">
                          <a:ln>
                            <a:noFill/>
                          </a:ln>
                          <a:solidFill>
                            <a:srgbClr val="000000"/>
                          </a:solidFill>
                          <a:effectLst/>
                          <a:latin typeface="Trebuchet MS" pitchFamily="34" charset="0"/>
                          <a:cs typeface="Arial" charset="0"/>
                        </a:rPr>
                        <a:t>Son montant est calculé de manière à couvrir entre 3 et 5 fois l'EBE de la cible. </a:t>
                      </a:r>
                    </a:p>
                    <a:p>
                      <a:pPr marL="34925" marR="0" lvl="0" indent="0" algn="just" defTabSz="914400" rtl="0" eaLnBrk="1" fontAlgn="ctr" latinLnBrk="0" hangingPunct="1">
                        <a:lnSpc>
                          <a:spcPct val="100000"/>
                        </a:lnSpc>
                        <a:spcBef>
                          <a:spcPct val="0"/>
                        </a:spcBef>
                        <a:spcAft>
                          <a:spcPct val="0"/>
                        </a:spcAft>
                        <a:buClrTx/>
                        <a:buSzTx/>
                        <a:buFontTx/>
                        <a:buNone/>
                        <a:tabLst/>
                      </a:pPr>
                      <a:r>
                        <a:rPr kumimoji="0" lang="fr-FR" sz="900" b="0" i="0" u="none" strike="noStrike" cap="none" normalizeH="0" baseline="0" dirty="0" smtClean="0">
                          <a:ln>
                            <a:noFill/>
                          </a:ln>
                          <a:solidFill>
                            <a:srgbClr val="000000"/>
                          </a:solidFill>
                          <a:effectLst/>
                          <a:latin typeface="Trebuchet MS" pitchFamily="34" charset="0"/>
                          <a:cs typeface="Arial" charset="0"/>
                        </a:rPr>
                        <a:t>Elle est composée de différentes tranches, de la moins risquée à la plus risquée : </a:t>
                      </a:r>
                    </a:p>
                    <a:p>
                      <a:pPr marL="177800" marR="0" lvl="0" indent="-142875" algn="just" defTabSz="914400" rtl="0" eaLnBrk="1" fontAlgn="ctr" latinLnBrk="0" hangingPunct="1">
                        <a:lnSpc>
                          <a:spcPct val="100000"/>
                        </a:lnSpc>
                        <a:spcBef>
                          <a:spcPct val="0"/>
                        </a:spcBef>
                        <a:spcAft>
                          <a:spcPct val="0"/>
                        </a:spcAft>
                        <a:buClrTx/>
                        <a:buSzTx/>
                        <a:buFont typeface="Arial" pitchFamily="34" charset="0"/>
                        <a:buChar char="•"/>
                        <a:tabLst/>
                      </a:pPr>
                      <a:r>
                        <a:rPr kumimoji="0" lang="fr-FR" sz="900" b="0" i="0" u="none" strike="noStrike" cap="none" normalizeH="0" baseline="0" dirty="0" smtClean="0">
                          <a:ln>
                            <a:noFill/>
                          </a:ln>
                          <a:solidFill>
                            <a:srgbClr val="000000"/>
                          </a:solidFill>
                          <a:effectLst/>
                          <a:latin typeface="Trebuchet MS" pitchFamily="34" charset="0"/>
                          <a:cs typeface="Arial" charset="0"/>
                        </a:rPr>
                        <a:t>la tranche A est en général remboursée linéairement en 5 ans </a:t>
                      </a:r>
                    </a:p>
                    <a:p>
                      <a:pPr marL="177800" marR="0" lvl="0" indent="-142875" algn="just" defTabSz="914400" rtl="0" eaLnBrk="1" fontAlgn="ctr" latinLnBrk="0" hangingPunct="1">
                        <a:lnSpc>
                          <a:spcPct val="100000"/>
                        </a:lnSpc>
                        <a:spcBef>
                          <a:spcPct val="0"/>
                        </a:spcBef>
                        <a:spcAft>
                          <a:spcPct val="0"/>
                        </a:spcAft>
                        <a:buClrTx/>
                        <a:buSzTx/>
                        <a:buFont typeface="Arial" pitchFamily="34" charset="0"/>
                        <a:buChar char="•"/>
                        <a:tabLst/>
                      </a:pPr>
                      <a:r>
                        <a:rPr kumimoji="0" lang="fr-FR" sz="900" b="0" i="0" u="none" strike="noStrike" cap="none" normalizeH="0" baseline="0" dirty="0" smtClean="0">
                          <a:ln>
                            <a:noFill/>
                          </a:ln>
                          <a:solidFill>
                            <a:srgbClr val="000000"/>
                          </a:solidFill>
                          <a:effectLst/>
                          <a:latin typeface="Trebuchet MS" pitchFamily="34" charset="0"/>
                          <a:cs typeface="Arial" charset="0"/>
                        </a:rPr>
                        <a:t>les tranches B et parfois une tranche C additionnelle, sont souscrites sur une durée plus longue, et remboursables </a:t>
                      </a:r>
                      <a:r>
                        <a:rPr kumimoji="0" lang="fr-FR" sz="900" b="0" i="1" u="none" strike="noStrike" cap="none" normalizeH="0" baseline="0" dirty="0" smtClean="0">
                          <a:ln>
                            <a:noFill/>
                          </a:ln>
                          <a:solidFill>
                            <a:srgbClr val="000000"/>
                          </a:solidFill>
                          <a:effectLst/>
                          <a:latin typeface="Trebuchet MS" pitchFamily="34" charset="0"/>
                          <a:cs typeface="Arial" charset="0"/>
                        </a:rPr>
                        <a:t>in fine</a:t>
                      </a:r>
                      <a:r>
                        <a:rPr kumimoji="0" lang="fr-FR" sz="900" b="0" i="0" u="none" strike="noStrike" cap="none" normalizeH="0" baseline="0" dirty="0" smtClean="0">
                          <a:ln>
                            <a:noFill/>
                          </a:ln>
                          <a:solidFill>
                            <a:srgbClr val="000000"/>
                          </a:solidFill>
                          <a:effectLst/>
                          <a:latin typeface="Trebuchet MS" pitchFamily="34" charset="0"/>
                          <a:cs typeface="Arial" charset="0"/>
                        </a:rPr>
                        <a:t> (respectivement au bout de 5-7 ans et 8-9 ans) et souscrites pour des acquisitions significatives</a:t>
                      </a:r>
                    </a:p>
                    <a:p>
                      <a:pPr marL="34925" marR="0" lvl="0" indent="0" algn="just" defTabSz="914400" rtl="0" eaLnBrk="1" fontAlgn="ctr" latinLnBrk="0" hangingPunct="1">
                        <a:lnSpc>
                          <a:spcPct val="100000"/>
                        </a:lnSpc>
                        <a:spcBef>
                          <a:spcPct val="0"/>
                        </a:spcBef>
                        <a:spcAft>
                          <a:spcPct val="0"/>
                        </a:spcAft>
                        <a:buClrTx/>
                        <a:buSzTx/>
                        <a:buFontTx/>
                        <a:buNone/>
                        <a:tabLst/>
                      </a:pPr>
                      <a:r>
                        <a:rPr kumimoji="0" lang="fr-FR" sz="900" b="0" i="0" u="none" strike="noStrike" cap="none" normalizeH="0" baseline="0" dirty="0" smtClean="0">
                          <a:ln>
                            <a:noFill/>
                          </a:ln>
                          <a:solidFill>
                            <a:srgbClr val="000000"/>
                          </a:solidFill>
                          <a:effectLst/>
                          <a:latin typeface="Trebuchet MS" pitchFamily="34" charset="0"/>
                          <a:cs typeface="Arial" charset="0"/>
                        </a:rPr>
                        <a:t>Chaque tranche a un taux d'intérêt spécifique qui dépend de ses caractéristiques. </a:t>
                      </a:r>
                    </a:p>
                    <a:p>
                      <a:pPr marL="34925" marR="0" lvl="0" indent="0" algn="just" defTabSz="914400" rtl="0" eaLnBrk="1" fontAlgn="ctr" latinLnBrk="0" hangingPunct="1">
                        <a:lnSpc>
                          <a:spcPct val="100000"/>
                        </a:lnSpc>
                        <a:spcBef>
                          <a:spcPct val="0"/>
                        </a:spcBef>
                        <a:spcAft>
                          <a:spcPct val="0"/>
                        </a:spcAft>
                        <a:buClrTx/>
                        <a:buSzTx/>
                        <a:buFontTx/>
                        <a:buNone/>
                        <a:tabLst/>
                      </a:pPr>
                      <a:r>
                        <a:rPr kumimoji="0" lang="fr-FR" sz="900" b="0" i="0" u="none" strike="noStrike" cap="none" normalizeH="0" baseline="0" dirty="0" smtClean="0">
                          <a:ln>
                            <a:noFill/>
                          </a:ln>
                          <a:solidFill>
                            <a:srgbClr val="000000"/>
                          </a:solidFill>
                          <a:effectLst/>
                          <a:latin typeface="Trebuchet MS" pitchFamily="34" charset="0"/>
                          <a:cs typeface="Arial" charset="0"/>
                        </a:rPr>
                        <a:t>La dette senior est garantie par plusieurs banques lorsque son montant est significatif (on parle de "syndication bancaire"). </a:t>
                      </a:r>
                    </a:p>
                  </a:txBody>
                  <a:tcPr marL="72000" marR="72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28192">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fr-FR" sz="900" b="1" i="0" u="none" strike="noStrike" cap="none" normalizeH="0" baseline="0" dirty="0" smtClean="0">
                          <a:ln>
                            <a:noFill/>
                          </a:ln>
                          <a:solidFill>
                            <a:srgbClr val="000000"/>
                          </a:solidFill>
                          <a:effectLst/>
                          <a:latin typeface="Trebuchet MS" pitchFamily="34" charset="0"/>
                          <a:cs typeface="Arial" charset="0"/>
                        </a:rPr>
                        <a:t>La dette mezzanine</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925" marR="0" lvl="0" indent="0" algn="just" defTabSz="914400" rtl="0" eaLnBrk="1" fontAlgn="ctr" latinLnBrk="0" hangingPunct="1">
                        <a:lnSpc>
                          <a:spcPct val="100000"/>
                        </a:lnSpc>
                        <a:spcBef>
                          <a:spcPct val="0"/>
                        </a:spcBef>
                        <a:spcAft>
                          <a:spcPct val="0"/>
                        </a:spcAft>
                        <a:buClrTx/>
                        <a:buSzTx/>
                        <a:buFontTx/>
                        <a:buNone/>
                        <a:tabLst/>
                      </a:pPr>
                      <a:r>
                        <a:rPr kumimoji="0" lang="fr-FR" sz="900" b="0" i="0" u="none" strike="noStrike" cap="none" normalizeH="0" baseline="0" dirty="0" smtClean="0">
                          <a:ln>
                            <a:noFill/>
                          </a:ln>
                          <a:solidFill>
                            <a:srgbClr val="000000"/>
                          </a:solidFill>
                          <a:effectLst/>
                          <a:latin typeface="Trebuchet MS" pitchFamily="34" charset="0"/>
                          <a:cs typeface="Arial" charset="0"/>
                        </a:rPr>
                        <a:t>La dette mezzanine est une dette contractée auprès de fonds spécialisés, appelés fonds de mezzanine ou mezzaneurs.</a:t>
                      </a:r>
                    </a:p>
                    <a:p>
                      <a:pPr marL="34925" marR="0" lvl="0" indent="0" algn="just" defTabSz="914400" rtl="0" eaLnBrk="1" fontAlgn="ctr" latinLnBrk="0" hangingPunct="1">
                        <a:lnSpc>
                          <a:spcPct val="100000"/>
                        </a:lnSpc>
                        <a:spcBef>
                          <a:spcPct val="0"/>
                        </a:spcBef>
                        <a:spcAft>
                          <a:spcPct val="0"/>
                        </a:spcAft>
                        <a:buClrTx/>
                        <a:buSzTx/>
                        <a:buFontTx/>
                        <a:buNone/>
                        <a:tabLst/>
                      </a:pPr>
                      <a:r>
                        <a:rPr kumimoji="0" lang="fr-FR" sz="900" b="0" i="0" u="none" strike="noStrike" cap="none" normalizeH="0" baseline="0" dirty="0" smtClean="0">
                          <a:ln>
                            <a:noFill/>
                          </a:ln>
                          <a:solidFill>
                            <a:srgbClr val="000000"/>
                          </a:solidFill>
                          <a:effectLst/>
                          <a:latin typeface="Trebuchet MS" pitchFamily="34" charset="0"/>
                          <a:cs typeface="Arial" charset="0"/>
                        </a:rPr>
                        <a:t>Elle est subordonnée à la dette senior tant en ce qui concerne le paiement des intérêts que le remboursement du capital. </a:t>
                      </a:r>
                    </a:p>
                    <a:p>
                      <a:pPr marL="34925" marR="0" lvl="0" indent="0" algn="just" defTabSz="914400" rtl="0" eaLnBrk="1" fontAlgn="ctr" latinLnBrk="0" hangingPunct="1">
                        <a:lnSpc>
                          <a:spcPct val="100000"/>
                        </a:lnSpc>
                        <a:spcBef>
                          <a:spcPct val="0"/>
                        </a:spcBef>
                        <a:spcAft>
                          <a:spcPct val="0"/>
                        </a:spcAft>
                        <a:buClrTx/>
                        <a:buSzTx/>
                        <a:buFontTx/>
                        <a:buNone/>
                        <a:tabLst/>
                      </a:pPr>
                      <a:r>
                        <a:rPr kumimoji="0" lang="fr-FR" sz="900" b="0" i="0" u="none" strike="noStrike" cap="none" normalizeH="0" baseline="0" dirty="0" smtClean="0">
                          <a:ln>
                            <a:noFill/>
                          </a:ln>
                          <a:solidFill>
                            <a:srgbClr val="000000"/>
                          </a:solidFill>
                          <a:effectLst/>
                          <a:latin typeface="Trebuchet MS" pitchFamily="34" charset="0"/>
                          <a:cs typeface="Arial" charset="0"/>
                        </a:rPr>
                        <a:t>La dette mezzanine compte généralement pour environ 5% du financement du montage LBO.</a:t>
                      </a:r>
                    </a:p>
                  </a:txBody>
                  <a:tcPr marL="72000" marR="72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925" marR="0" lvl="0" indent="0" algn="just" defTabSz="914400" rtl="0" eaLnBrk="1" fontAlgn="ctr" latinLnBrk="0" hangingPunct="1">
                        <a:lnSpc>
                          <a:spcPct val="100000"/>
                        </a:lnSpc>
                        <a:spcBef>
                          <a:spcPct val="0"/>
                        </a:spcBef>
                        <a:spcAft>
                          <a:spcPct val="0"/>
                        </a:spcAft>
                        <a:buClrTx/>
                        <a:buSzTx/>
                        <a:buFontTx/>
                        <a:buNone/>
                        <a:tabLst/>
                        <a:defRPr/>
                      </a:pPr>
                      <a:r>
                        <a:rPr kumimoji="0" lang="fr-FR" sz="900" b="0" i="0" u="none" strike="noStrike" cap="none" normalizeH="0" baseline="0" dirty="0" smtClean="0">
                          <a:ln>
                            <a:noFill/>
                          </a:ln>
                          <a:solidFill>
                            <a:srgbClr val="000000"/>
                          </a:solidFill>
                          <a:effectLst/>
                          <a:latin typeface="Trebuchet MS" pitchFamily="34" charset="0"/>
                          <a:cs typeface="Arial" charset="0"/>
                        </a:rPr>
                        <a:t>La dette mezzanine est le plus souvent émise sous forme de prêt obligataire ou de valeurs mobilières composées impliquant le plus souvent des BSA (bons de souscription d’actions), qui peuvent soit être détachés pour conversion en capital, soit être rachetées par l’émetteur pour conserver le contrôle de la cible.</a:t>
                      </a:r>
                    </a:p>
                    <a:p>
                      <a:pPr marL="34925" marR="0" lvl="0" indent="0" algn="just" defTabSz="914400" rtl="0" eaLnBrk="1" fontAlgn="ctr" latinLnBrk="0" hangingPunct="1">
                        <a:lnSpc>
                          <a:spcPct val="100000"/>
                        </a:lnSpc>
                        <a:spcBef>
                          <a:spcPct val="0"/>
                        </a:spcBef>
                        <a:spcAft>
                          <a:spcPct val="0"/>
                        </a:spcAft>
                        <a:buClrTx/>
                        <a:buSzTx/>
                        <a:buFontTx/>
                        <a:buNone/>
                        <a:tabLst/>
                        <a:defRPr/>
                      </a:pPr>
                      <a:r>
                        <a:rPr kumimoji="0" lang="fr-FR" sz="900" b="0" i="0" u="none" strike="noStrike" cap="none" normalizeH="0" baseline="0" dirty="0" smtClean="0">
                          <a:ln>
                            <a:noFill/>
                          </a:ln>
                          <a:solidFill>
                            <a:srgbClr val="000000"/>
                          </a:solidFill>
                          <a:effectLst/>
                          <a:latin typeface="Trebuchet MS" pitchFamily="34" charset="0"/>
                          <a:cs typeface="Arial" charset="0"/>
                        </a:rPr>
                        <a:t>Le taux habituel s’établit aux alentours de 15% environ, réparti en trois parties : </a:t>
                      </a:r>
                    </a:p>
                    <a:p>
                      <a:pPr marL="177800" marR="0" lvl="0" indent="-142875" algn="just" defTabSz="914400" rtl="0" eaLnBrk="1" fontAlgn="ctr" latinLnBrk="0" hangingPunct="1">
                        <a:lnSpc>
                          <a:spcPct val="100000"/>
                        </a:lnSpc>
                        <a:spcBef>
                          <a:spcPct val="0"/>
                        </a:spcBef>
                        <a:spcAft>
                          <a:spcPct val="0"/>
                        </a:spcAft>
                        <a:buClrTx/>
                        <a:buSzTx/>
                        <a:buFont typeface="Arial" pitchFamily="34" charset="0"/>
                        <a:buChar char="•"/>
                        <a:tabLst/>
                        <a:defRPr/>
                      </a:pPr>
                      <a:r>
                        <a:rPr kumimoji="0" lang="fr-FR" sz="900" b="0" i="0" u="none" strike="noStrike" cap="none" normalizeH="0" baseline="0" dirty="0" smtClean="0">
                          <a:ln>
                            <a:noFill/>
                          </a:ln>
                          <a:solidFill>
                            <a:srgbClr val="000000"/>
                          </a:solidFill>
                          <a:effectLst/>
                          <a:latin typeface="Trebuchet MS" pitchFamily="34" charset="0"/>
                          <a:cs typeface="Arial" charset="0"/>
                        </a:rPr>
                        <a:t>Un taux d'intérêt faible payé en cash chaque année (de l'ordre de 4 à 5%)  </a:t>
                      </a:r>
                    </a:p>
                    <a:p>
                      <a:pPr marL="177800" marR="0" lvl="0" indent="-142875" algn="just" defTabSz="914400" rtl="0" eaLnBrk="1" fontAlgn="ctr" latinLnBrk="0" hangingPunct="1">
                        <a:lnSpc>
                          <a:spcPct val="100000"/>
                        </a:lnSpc>
                        <a:spcBef>
                          <a:spcPct val="0"/>
                        </a:spcBef>
                        <a:spcAft>
                          <a:spcPct val="0"/>
                        </a:spcAft>
                        <a:buClrTx/>
                        <a:buSzTx/>
                        <a:buFont typeface="Arial" pitchFamily="34" charset="0"/>
                        <a:buChar char="•"/>
                        <a:tabLst/>
                        <a:defRPr/>
                      </a:pPr>
                      <a:r>
                        <a:rPr kumimoji="0" lang="fr-FR" sz="900" b="0" i="0" u="none" strike="noStrike" cap="none" normalizeH="0" baseline="0" dirty="0" smtClean="0">
                          <a:ln>
                            <a:noFill/>
                          </a:ln>
                          <a:solidFill>
                            <a:srgbClr val="000000"/>
                          </a:solidFill>
                          <a:effectLst/>
                          <a:latin typeface="Trebuchet MS" pitchFamily="34" charset="0"/>
                          <a:cs typeface="Arial" charset="0"/>
                        </a:rPr>
                        <a:t>Un intérêt capitalisé (de l'ordre de 4 à 5%) et</a:t>
                      </a:r>
                    </a:p>
                    <a:p>
                      <a:pPr marL="177800" marR="0" lvl="0" indent="-142875" algn="just" defTabSz="914400" rtl="0" eaLnBrk="1" fontAlgn="ctr" latinLnBrk="0" hangingPunct="1">
                        <a:lnSpc>
                          <a:spcPct val="100000"/>
                        </a:lnSpc>
                        <a:spcBef>
                          <a:spcPct val="0"/>
                        </a:spcBef>
                        <a:spcAft>
                          <a:spcPct val="0"/>
                        </a:spcAft>
                        <a:buClrTx/>
                        <a:buSzTx/>
                        <a:buFont typeface="Arial" pitchFamily="34" charset="0"/>
                        <a:buChar char="•"/>
                        <a:tabLst/>
                        <a:defRPr/>
                      </a:pPr>
                      <a:r>
                        <a:rPr kumimoji="0" lang="fr-FR" sz="900" b="0" i="0" u="none" strike="noStrike" kern="1200" cap="none" normalizeH="0" baseline="0" dirty="0" smtClean="0">
                          <a:ln>
                            <a:noFill/>
                          </a:ln>
                          <a:solidFill>
                            <a:srgbClr val="000000"/>
                          </a:solidFill>
                          <a:effectLst/>
                          <a:latin typeface="Trebuchet MS" pitchFamily="34" charset="0"/>
                          <a:ea typeface="+mn-ea"/>
                          <a:cs typeface="Arial" charset="0"/>
                        </a:rPr>
                        <a:t>Une participation </a:t>
                      </a:r>
                      <a:r>
                        <a:rPr kumimoji="0" lang="fr-FR" sz="900" b="0" i="0" u="none" strike="noStrike" cap="none" normalizeH="0" baseline="0" dirty="0" smtClean="0">
                          <a:ln>
                            <a:noFill/>
                          </a:ln>
                          <a:solidFill>
                            <a:srgbClr val="000000"/>
                          </a:solidFill>
                          <a:effectLst/>
                          <a:latin typeface="Trebuchet MS" pitchFamily="34" charset="0"/>
                          <a:cs typeface="Arial" charset="0"/>
                        </a:rPr>
                        <a:t>éventuelle à la plus-value réalisée sur la période du financement</a:t>
                      </a:r>
                    </a:p>
                  </a:txBody>
                  <a:tcPr marL="72000" marR="72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64096">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fr-FR" sz="900" b="1" i="0" u="none" strike="noStrike" kern="1200" cap="none" normalizeH="0" baseline="0" dirty="0">
                          <a:ln>
                            <a:noFill/>
                          </a:ln>
                          <a:solidFill>
                            <a:srgbClr val="000000"/>
                          </a:solidFill>
                          <a:effectLst/>
                          <a:latin typeface="Trebuchet MS" pitchFamily="34" charset="0"/>
                          <a:ea typeface="+mn-ea"/>
                          <a:cs typeface="Arial" charset="0"/>
                        </a:rPr>
                        <a:t>La dette obligataire à haut rendement </a:t>
                      </a:r>
                      <a:r>
                        <a:rPr kumimoji="0" lang="fr-FR" sz="900" b="1" i="0" u="none" strike="noStrike" kern="1200" cap="none" normalizeH="0" baseline="0" dirty="0" smtClean="0">
                          <a:ln>
                            <a:noFill/>
                          </a:ln>
                          <a:solidFill>
                            <a:srgbClr val="000000"/>
                          </a:solidFill>
                          <a:effectLst/>
                          <a:latin typeface="Trebuchet MS" pitchFamily="34" charset="0"/>
                          <a:ea typeface="+mn-ea"/>
                          <a:cs typeface="Arial" charset="0"/>
                        </a:rPr>
                        <a:t>(« </a:t>
                      </a:r>
                      <a:r>
                        <a:rPr kumimoji="0" lang="fr-FR" sz="900" b="1" i="1" u="none" strike="noStrike" kern="1200" cap="none" normalizeH="0" baseline="0" dirty="0" err="1" smtClean="0">
                          <a:ln>
                            <a:noFill/>
                          </a:ln>
                          <a:solidFill>
                            <a:srgbClr val="000000"/>
                          </a:solidFill>
                          <a:effectLst/>
                          <a:latin typeface="Trebuchet MS" pitchFamily="34" charset="0"/>
                          <a:ea typeface="+mn-ea"/>
                          <a:cs typeface="Arial" charset="0"/>
                        </a:rPr>
                        <a:t>highyield</a:t>
                      </a:r>
                      <a:r>
                        <a:rPr kumimoji="0" lang="fr-FR" sz="900" b="1" i="0" u="none" strike="noStrike" kern="1200" cap="none" normalizeH="0" baseline="0" dirty="0" smtClean="0">
                          <a:ln>
                            <a:noFill/>
                          </a:ln>
                          <a:solidFill>
                            <a:srgbClr val="000000"/>
                          </a:solidFill>
                          <a:effectLst/>
                          <a:latin typeface="Trebuchet MS" pitchFamily="34" charset="0"/>
                          <a:ea typeface="+mn-ea"/>
                          <a:cs typeface="Arial" charset="0"/>
                        </a:rPr>
                        <a:t> »)</a:t>
                      </a:r>
                      <a:endParaRPr kumimoji="0" lang="fr-FR" sz="900" b="1" i="0" u="none" strike="noStrike" kern="1200" cap="none" normalizeH="0" baseline="0" dirty="0">
                        <a:ln>
                          <a:noFill/>
                        </a:ln>
                        <a:solidFill>
                          <a:srgbClr val="000000"/>
                        </a:solidFill>
                        <a:effectLst/>
                        <a:latin typeface="Trebuchet MS" pitchFamily="34" charset="0"/>
                        <a:ea typeface="+mn-ea"/>
                        <a:cs typeface="Arial" charset="0"/>
                      </a:endParaRPr>
                    </a:p>
                  </a:txBody>
                  <a:tcPr marL="36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925" marR="0" lvl="0" indent="0" algn="just" defTabSz="914400" rtl="0" eaLnBrk="1" fontAlgn="ctr" latinLnBrk="0" hangingPunct="1">
                        <a:lnSpc>
                          <a:spcPct val="100000"/>
                        </a:lnSpc>
                        <a:spcBef>
                          <a:spcPct val="0"/>
                        </a:spcBef>
                        <a:spcAft>
                          <a:spcPct val="0"/>
                        </a:spcAft>
                        <a:buClrTx/>
                        <a:buSzTx/>
                        <a:buFontTx/>
                        <a:buNone/>
                        <a:tabLst/>
                      </a:pPr>
                      <a:r>
                        <a:rPr kumimoji="0" lang="fr-FR" sz="900" b="0" i="0" u="none" strike="noStrike" kern="1200" cap="none" normalizeH="0" baseline="0" dirty="0">
                          <a:ln>
                            <a:noFill/>
                          </a:ln>
                          <a:solidFill>
                            <a:srgbClr val="000000"/>
                          </a:solidFill>
                          <a:effectLst/>
                          <a:latin typeface="Trebuchet MS" pitchFamily="34" charset="0"/>
                          <a:ea typeface="+mn-ea"/>
                          <a:cs typeface="Arial" charset="0"/>
                        </a:rPr>
                        <a:t>Surtout utilisée dans des montages de taille importante, la dette obligataire à haut rendement est une dette subordonnée qui peut remplacer la dette mezzanine. Elle représente généralement près de 15% du financement du montage LBO.</a:t>
                      </a: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925" marR="0" lvl="0" indent="0" algn="just" defTabSz="914400" rtl="0" eaLnBrk="1" fontAlgn="ctr" latinLnBrk="0" hangingPunct="1">
                        <a:lnSpc>
                          <a:spcPct val="100000"/>
                        </a:lnSpc>
                        <a:spcBef>
                          <a:spcPct val="0"/>
                        </a:spcBef>
                        <a:spcAft>
                          <a:spcPct val="0"/>
                        </a:spcAft>
                        <a:buClrTx/>
                        <a:buSzTx/>
                        <a:buFontTx/>
                        <a:buNone/>
                        <a:tabLst/>
                      </a:pPr>
                      <a:r>
                        <a:rPr kumimoji="0" lang="fr-FR" sz="900" b="0" i="0" u="none" strike="noStrike" kern="1200" cap="none" normalizeH="0" baseline="0" dirty="0">
                          <a:ln>
                            <a:noFill/>
                          </a:ln>
                          <a:solidFill>
                            <a:srgbClr val="000000"/>
                          </a:solidFill>
                          <a:effectLst/>
                          <a:latin typeface="Trebuchet MS" pitchFamily="34" charset="0"/>
                          <a:ea typeface="+mn-ea"/>
                          <a:cs typeface="Arial" charset="0"/>
                        </a:rPr>
                        <a:t>La dette obligataire à haut rendement est remboursable in fine, en capital, après une durée de 8 à 10 ans. </a:t>
                      </a:r>
                      <a:endParaRPr kumimoji="0" lang="fr-FR" sz="900" b="0" i="0" u="none" strike="noStrike" kern="1200" cap="none" normalizeH="0" baseline="0" dirty="0" smtClean="0">
                        <a:ln>
                          <a:noFill/>
                        </a:ln>
                        <a:solidFill>
                          <a:srgbClr val="000000"/>
                        </a:solidFill>
                        <a:effectLst/>
                        <a:latin typeface="Trebuchet MS" pitchFamily="34" charset="0"/>
                        <a:ea typeface="+mn-ea"/>
                        <a:cs typeface="Arial" charset="0"/>
                      </a:endParaRPr>
                    </a:p>
                    <a:p>
                      <a:pPr marL="34925" marR="0" lvl="0" indent="0" algn="just" defTabSz="914400" rtl="0" eaLnBrk="1" fontAlgn="ctr" latinLnBrk="0" hangingPunct="1">
                        <a:lnSpc>
                          <a:spcPct val="100000"/>
                        </a:lnSpc>
                        <a:spcBef>
                          <a:spcPct val="0"/>
                        </a:spcBef>
                        <a:spcAft>
                          <a:spcPct val="0"/>
                        </a:spcAft>
                        <a:buClrTx/>
                        <a:buSzTx/>
                        <a:buFontTx/>
                        <a:buNone/>
                        <a:tabLst/>
                      </a:pPr>
                      <a:r>
                        <a:rPr kumimoji="0" lang="fr-FR" sz="900" b="0" i="0" u="none" strike="noStrike" kern="1200" cap="none" normalizeH="0" baseline="0" dirty="0" smtClean="0">
                          <a:ln>
                            <a:noFill/>
                          </a:ln>
                          <a:solidFill>
                            <a:srgbClr val="000000"/>
                          </a:solidFill>
                          <a:effectLst/>
                          <a:latin typeface="Trebuchet MS" pitchFamily="34" charset="0"/>
                          <a:ea typeface="+mn-ea"/>
                          <a:cs typeface="Arial" charset="0"/>
                        </a:rPr>
                        <a:t>Les </a:t>
                      </a:r>
                      <a:r>
                        <a:rPr kumimoji="0" lang="fr-FR" sz="900" b="0" i="0" u="none" strike="noStrike" kern="1200" cap="none" normalizeH="0" baseline="0" dirty="0">
                          <a:ln>
                            <a:noFill/>
                          </a:ln>
                          <a:solidFill>
                            <a:srgbClr val="000000"/>
                          </a:solidFill>
                          <a:effectLst/>
                          <a:latin typeface="Trebuchet MS" pitchFamily="34" charset="0"/>
                          <a:ea typeface="+mn-ea"/>
                          <a:cs typeface="Arial" charset="0"/>
                        </a:rPr>
                        <a:t>taux d'intérêts, qui sont fixes, sont </a:t>
                      </a:r>
                      <a:r>
                        <a:rPr kumimoji="0" lang="fr-FR" sz="900" b="0" i="0" u="none" strike="noStrike" kern="1200" cap="none" normalizeH="0" baseline="0" dirty="0" smtClean="0">
                          <a:ln>
                            <a:noFill/>
                          </a:ln>
                          <a:solidFill>
                            <a:srgbClr val="000000"/>
                          </a:solidFill>
                          <a:effectLst/>
                          <a:latin typeface="Trebuchet MS" pitchFamily="34" charset="0"/>
                          <a:ea typeface="+mn-ea"/>
                          <a:cs typeface="Arial" charset="0"/>
                        </a:rPr>
                        <a:t>élevés et déterminés proportionnellement aux risques encourus.</a:t>
                      </a:r>
                      <a:endParaRPr kumimoji="0" lang="fr-FR" sz="900" b="0" i="0" u="none" strike="noStrike" kern="1200" cap="none" normalizeH="0" baseline="0" dirty="0">
                        <a:ln>
                          <a:noFill/>
                        </a:ln>
                        <a:solidFill>
                          <a:srgbClr val="000000"/>
                        </a:solidFill>
                        <a:effectLst/>
                        <a:latin typeface="Trebuchet MS" pitchFamily="34" charset="0"/>
                        <a:ea typeface="+mn-ea"/>
                        <a:cs typeface="Arial" charset="0"/>
                      </a:endParaRP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61224">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fr-FR" sz="900" b="1" i="0" u="none" strike="noStrike" kern="1200" cap="none" normalizeH="0" baseline="0" dirty="0" smtClean="0">
                          <a:ln>
                            <a:noFill/>
                          </a:ln>
                          <a:solidFill>
                            <a:srgbClr val="000000"/>
                          </a:solidFill>
                          <a:effectLst/>
                          <a:latin typeface="Trebuchet MS" pitchFamily="34" charset="0"/>
                          <a:ea typeface="+mn-ea"/>
                          <a:cs typeface="Arial" charset="0"/>
                        </a:rPr>
                        <a:t>La dette junior ("</a:t>
                      </a:r>
                      <a:r>
                        <a:rPr kumimoji="0" lang="fr-FR" sz="900" b="1" i="1" u="none" strike="noStrike" kern="1200" cap="none" normalizeH="0" baseline="0" dirty="0" smtClean="0">
                          <a:ln>
                            <a:noFill/>
                          </a:ln>
                          <a:solidFill>
                            <a:srgbClr val="000000"/>
                          </a:solidFill>
                          <a:effectLst/>
                          <a:latin typeface="Trebuchet MS" pitchFamily="34" charset="0"/>
                          <a:ea typeface="+mn-ea"/>
                          <a:cs typeface="Arial" charset="0"/>
                        </a:rPr>
                        <a:t>second lien</a:t>
                      </a:r>
                      <a:r>
                        <a:rPr kumimoji="0" lang="fr-FR" sz="900" b="1" i="0" u="none" strike="noStrike" kern="1200" cap="none" normalizeH="0" baseline="0" dirty="0" smtClean="0">
                          <a:ln>
                            <a:noFill/>
                          </a:ln>
                          <a:solidFill>
                            <a:srgbClr val="000000"/>
                          </a:solidFill>
                          <a:effectLst/>
                          <a:latin typeface="Trebuchet MS" pitchFamily="34" charset="0"/>
                          <a:ea typeface="+mn-ea"/>
                          <a:cs typeface="Arial" charset="0"/>
                        </a:rPr>
                        <a:t>")</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925" marR="0" lvl="0" indent="0" algn="just" defTabSz="914400" rtl="0" eaLnBrk="1" fontAlgn="ctr" latinLnBrk="0" hangingPunct="1">
                        <a:lnSpc>
                          <a:spcPct val="100000"/>
                        </a:lnSpc>
                        <a:spcBef>
                          <a:spcPct val="0"/>
                        </a:spcBef>
                        <a:spcAft>
                          <a:spcPct val="0"/>
                        </a:spcAft>
                        <a:buClrTx/>
                        <a:buSzTx/>
                        <a:buFontTx/>
                        <a:buNone/>
                        <a:tabLst/>
                      </a:pPr>
                      <a:r>
                        <a:rPr kumimoji="0" lang="fr-FR" sz="900" b="0" i="0" u="none" strike="noStrike" kern="1200" cap="none" normalizeH="0" baseline="0" dirty="0" smtClean="0">
                          <a:ln>
                            <a:noFill/>
                          </a:ln>
                          <a:solidFill>
                            <a:srgbClr val="000000"/>
                          </a:solidFill>
                          <a:effectLst/>
                          <a:latin typeface="Trebuchet MS" pitchFamily="34" charset="0"/>
                          <a:ea typeface="+mn-ea"/>
                          <a:cs typeface="Arial" charset="0"/>
                        </a:rPr>
                        <a:t>La dette junior est une dette bancaire de premier rang mais à long terme, qui vient s'interposer entre la dette senior et la dette mezzanine, pour en général environ 5% du financement global.</a:t>
                      </a:r>
                    </a:p>
                  </a:txBody>
                  <a:tcPr marL="72000" marR="72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925" marR="0" lvl="0" indent="0" algn="just" defTabSz="914400" rtl="0" eaLnBrk="1" fontAlgn="ctr" latinLnBrk="0" hangingPunct="1">
                        <a:lnSpc>
                          <a:spcPct val="100000"/>
                        </a:lnSpc>
                        <a:spcBef>
                          <a:spcPct val="0"/>
                        </a:spcBef>
                        <a:spcAft>
                          <a:spcPct val="0"/>
                        </a:spcAft>
                        <a:buClrTx/>
                        <a:buSzTx/>
                        <a:buFontTx/>
                        <a:buNone/>
                        <a:tabLst/>
                      </a:pPr>
                      <a:r>
                        <a:rPr kumimoji="0" lang="fr-FR" sz="900" b="0" i="0" u="none" strike="noStrike" kern="1200" cap="none" normalizeH="0" baseline="0" dirty="0" smtClean="0">
                          <a:ln>
                            <a:noFill/>
                          </a:ln>
                          <a:solidFill>
                            <a:srgbClr val="000000"/>
                          </a:solidFill>
                          <a:effectLst/>
                          <a:latin typeface="Trebuchet MS" pitchFamily="34" charset="0"/>
                          <a:ea typeface="+mn-ea"/>
                          <a:cs typeface="Arial" charset="0"/>
                        </a:rPr>
                        <a:t>La dette junior, d'une durée de 9 à 10 ans, est remboursée après la dette senior mais avant la dette mezzanine. Elle bénéficie des mêmes garanties que la dette senior.</a:t>
                      </a:r>
                    </a:p>
                  </a:txBody>
                  <a:tcPr marL="72000" marR="72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394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fr-FR" sz="900" b="1" i="0" u="none" strike="noStrike" kern="1200" cap="none" normalizeH="0" baseline="0" dirty="0">
                          <a:ln>
                            <a:noFill/>
                          </a:ln>
                          <a:solidFill>
                            <a:srgbClr val="000000"/>
                          </a:solidFill>
                          <a:effectLst/>
                          <a:latin typeface="Trebuchet MS" pitchFamily="34" charset="0"/>
                          <a:ea typeface="+mn-ea"/>
                          <a:cs typeface="Arial" charset="0"/>
                        </a:rPr>
                        <a:t>La titrisation</a:t>
                      </a:r>
                    </a:p>
                  </a:txBody>
                  <a:tcPr marL="36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925" marR="0" lvl="0" indent="0" algn="just" defTabSz="914400" rtl="0" eaLnBrk="1" fontAlgn="ctr" latinLnBrk="0" hangingPunct="1">
                        <a:lnSpc>
                          <a:spcPct val="100000"/>
                        </a:lnSpc>
                        <a:spcBef>
                          <a:spcPct val="0"/>
                        </a:spcBef>
                        <a:spcAft>
                          <a:spcPct val="0"/>
                        </a:spcAft>
                        <a:buClrTx/>
                        <a:buSzTx/>
                        <a:buFontTx/>
                        <a:buNone/>
                        <a:tabLst/>
                      </a:pPr>
                      <a:r>
                        <a:rPr kumimoji="0" lang="fr-FR" sz="900" b="0" i="0" u="none" strike="noStrike" kern="1200" cap="none" normalizeH="0" baseline="0" dirty="0">
                          <a:ln>
                            <a:noFill/>
                          </a:ln>
                          <a:solidFill>
                            <a:srgbClr val="000000"/>
                          </a:solidFill>
                          <a:effectLst/>
                          <a:latin typeface="Trebuchet MS" pitchFamily="34" charset="0"/>
                          <a:ea typeface="+mn-ea"/>
                          <a:cs typeface="Arial" charset="0"/>
                        </a:rPr>
                        <a:t>Les LBO peuvent faire appel au financement par titrisation.</a:t>
                      </a: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925" marR="0" lvl="0" indent="0" algn="just" defTabSz="914400" rtl="0" eaLnBrk="1" fontAlgn="ctr" latinLnBrk="0" hangingPunct="1">
                        <a:lnSpc>
                          <a:spcPct val="100000"/>
                        </a:lnSpc>
                        <a:spcBef>
                          <a:spcPct val="0"/>
                        </a:spcBef>
                        <a:spcAft>
                          <a:spcPct val="0"/>
                        </a:spcAft>
                        <a:buClrTx/>
                        <a:buSzTx/>
                        <a:buFontTx/>
                        <a:buNone/>
                        <a:tabLst/>
                      </a:pPr>
                      <a:r>
                        <a:rPr kumimoji="0" lang="fr-FR" sz="900" b="0" i="0" u="none" strike="noStrike" kern="1200" cap="none" normalizeH="0" baseline="0" dirty="0">
                          <a:ln>
                            <a:noFill/>
                          </a:ln>
                          <a:solidFill>
                            <a:srgbClr val="000000"/>
                          </a:solidFill>
                          <a:effectLst/>
                          <a:latin typeface="Trebuchet MS" pitchFamily="34" charset="0"/>
                          <a:ea typeface="+mn-ea"/>
                          <a:cs typeface="Arial" charset="0"/>
                        </a:rPr>
                        <a:t>La titrisation porte sur les créances de la cible et/ou sur ses stocks si ceux-ci disposent d'un marché propre. </a:t>
                      </a: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798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fr-FR" sz="900" b="1" i="0" u="none" strike="noStrike" kern="1200" cap="none" normalizeH="0" baseline="0" dirty="0">
                          <a:ln>
                            <a:noFill/>
                          </a:ln>
                          <a:solidFill>
                            <a:srgbClr val="000000"/>
                          </a:solidFill>
                          <a:effectLst/>
                          <a:latin typeface="Trebuchet MS" pitchFamily="34" charset="0"/>
                          <a:ea typeface="+mn-ea"/>
                          <a:cs typeface="Arial" charset="0"/>
                        </a:rPr>
                        <a:t>Le crédit vendeur</a:t>
                      </a:r>
                    </a:p>
                  </a:txBody>
                  <a:tcPr marL="36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925" marR="0" lvl="0" indent="0" algn="just" defTabSz="914400" rtl="0" eaLnBrk="1" fontAlgn="ctr" latinLnBrk="0" hangingPunct="1">
                        <a:lnSpc>
                          <a:spcPct val="100000"/>
                        </a:lnSpc>
                        <a:spcBef>
                          <a:spcPct val="0"/>
                        </a:spcBef>
                        <a:spcAft>
                          <a:spcPct val="0"/>
                        </a:spcAft>
                        <a:buClrTx/>
                        <a:buSzTx/>
                        <a:buFontTx/>
                        <a:buNone/>
                        <a:tabLst/>
                      </a:pPr>
                      <a:r>
                        <a:rPr kumimoji="0" lang="fr-FR" sz="900" b="0" i="0" u="none" strike="noStrike" kern="1200" cap="none" normalizeH="0" baseline="0" dirty="0">
                          <a:ln>
                            <a:noFill/>
                          </a:ln>
                          <a:solidFill>
                            <a:srgbClr val="000000"/>
                          </a:solidFill>
                          <a:effectLst/>
                          <a:latin typeface="Trebuchet MS" pitchFamily="34" charset="0"/>
                          <a:ea typeface="+mn-ea"/>
                          <a:cs typeface="Arial" charset="0"/>
                        </a:rPr>
                        <a:t>Un crédit vendeur peut être négocié auprès du vendeur de la cible pour soulager le poids de l'endettement de la </a:t>
                      </a:r>
                      <a:r>
                        <a:rPr kumimoji="0" lang="fr-FR" sz="900" b="0" i="0" u="none" strike="noStrike" kern="1200" cap="none" normalizeH="0" baseline="0" dirty="0" smtClean="0">
                          <a:ln>
                            <a:noFill/>
                          </a:ln>
                          <a:solidFill>
                            <a:srgbClr val="000000"/>
                          </a:solidFill>
                          <a:effectLst/>
                          <a:latin typeface="Trebuchet MS" pitchFamily="34" charset="0"/>
                          <a:ea typeface="+mn-ea"/>
                          <a:cs typeface="Arial" charset="0"/>
                        </a:rPr>
                        <a:t>holding de reprise.</a:t>
                      </a:r>
                      <a:endParaRPr kumimoji="0" lang="fr-FR" sz="900" b="0" i="0" u="none" strike="noStrike" kern="1200" cap="none" normalizeH="0" baseline="0" dirty="0">
                        <a:ln>
                          <a:noFill/>
                        </a:ln>
                        <a:solidFill>
                          <a:srgbClr val="000000"/>
                        </a:solidFill>
                        <a:effectLst/>
                        <a:latin typeface="Trebuchet MS" pitchFamily="34" charset="0"/>
                        <a:ea typeface="+mn-ea"/>
                        <a:cs typeface="Arial" charset="0"/>
                      </a:endParaRP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925" marR="0" lvl="0" indent="0" algn="just" defTabSz="914400" rtl="0" eaLnBrk="1" fontAlgn="ctr" latinLnBrk="0" hangingPunct="1">
                        <a:lnSpc>
                          <a:spcPct val="100000"/>
                        </a:lnSpc>
                        <a:spcBef>
                          <a:spcPct val="0"/>
                        </a:spcBef>
                        <a:spcAft>
                          <a:spcPct val="0"/>
                        </a:spcAft>
                        <a:buClrTx/>
                        <a:buSzTx/>
                        <a:buFontTx/>
                        <a:buNone/>
                        <a:tabLst/>
                      </a:pPr>
                      <a:r>
                        <a:rPr kumimoji="0" lang="fr-FR" sz="900" b="0" i="0" u="none" strike="noStrike" kern="1200" cap="none" normalizeH="0" baseline="0" dirty="0">
                          <a:ln>
                            <a:noFill/>
                          </a:ln>
                          <a:solidFill>
                            <a:srgbClr val="000000"/>
                          </a:solidFill>
                          <a:effectLst/>
                          <a:latin typeface="Trebuchet MS" pitchFamily="34" charset="0"/>
                          <a:ea typeface="+mn-ea"/>
                          <a:cs typeface="Arial" charset="0"/>
                        </a:rPr>
                        <a:t>Le paiement du prix s'étale sur plusieurs années, sans prise de garantie et avec une rémunération variable. </a:t>
                      </a: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360040" y="831831"/>
            <a:ext cx="8604448" cy="5067300"/>
            <a:chOff x="-33" y="737"/>
            <a:chExt cx="6136" cy="3192"/>
          </a:xfrm>
        </p:grpSpPr>
        <p:sp>
          <p:nvSpPr>
            <p:cNvPr id="12327"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a:latin typeface="Trebuchet MS" pitchFamily="34" charset="0"/>
              </a:endParaRPr>
            </a:p>
          </p:txBody>
        </p:sp>
        <p:sp>
          <p:nvSpPr>
            <p:cNvPr id="8" name="Rectangle 44"/>
            <p:cNvSpPr>
              <a:spLocks noChangeArrowheads="1"/>
            </p:cNvSpPr>
            <p:nvPr/>
          </p:nvSpPr>
          <p:spPr bwMode="auto">
            <a:xfrm>
              <a:off x="-33" y="737"/>
              <a:ext cx="5995" cy="139"/>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cs typeface="Arial" pitchFamily="34" charset="0"/>
                </a:rPr>
                <a:t>Illustration n° 42 : Caractéristiques de la dette mezzanine de croissance proposée par le FCPR OC+</a:t>
              </a:r>
              <a:endParaRPr lang="fr-FR" sz="1300" b="1" dirty="0">
                <a:latin typeface="Trebuchet MS" pitchFamily="34" charset="0"/>
                <a:cs typeface="Arial" pitchFamily="34" charset="0"/>
              </a:endParaRPr>
            </a:p>
          </p:txBody>
        </p:sp>
      </p:grpSp>
      <p:sp>
        <p:nvSpPr>
          <p:cNvPr id="16" name="ZoneTexte 15"/>
          <p:cNvSpPr txBox="1"/>
          <p:nvPr/>
        </p:nvSpPr>
        <p:spPr>
          <a:xfrm>
            <a:off x="1454410" y="1556792"/>
            <a:ext cx="6357950" cy="3000821"/>
          </a:xfrm>
          <a:prstGeom prst="rect">
            <a:avLst/>
          </a:prstGeom>
          <a:noFill/>
        </p:spPr>
        <p:txBody>
          <a:bodyPr wrap="square" rtlCol="0">
            <a:spAutoFit/>
          </a:bodyPr>
          <a:lstStyle/>
          <a:p>
            <a:pPr algn="just">
              <a:spcAft>
                <a:spcPts val="600"/>
              </a:spcAft>
            </a:pPr>
            <a:r>
              <a:rPr lang="fr-FR" sz="1200" dirty="0" smtClean="0">
                <a:latin typeface="Trebuchet MS" pitchFamily="34" charset="0"/>
              </a:rPr>
              <a:t>Le fonds OC</a:t>
            </a:r>
            <a:r>
              <a:rPr lang="fr-FR" sz="1200" baseline="30000" dirty="0" smtClean="0">
                <a:latin typeface="Trebuchet MS" pitchFamily="34" charset="0"/>
              </a:rPr>
              <a:t>+</a:t>
            </a:r>
            <a:r>
              <a:rPr lang="fr-FR" sz="1200" dirty="0" smtClean="0">
                <a:latin typeface="Trebuchet MS" pitchFamily="34" charset="0"/>
              </a:rPr>
              <a:t> s’adresse principalement aux entreprises détenues par des actionnaires personnes physiques qui ne souhaitent pas, à court terme, ouvrir leur capital à des interventions extérieures. </a:t>
            </a:r>
          </a:p>
          <a:p>
            <a:pPr algn="just">
              <a:spcAft>
                <a:spcPts val="600"/>
              </a:spcAft>
            </a:pPr>
            <a:r>
              <a:rPr lang="fr-FR" sz="1200" dirty="0" smtClean="0">
                <a:latin typeface="Trebuchet MS" pitchFamily="34" charset="0"/>
              </a:rPr>
              <a:t>En contrepartie, OC</a:t>
            </a:r>
            <a:r>
              <a:rPr lang="fr-FR" sz="1200" baseline="30000" dirty="0" smtClean="0">
                <a:latin typeface="Trebuchet MS" pitchFamily="34" charset="0"/>
              </a:rPr>
              <a:t>+</a:t>
            </a:r>
            <a:r>
              <a:rPr lang="fr-FR" sz="1200" dirty="0" smtClean="0">
                <a:latin typeface="Trebuchet MS" pitchFamily="34" charset="0"/>
              </a:rPr>
              <a:t> assure à l’investisseur une rémunération sur deux niveaux possibles :</a:t>
            </a:r>
          </a:p>
          <a:p>
            <a:pPr marL="342900" indent="-342900" algn="just">
              <a:spcAft>
                <a:spcPts val="600"/>
              </a:spcAft>
              <a:buAutoNum type="arabicPeriod"/>
            </a:pPr>
            <a:r>
              <a:rPr lang="fr-FR" sz="1200" b="1" dirty="0" smtClean="0">
                <a:latin typeface="Trebuchet MS" pitchFamily="34" charset="0"/>
              </a:rPr>
              <a:t>OC : TRI cible, 12% à 15%</a:t>
            </a:r>
          </a:p>
          <a:p>
            <a:pPr marL="723900" indent="-368300" algn="just">
              <a:spcAft>
                <a:spcPts val="600"/>
              </a:spcAft>
              <a:buFont typeface="Arial" pitchFamily="34" charset="0"/>
              <a:buChar char="•"/>
            </a:pPr>
            <a:r>
              <a:rPr lang="fr-FR" sz="1200" dirty="0" smtClean="0">
                <a:latin typeface="Trebuchet MS" pitchFamily="34" charset="0"/>
              </a:rPr>
              <a:t>Dont 5% payé par an</a:t>
            </a:r>
          </a:p>
          <a:p>
            <a:pPr marL="723900" indent="-368300" algn="just">
              <a:spcAft>
                <a:spcPts val="600"/>
              </a:spcAft>
              <a:buFont typeface="Arial" pitchFamily="34" charset="0"/>
              <a:buChar char="•"/>
            </a:pPr>
            <a:r>
              <a:rPr lang="fr-FR" sz="1200" dirty="0" smtClean="0">
                <a:latin typeface="Trebuchet MS" pitchFamily="34" charset="0"/>
              </a:rPr>
              <a:t>+ PNC (prime de non conversion) de 7% à 10% in fine</a:t>
            </a:r>
          </a:p>
          <a:p>
            <a:pPr marL="342900" indent="-342900" algn="just">
              <a:spcAft>
                <a:spcPts val="600"/>
              </a:spcAft>
              <a:buAutoNum type="arabicPeriod" startAt="2"/>
            </a:pPr>
            <a:r>
              <a:rPr lang="fr-FR" sz="1200" b="1" dirty="0" smtClean="0">
                <a:latin typeface="Trebuchet MS" pitchFamily="34" charset="0"/>
              </a:rPr>
              <a:t>BSA : Rémunération supplémentaire</a:t>
            </a:r>
          </a:p>
          <a:p>
            <a:pPr marL="723900" indent="-368300" algn="just">
              <a:spcAft>
                <a:spcPts val="600"/>
              </a:spcAft>
              <a:buFont typeface="Arial" pitchFamily="34" charset="0"/>
              <a:buChar char="•"/>
            </a:pPr>
            <a:r>
              <a:rPr lang="fr-FR" sz="1200" dirty="0" smtClean="0">
                <a:latin typeface="Trebuchet MS" pitchFamily="34" charset="0"/>
              </a:rPr>
              <a:t>Permet d’obtenir une rémunération supplémentaire sous forme de plus-value</a:t>
            </a:r>
          </a:p>
          <a:p>
            <a:pPr marL="723900" indent="-368300" algn="just">
              <a:spcAft>
                <a:spcPts val="600"/>
              </a:spcAft>
              <a:buFont typeface="Arial" pitchFamily="34" charset="0"/>
              <a:buChar char="•"/>
            </a:pPr>
            <a:r>
              <a:rPr lang="fr-FR" sz="1200" dirty="0" smtClean="0">
                <a:latin typeface="Trebuchet MS" pitchFamily="34" charset="0"/>
              </a:rPr>
              <a:t>Mais avec un accès réduit au capital en cas de souscription</a:t>
            </a:r>
          </a:p>
          <a:p>
            <a:pPr marL="342900" indent="-342900" algn="just">
              <a:spcAft>
                <a:spcPts val="600"/>
              </a:spcAft>
            </a:pPr>
            <a:endParaRPr/>
          </a:p>
          <a:p>
            <a:pPr marL="342900" indent="-342900" algn="just">
              <a:spcAft>
                <a:spcPts val="600"/>
              </a:spcAft>
            </a:pPr>
            <a:endParaRPr lang="fr-FR" sz="1200" dirty="0">
              <a:latin typeface="Trebuchet MS" pitchFamily="34" charset="0"/>
            </a:endParaRPr>
          </a:p>
        </p:txBody>
      </p:sp>
      <p:sp>
        <p:nvSpPr>
          <p:cNvPr id="7" name="Rectangle 6"/>
          <p:cNvSpPr/>
          <p:nvPr/>
        </p:nvSpPr>
        <p:spPr>
          <a:xfrm>
            <a:off x="611560" y="5301208"/>
            <a:ext cx="8064896" cy="461665"/>
          </a:xfrm>
          <a:prstGeom prst="rect">
            <a:avLst/>
          </a:prstGeom>
        </p:spPr>
        <p:txBody>
          <a:bodyPr wrap="square">
            <a:spAutoFit/>
          </a:bodyPr>
          <a:lstStyle/>
          <a:p>
            <a:pPr algn="ctr"/>
            <a:r>
              <a:rPr lang="fr-FR" sz="1200" dirty="0" smtClean="0">
                <a:solidFill>
                  <a:srgbClr val="7E7E7E"/>
                </a:solidFill>
                <a:latin typeface="Trebuchet MS" pitchFamily="34" charset="0"/>
              </a:rPr>
              <a:t>Source : Fonds Stratégique d’Investissement, CDC Entreprises, Avenir Entreprises, « FDPR OC+ : Un outil de financement original des PME », 2009</a:t>
            </a:r>
            <a:endParaRPr lang="fr-FR" sz="1200" i="1" dirty="0">
              <a:solidFill>
                <a:srgbClr val="7E7E7E"/>
              </a:solidFill>
              <a:latin typeface="Trebuchet MS"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574997" y="944566"/>
            <a:ext cx="8245475" cy="4700587"/>
            <a:chOff x="110" y="968"/>
            <a:chExt cx="5995" cy="2961"/>
          </a:xfrm>
        </p:grpSpPr>
        <p:sp>
          <p:nvSpPr>
            <p:cNvPr id="8199"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a:latin typeface="Trebuchet MS" pitchFamily="34" charset="0"/>
              </a:endParaRPr>
            </a:p>
          </p:txBody>
        </p:sp>
        <p:sp>
          <p:nvSpPr>
            <p:cNvPr id="8" name="Rectangle 44"/>
            <p:cNvSpPr>
              <a:spLocks noChangeArrowheads="1"/>
            </p:cNvSpPr>
            <p:nvPr/>
          </p:nvSpPr>
          <p:spPr bwMode="auto">
            <a:xfrm>
              <a:off x="110" y="968"/>
              <a:ext cx="5995" cy="139"/>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cs typeface="Arial" pitchFamily="34" charset="0"/>
                </a:rPr>
                <a:t>Illustration n° 43 : Part des OBO dans le marché français du </a:t>
              </a:r>
              <a:r>
                <a:rPr lang="fr-FR" sz="1300" b="1" i="1" dirty="0" smtClean="0">
                  <a:latin typeface="Trebuchet MS" pitchFamily="34" charset="0"/>
                  <a:cs typeface="Arial" pitchFamily="34" charset="0"/>
                </a:rPr>
                <a:t>Private Equity</a:t>
              </a:r>
              <a:endParaRPr lang="fr-FR" sz="1300" b="1" dirty="0">
                <a:latin typeface="Trebuchet MS" pitchFamily="34" charset="0"/>
                <a:cs typeface="Arial" pitchFamily="34" charset="0"/>
              </a:endParaRPr>
            </a:p>
          </p:txBody>
        </p:sp>
      </p:grpSp>
      <p:sp>
        <p:nvSpPr>
          <p:cNvPr id="8197" name="Rectangle 1"/>
          <p:cNvSpPr>
            <a:spLocks noChangeArrowheads="1"/>
          </p:cNvSpPr>
          <p:nvPr/>
        </p:nvSpPr>
        <p:spPr bwMode="auto">
          <a:xfrm>
            <a:off x="611508" y="1463873"/>
            <a:ext cx="8208962" cy="3693319"/>
          </a:xfrm>
          <a:prstGeom prst="rect">
            <a:avLst/>
          </a:prstGeom>
          <a:noFill/>
          <a:ln w="9525">
            <a:noFill/>
            <a:miter lim="800000"/>
            <a:headEnd/>
            <a:tailEnd/>
          </a:ln>
        </p:spPr>
        <p:txBody>
          <a:bodyPr anchor="ctr">
            <a:spAutoFit/>
          </a:bodyPr>
          <a:lstStyle/>
          <a:p>
            <a:pPr algn="just">
              <a:lnSpc>
                <a:spcPct val="150000"/>
              </a:lnSpc>
            </a:pPr>
            <a:r>
              <a:rPr lang="fr-FR" sz="1300" dirty="0">
                <a:latin typeface="Trebuchet MS" pitchFamily="34" charset="0"/>
                <a:ea typeface="Calibri" pitchFamily="34" charset="0"/>
                <a:cs typeface="Times New Roman" pitchFamily="18" charset="0"/>
              </a:rPr>
              <a:t>En France, l’activité des LBO c’est :</a:t>
            </a:r>
          </a:p>
          <a:p>
            <a:pPr marL="627063" lvl="1" indent="-169863" algn="just">
              <a:lnSpc>
                <a:spcPct val="150000"/>
              </a:lnSpc>
              <a:buFont typeface="Wingdings" pitchFamily="2" charset="2"/>
              <a:buChar char="§"/>
            </a:pPr>
            <a:r>
              <a:rPr lang="fr-FR" sz="1300" dirty="0" smtClean="0">
                <a:latin typeface="Trebuchet MS" pitchFamily="34" charset="0"/>
                <a:ea typeface="Calibri" pitchFamily="34" charset="0"/>
                <a:cs typeface="Times New Roman" pitchFamily="18" charset="0"/>
              </a:rPr>
              <a:t>53 </a:t>
            </a:r>
            <a:r>
              <a:rPr lang="fr-FR" sz="1300" dirty="0">
                <a:latin typeface="Trebuchet MS" pitchFamily="34" charset="0"/>
                <a:ea typeface="Calibri" pitchFamily="34" charset="0"/>
                <a:cs typeface="Times New Roman" pitchFamily="18" charset="0"/>
              </a:rPr>
              <a:t>fonds créés depuis 1988 ; </a:t>
            </a:r>
          </a:p>
          <a:p>
            <a:pPr marL="627063" lvl="1" indent="-169863" algn="just">
              <a:lnSpc>
                <a:spcPct val="150000"/>
              </a:lnSpc>
              <a:buFont typeface="Wingdings" pitchFamily="2" charset="2"/>
              <a:buChar char="§"/>
            </a:pPr>
            <a:r>
              <a:rPr lang="fr-FR" sz="1300" dirty="0" smtClean="0">
                <a:latin typeface="Trebuchet MS" pitchFamily="34" charset="0"/>
                <a:ea typeface="Calibri" pitchFamily="34" charset="0"/>
                <a:cs typeface="Times New Roman" pitchFamily="18" charset="0"/>
              </a:rPr>
              <a:t>11,8 </a:t>
            </a:r>
            <a:r>
              <a:rPr lang="fr-FR" sz="1300" dirty="0">
                <a:latin typeface="Trebuchet MS" pitchFamily="34" charset="0"/>
                <a:ea typeface="Calibri" pitchFamily="34" charset="0"/>
                <a:cs typeface="Times New Roman" pitchFamily="18" charset="0"/>
              </a:rPr>
              <a:t>Md€ de capitaux appelés entre 1988 et 2009 ; </a:t>
            </a:r>
          </a:p>
          <a:p>
            <a:pPr marL="627063" lvl="1" indent="-169863" algn="just">
              <a:lnSpc>
                <a:spcPct val="150000"/>
              </a:lnSpc>
              <a:buFont typeface="Wingdings" pitchFamily="2" charset="2"/>
              <a:buChar char="§"/>
            </a:pPr>
            <a:r>
              <a:rPr lang="fr-FR" sz="1300" dirty="0" smtClean="0">
                <a:latin typeface="Trebuchet MS" pitchFamily="34" charset="0"/>
                <a:ea typeface="Calibri" pitchFamily="34" charset="0"/>
                <a:cs typeface="Times New Roman" pitchFamily="18" charset="0"/>
              </a:rPr>
              <a:t>Un </a:t>
            </a:r>
            <a:r>
              <a:rPr lang="fr-FR" sz="1300" dirty="0">
                <a:latin typeface="Trebuchet MS" pitchFamily="34" charset="0"/>
                <a:ea typeface="Calibri" pitchFamily="34" charset="0"/>
                <a:cs typeface="Times New Roman" pitchFamily="18" charset="0"/>
              </a:rPr>
              <a:t>TRI net au 31/12/2009 de 8,47% (vs. – 1,8% pour le capital risque ; + 2,8% pour le capital développement; et + 0,6% pour le capital transmission) ;</a:t>
            </a:r>
          </a:p>
          <a:p>
            <a:pPr marL="627063" lvl="1" indent="-169863" algn="just">
              <a:lnSpc>
                <a:spcPct val="150000"/>
              </a:lnSpc>
              <a:buFont typeface="Wingdings" pitchFamily="2" charset="2"/>
              <a:buChar char="§"/>
            </a:pPr>
            <a:r>
              <a:rPr lang="fr-FR" sz="1300" dirty="0" smtClean="0">
                <a:latin typeface="Trebuchet MS" pitchFamily="34" charset="0"/>
                <a:ea typeface="Calibri" pitchFamily="34" charset="0"/>
                <a:cs typeface="Times New Roman" pitchFamily="18" charset="0"/>
              </a:rPr>
              <a:t>1 </a:t>
            </a:r>
            <a:r>
              <a:rPr lang="fr-FR" sz="1300" dirty="0">
                <a:latin typeface="Trebuchet MS" pitchFamily="34" charset="0"/>
                <a:ea typeface="Calibri" pitchFamily="34" charset="0"/>
                <a:cs typeface="Times New Roman" pitchFamily="18" charset="0"/>
              </a:rPr>
              <a:t>469 entreprises soutenues en 2009, dont 91% de PME/PMI  non </a:t>
            </a:r>
            <a:r>
              <a:rPr lang="fr-FR" sz="1300" dirty="0" smtClean="0">
                <a:latin typeface="Trebuchet MS" pitchFamily="34" charset="0"/>
                <a:ea typeface="Calibri" pitchFamily="34" charset="0"/>
                <a:cs typeface="Times New Roman" pitchFamily="18" charset="0"/>
              </a:rPr>
              <a:t>cotées ;</a:t>
            </a:r>
          </a:p>
          <a:p>
            <a:pPr marL="627063" lvl="1" indent="-169863" algn="just">
              <a:lnSpc>
                <a:spcPct val="150000"/>
              </a:lnSpc>
              <a:buFont typeface="Wingdings" pitchFamily="2" charset="2"/>
              <a:buChar char="§"/>
            </a:pPr>
            <a:r>
              <a:rPr lang="fr-FR" sz="1300" dirty="0" smtClean="0">
                <a:latin typeface="Trebuchet MS" pitchFamily="34" charset="0"/>
                <a:ea typeface="Calibri" pitchFamily="34" charset="0"/>
                <a:cs typeface="Times New Roman" pitchFamily="18" charset="0"/>
              </a:rPr>
              <a:t>209 opérations de LBO sur l’année 2009, dont 23 opérations d’OBO, principalement dans les secteurs des produits et services industriels (39 opérations de LBO en 2009), des services et conseils aux entreprises (22 opérations), des logiciels et services informatiques (15 opérations), des matières premières et industries de base (13 opérations), des services et biens de consommation (13 opérations), de la distribution (11 opérations), et autres secteurs.</a:t>
            </a:r>
            <a:endParaRPr lang="fr-FR" sz="1300" dirty="0">
              <a:latin typeface="Trebuchet MS" pitchFamily="34" charset="0"/>
              <a:ea typeface="Calibri" pitchFamily="34" charset="0"/>
              <a:cs typeface="Times New Roman" pitchFamily="18" charset="0"/>
            </a:endParaRPr>
          </a:p>
          <a:p>
            <a:pPr algn="just">
              <a:lnSpc>
                <a:spcPct val="150000"/>
              </a:lnSpc>
            </a:pPr>
            <a:endParaRPr lang="fr-FR" sz="1300" dirty="0">
              <a:latin typeface="Trebuchet MS" pitchFamily="34" charset="0"/>
              <a:ea typeface="Calibri" pitchFamily="34" charset="0"/>
              <a:cs typeface="Times New Roman" pitchFamily="18" charset="0"/>
            </a:endParaRPr>
          </a:p>
        </p:txBody>
      </p:sp>
      <p:sp>
        <p:nvSpPr>
          <p:cNvPr id="6" name="Rectangle 5"/>
          <p:cNvSpPr/>
          <p:nvPr/>
        </p:nvSpPr>
        <p:spPr>
          <a:xfrm>
            <a:off x="323528" y="5445224"/>
            <a:ext cx="8064896" cy="276999"/>
          </a:xfrm>
          <a:prstGeom prst="rect">
            <a:avLst/>
          </a:prstGeom>
        </p:spPr>
        <p:txBody>
          <a:bodyPr wrap="square">
            <a:spAutoFit/>
          </a:bodyPr>
          <a:lstStyle/>
          <a:p>
            <a:pPr algn="ctr"/>
            <a:r>
              <a:rPr lang="fr-FR" sz="1200" dirty="0" smtClean="0">
                <a:solidFill>
                  <a:srgbClr val="7E7E7E"/>
                </a:solidFill>
                <a:latin typeface="Trebuchet MS" pitchFamily="34" charset="0"/>
              </a:rPr>
              <a:t>Source : CFnews</a:t>
            </a:r>
            <a:endParaRPr lang="fr-FR" sz="1200" i="1" dirty="0">
              <a:solidFill>
                <a:srgbClr val="7E7E7E"/>
              </a:solidFill>
              <a:latin typeface="Trebuchet MS"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179390" y="476672"/>
            <a:ext cx="8713787" cy="4700588"/>
            <a:chOff x="110" y="968"/>
            <a:chExt cx="5995" cy="2961"/>
          </a:xfrm>
        </p:grpSpPr>
        <p:sp>
          <p:nvSpPr>
            <p:cNvPr id="25632"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a:latin typeface="Trebuchet MS" pitchFamily="34" charset="0"/>
              </a:endParaRPr>
            </a:p>
          </p:txBody>
        </p:sp>
        <p:sp>
          <p:nvSpPr>
            <p:cNvPr id="8" name="Rectangle 44"/>
            <p:cNvSpPr>
              <a:spLocks noChangeArrowheads="1"/>
            </p:cNvSpPr>
            <p:nvPr/>
          </p:nvSpPr>
          <p:spPr bwMode="auto">
            <a:xfrm>
              <a:off x="110" y="968"/>
              <a:ext cx="5995" cy="139"/>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cs typeface="Arial" pitchFamily="34" charset="0"/>
                </a:rPr>
                <a:t>Illustration n° 44 : Déroulement d’une opération d’OBO</a:t>
              </a:r>
              <a:endParaRPr lang="fr-FR" sz="1300" b="1" dirty="0">
                <a:latin typeface="Trebuchet MS" pitchFamily="34" charset="0"/>
                <a:cs typeface="Arial" pitchFamily="34" charset="0"/>
              </a:endParaRPr>
            </a:p>
          </p:txBody>
        </p:sp>
      </p:grpSp>
      <p:sp>
        <p:nvSpPr>
          <p:cNvPr id="11" name="Flèche droite 10"/>
          <p:cNvSpPr/>
          <p:nvPr/>
        </p:nvSpPr>
        <p:spPr>
          <a:xfrm>
            <a:off x="179388" y="929110"/>
            <a:ext cx="8929687" cy="2305050"/>
          </a:xfrm>
          <a:prstGeom prst="rightArrow">
            <a:avLst>
              <a:gd name="adj1" fmla="val 40197"/>
              <a:gd name="adj2" fmla="val 3530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sz="900" dirty="0"/>
          </a:p>
        </p:txBody>
      </p:sp>
      <p:cxnSp>
        <p:nvCxnSpPr>
          <p:cNvPr id="15" name="Connecteur droit 14"/>
          <p:cNvCxnSpPr/>
          <p:nvPr/>
        </p:nvCxnSpPr>
        <p:spPr>
          <a:xfrm rot="5400000">
            <a:off x="-1116806" y="2333254"/>
            <a:ext cx="2592387" cy="0"/>
          </a:xfrm>
          <a:prstGeom prst="line">
            <a:avLst/>
          </a:prstGeom>
          <a:ln w="508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25607" name="ZoneTexte 29"/>
          <p:cNvSpPr txBox="1">
            <a:spLocks noChangeArrowheads="1"/>
          </p:cNvSpPr>
          <p:nvPr/>
        </p:nvSpPr>
        <p:spPr bwMode="auto">
          <a:xfrm>
            <a:off x="1908176" y="2646787"/>
            <a:ext cx="1800225" cy="2292935"/>
          </a:xfrm>
          <a:prstGeom prst="rect">
            <a:avLst/>
          </a:prstGeom>
          <a:noFill/>
          <a:ln w="9525">
            <a:noFill/>
            <a:miter lim="800000"/>
            <a:headEnd/>
            <a:tailEnd/>
          </a:ln>
        </p:spPr>
        <p:txBody>
          <a:bodyPr>
            <a:spAutoFit/>
          </a:bodyPr>
          <a:lstStyle/>
          <a:p>
            <a:r>
              <a:rPr lang="fr-FR" sz="1100" dirty="0">
                <a:latin typeface="Trebuchet MS" pitchFamily="34" charset="0"/>
              </a:rPr>
              <a:t>Apport des titres de la cible à la holding de reprise par le dirigeant.</a:t>
            </a:r>
          </a:p>
          <a:p>
            <a:endParaRPr lang="fr-FR" sz="1100" dirty="0">
              <a:latin typeface="Trebuchet MS" pitchFamily="34" charset="0"/>
            </a:endParaRPr>
          </a:p>
          <a:p>
            <a:r>
              <a:rPr lang="fr-FR" sz="1100" dirty="0">
                <a:latin typeface="Trebuchet MS" pitchFamily="34" charset="0"/>
              </a:rPr>
              <a:t>Entrée au capital de la holding par augmentation de capital des investisseurs financiers, des managers et/ou du repreneur familial le cas échéant.</a:t>
            </a:r>
          </a:p>
          <a:p>
            <a:endParaRPr lang="fr-FR" sz="1100" dirty="0">
              <a:latin typeface="Trebuchet MS" pitchFamily="34" charset="0"/>
            </a:endParaRPr>
          </a:p>
          <a:p>
            <a:r>
              <a:rPr lang="fr-FR" sz="1100" dirty="0">
                <a:latin typeface="Trebuchet MS" pitchFamily="34" charset="0"/>
              </a:rPr>
              <a:t>Levée de la dette.</a:t>
            </a:r>
          </a:p>
        </p:txBody>
      </p:sp>
      <p:sp>
        <p:nvSpPr>
          <p:cNvPr id="25608" name="ZoneTexte 30"/>
          <p:cNvSpPr txBox="1">
            <a:spLocks noChangeArrowheads="1"/>
          </p:cNvSpPr>
          <p:nvPr/>
        </p:nvSpPr>
        <p:spPr bwMode="auto">
          <a:xfrm>
            <a:off x="6048377" y="4061258"/>
            <a:ext cx="2232025" cy="1107996"/>
          </a:xfrm>
          <a:prstGeom prst="rect">
            <a:avLst/>
          </a:prstGeom>
          <a:noFill/>
          <a:ln w="9525">
            <a:solidFill>
              <a:schemeClr val="tx1"/>
            </a:solidFill>
            <a:miter lim="800000"/>
            <a:headEnd/>
            <a:tailEnd/>
          </a:ln>
        </p:spPr>
        <p:txBody>
          <a:bodyPr>
            <a:spAutoFit/>
          </a:bodyPr>
          <a:lstStyle/>
          <a:p>
            <a:r>
              <a:rPr lang="fr-FR" sz="1100" dirty="0">
                <a:latin typeface="Trebuchet MS" pitchFamily="34" charset="0"/>
              </a:rPr>
              <a:t>Le dirigeant reçoit le produit du développement de la société et de la valorisation par le </a:t>
            </a:r>
            <a:r>
              <a:rPr lang="fr-FR" sz="1100" dirty="0" smtClean="0">
                <a:latin typeface="Trebuchet MS" pitchFamily="34" charset="0"/>
              </a:rPr>
              <a:t>LBO ou par les formules de valorisation retenues lors de la mIse en place de l’OBO.</a:t>
            </a:r>
            <a:endParaRPr lang="fr-FR" sz="1100" dirty="0">
              <a:latin typeface="Trebuchet MS" pitchFamily="34" charset="0"/>
            </a:endParaRPr>
          </a:p>
        </p:txBody>
      </p:sp>
      <p:sp>
        <p:nvSpPr>
          <p:cNvPr id="25609" name="ZoneTexte 31"/>
          <p:cNvSpPr txBox="1">
            <a:spLocks noChangeArrowheads="1"/>
          </p:cNvSpPr>
          <p:nvPr/>
        </p:nvSpPr>
        <p:spPr bwMode="auto">
          <a:xfrm>
            <a:off x="6011865" y="2657898"/>
            <a:ext cx="2376487" cy="1277273"/>
          </a:xfrm>
          <a:prstGeom prst="rect">
            <a:avLst/>
          </a:prstGeom>
          <a:noFill/>
          <a:ln w="9525">
            <a:noFill/>
            <a:miter lim="800000"/>
            <a:headEnd/>
            <a:tailEnd/>
          </a:ln>
        </p:spPr>
        <p:txBody>
          <a:bodyPr>
            <a:spAutoFit/>
          </a:bodyPr>
          <a:lstStyle/>
          <a:p>
            <a:r>
              <a:rPr lang="fr-FR" sz="1100" dirty="0">
                <a:latin typeface="Trebuchet MS" pitchFamily="34" charset="0"/>
              </a:rPr>
              <a:t>Décision de cession prise en commun ou reprise par un repreneur identifié (le manager actionnaire, le tiers repreneur ou le repreneur familial) via une nouvelle opération de </a:t>
            </a:r>
            <a:r>
              <a:rPr lang="fr-FR" sz="1100" dirty="0" smtClean="0">
                <a:latin typeface="Trebuchet MS" pitchFamily="34" charset="0"/>
              </a:rPr>
              <a:t>levier/ou par refinancement bancaire.</a:t>
            </a:r>
            <a:endParaRPr lang="fr-FR" sz="1100" dirty="0">
              <a:latin typeface="Trebuchet MS" pitchFamily="34" charset="0"/>
            </a:endParaRPr>
          </a:p>
        </p:txBody>
      </p:sp>
      <p:sp>
        <p:nvSpPr>
          <p:cNvPr id="25610" name="ZoneTexte 32"/>
          <p:cNvSpPr txBox="1">
            <a:spLocks noChangeArrowheads="1"/>
          </p:cNvSpPr>
          <p:nvPr/>
        </p:nvSpPr>
        <p:spPr bwMode="auto">
          <a:xfrm>
            <a:off x="6335715" y="1937176"/>
            <a:ext cx="1296987" cy="277813"/>
          </a:xfrm>
          <a:prstGeom prst="rect">
            <a:avLst/>
          </a:prstGeom>
          <a:noFill/>
          <a:ln w="9525">
            <a:noFill/>
            <a:miter lim="800000"/>
            <a:headEnd/>
            <a:tailEnd/>
          </a:ln>
        </p:spPr>
        <p:txBody>
          <a:bodyPr>
            <a:spAutoFit/>
          </a:bodyPr>
          <a:lstStyle/>
          <a:p>
            <a:pPr algn="ctr"/>
            <a:r>
              <a:rPr lang="fr-FR" sz="1200" b="1" dirty="0">
                <a:latin typeface="Trebuchet MS" pitchFamily="34" charset="0"/>
              </a:rPr>
              <a:t>Années 5 à 7</a:t>
            </a:r>
          </a:p>
        </p:txBody>
      </p:sp>
      <p:sp>
        <p:nvSpPr>
          <p:cNvPr id="25611" name="ZoneTexte 33"/>
          <p:cNvSpPr txBox="1">
            <a:spLocks noChangeArrowheads="1"/>
          </p:cNvSpPr>
          <p:nvPr/>
        </p:nvSpPr>
        <p:spPr bwMode="auto">
          <a:xfrm>
            <a:off x="3708401" y="2657901"/>
            <a:ext cx="2303463" cy="938213"/>
          </a:xfrm>
          <a:prstGeom prst="rect">
            <a:avLst/>
          </a:prstGeom>
          <a:noFill/>
          <a:ln w="9525">
            <a:noFill/>
            <a:miter lim="800000"/>
            <a:headEnd/>
            <a:tailEnd/>
          </a:ln>
        </p:spPr>
        <p:txBody>
          <a:bodyPr>
            <a:spAutoFit/>
          </a:bodyPr>
          <a:lstStyle/>
          <a:p>
            <a:r>
              <a:rPr lang="fr-FR" sz="1100" dirty="0">
                <a:latin typeface="Trebuchet MS" pitchFamily="34" charset="0"/>
              </a:rPr>
              <a:t>Mise en œuvre du business plan établi conjointement.</a:t>
            </a:r>
          </a:p>
          <a:p>
            <a:endParaRPr lang="fr-FR" sz="1100" dirty="0">
              <a:latin typeface="Trebuchet MS" pitchFamily="34" charset="0"/>
            </a:endParaRPr>
          </a:p>
          <a:p>
            <a:r>
              <a:rPr lang="fr-FR" sz="1100" dirty="0">
                <a:latin typeface="Trebuchet MS" pitchFamily="34" charset="0"/>
              </a:rPr>
              <a:t>L’investisseur est partenaire dans la création de valeur. </a:t>
            </a:r>
          </a:p>
        </p:txBody>
      </p:sp>
      <p:sp>
        <p:nvSpPr>
          <p:cNvPr id="25612" name="ZoneTexte 34"/>
          <p:cNvSpPr txBox="1">
            <a:spLocks noChangeArrowheads="1"/>
          </p:cNvSpPr>
          <p:nvPr/>
        </p:nvSpPr>
        <p:spPr bwMode="auto">
          <a:xfrm>
            <a:off x="4103690" y="1937176"/>
            <a:ext cx="1296987" cy="277813"/>
          </a:xfrm>
          <a:prstGeom prst="rect">
            <a:avLst/>
          </a:prstGeom>
          <a:noFill/>
          <a:ln w="9525">
            <a:noFill/>
            <a:miter lim="800000"/>
            <a:headEnd/>
            <a:tailEnd/>
          </a:ln>
        </p:spPr>
        <p:txBody>
          <a:bodyPr>
            <a:spAutoFit/>
          </a:bodyPr>
          <a:lstStyle/>
          <a:p>
            <a:pPr algn="ctr"/>
            <a:r>
              <a:rPr lang="fr-FR" sz="1200" b="1" dirty="0">
                <a:latin typeface="Trebuchet MS" pitchFamily="34" charset="0"/>
              </a:rPr>
              <a:t>Années 1 à 5</a:t>
            </a:r>
          </a:p>
        </p:txBody>
      </p:sp>
      <p:sp>
        <p:nvSpPr>
          <p:cNvPr id="25613" name="ZoneTexte 35"/>
          <p:cNvSpPr txBox="1">
            <a:spLocks noChangeArrowheads="1"/>
          </p:cNvSpPr>
          <p:nvPr/>
        </p:nvSpPr>
        <p:spPr bwMode="auto">
          <a:xfrm>
            <a:off x="2051050" y="1937176"/>
            <a:ext cx="1296988" cy="277813"/>
          </a:xfrm>
          <a:prstGeom prst="rect">
            <a:avLst/>
          </a:prstGeom>
          <a:noFill/>
          <a:ln w="9525">
            <a:noFill/>
            <a:miter lim="800000"/>
            <a:headEnd/>
            <a:tailEnd/>
          </a:ln>
        </p:spPr>
        <p:txBody>
          <a:bodyPr>
            <a:spAutoFit/>
          </a:bodyPr>
          <a:lstStyle/>
          <a:p>
            <a:pPr algn="ctr"/>
            <a:r>
              <a:rPr lang="fr-FR" sz="1200" b="1" dirty="0">
                <a:latin typeface="Trebuchet MS" pitchFamily="34" charset="0"/>
              </a:rPr>
              <a:t>Année 1</a:t>
            </a:r>
          </a:p>
        </p:txBody>
      </p:sp>
      <p:sp>
        <p:nvSpPr>
          <p:cNvPr id="25614" name="ZoneTexte 36"/>
          <p:cNvSpPr txBox="1">
            <a:spLocks noChangeArrowheads="1"/>
          </p:cNvSpPr>
          <p:nvPr/>
        </p:nvSpPr>
        <p:spPr bwMode="auto">
          <a:xfrm>
            <a:off x="1908177" y="4940724"/>
            <a:ext cx="1655763" cy="1277273"/>
          </a:xfrm>
          <a:prstGeom prst="rect">
            <a:avLst/>
          </a:prstGeom>
          <a:noFill/>
          <a:ln w="9525">
            <a:solidFill>
              <a:schemeClr val="tx1"/>
            </a:solidFill>
            <a:miter lim="800000"/>
            <a:headEnd/>
            <a:tailEnd/>
          </a:ln>
        </p:spPr>
        <p:txBody>
          <a:bodyPr>
            <a:spAutoFit/>
          </a:bodyPr>
          <a:lstStyle/>
          <a:p>
            <a:r>
              <a:rPr lang="fr-FR" sz="1100" dirty="0">
                <a:latin typeface="Trebuchet MS" pitchFamily="34" charset="0"/>
              </a:rPr>
              <a:t>Le dirigeant sécurise une partie significative de son patrimoine </a:t>
            </a:r>
            <a:r>
              <a:rPr lang="fr-FR" sz="1100" dirty="0" smtClean="0">
                <a:latin typeface="Trebuchet MS" pitchFamily="34" charset="0"/>
              </a:rPr>
              <a:t>professionnel en cédant un pourcentage de sa participation à la holding (</a:t>
            </a:r>
            <a:r>
              <a:rPr lang="fr-FR" sz="1100" i="1" dirty="0" smtClean="0">
                <a:latin typeface="Trebuchet MS" pitchFamily="34" charset="0"/>
              </a:rPr>
              <a:t>cash out</a:t>
            </a:r>
            <a:r>
              <a:rPr lang="fr-FR" sz="1100" dirty="0" smtClean="0">
                <a:latin typeface="Trebuchet MS" pitchFamily="34" charset="0"/>
              </a:rPr>
              <a:t>)</a:t>
            </a:r>
            <a:endParaRPr lang="fr-FR" sz="1100" dirty="0">
              <a:latin typeface="Trebuchet MS" pitchFamily="34" charset="0"/>
            </a:endParaRPr>
          </a:p>
        </p:txBody>
      </p:sp>
      <p:sp>
        <p:nvSpPr>
          <p:cNvPr id="25615" name="ZoneTexte 37"/>
          <p:cNvSpPr txBox="1">
            <a:spLocks noChangeArrowheads="1"/>
          </p:cNvSpPr>
          <p:nvPr/>
        </p:nvSpPr>
        <p:spPr bwMode="auto">
          <a:xfrm>
            <a:off x="3779840" y="3737399"/>
            <a:ext cx="2016125" cy="600164"/>
          </a:xfrm>
          <a:prstGeom prst="rect">
            <a:avLst/>
          </a:prstGeom>
          <a:noFill/>
          <a:ln w="9525">
            <a:solidFill>
              <a:schemeClr val="tx1"/>
            </a:solidFill>
            <a:miter lim="800000"/>
            <a:headEnd/>
            <a:tailEnd/>
          </a:ln>
        </p:spPr>
        <p:txBody>
          <a:bodyPr>
            <a:spAutoFit/>
          </a:bodyPr>
          <a:lstStyle/>
          <a:p>
            <a:r>
              <a:rPr lang="fr-FR" sz="1100" dirty="0">
                <a:latin typeface="Trebuchet MS" pitchFamily="34" charset="0"/>
              </a:rPr>
              <a:t>Organisation et structuration pour préparer la sortie totale.</a:t>
            </a:r>
          </a:p>
        </p:txBody>
      </p:sp>
      <p:cxnSp>
        <p:nvCxnSpPr>
          <p:cNvPr id="43" name="Connecteur droit 42"/>
          <p:cNvCxnSpPr/>
          <p:nvPr/>
        </p:nvCxnSpPr>
        <p:spPr>
          <a:xfrm rot="5400000">
            <a:off x="5147471" y="2225304"/>
            <a:ext cx="1728787" cy="0"/>
          </a:xfrm>
          <a:prstGeom prst="line">
            <a:avLst/>
          </a:prstGeom>
          <a:ln w="3175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Ellipse 47"/>
          <p:cNvSpPr/>
          <p:nvPr/>
        </p:nvSpPr>
        <p:spPr>
          <a:xfrm>
            <a:off x="2124075" y="1037064"/>
            <a:ext cx="1079500" cy="28892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solidFill>
                  <a:schemeClr val="tx1"/>
                </a:solidFill>
                <a:latin typeface="Arial" pitchFamily="34" charset="0"/>
                <a:cs typeface="Arial" pitchFamily="34" charset="0"/>
              </a:rPr>
              <a:t>Phase 1 </a:t>
            </a:r>
          </a:p>
        </p:txBody>
      </p:sp>
      <p:sp>
        <p:nvSpPr>
          <p:cNvPr id="49" name="Ellipse 48"/>
          <p:cNvSpPr/>
          <p:nvPr/>
        </p:nvSpPr>
        <p:spPr>
          <a:xfrm>
            <a:off x="6372225" y="1037064"/>
            <a:ext cx="1079500" cy="28892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solidFill>
                  <a:schemeClr val="tx1"/>
                </a:solidFill>
                <a:latin typeface="Arial" pitchFamily="34" charset="0"/>
                <a:cs typeface="Arial" pitchFamily="34" charset="0"/>
              </a:rPr>
              <a:t>Phase 3 </a:t>
            </a:r>
          </a:p>
        </p:txBody>
      </p:sp>
      <p:sp>
        <p:nvSpPr>
          <p:cNvPr id="50" name="Ellipse 49"/>
          <p:cNvSpPr/>
          <p:nvPr/>
        </p:nvSpPr>
        <p:spPr>
          <a:xfrm>
            <a:off x="4319589" y="1037064"/>
            <a:ext cx="1081087" cy="28892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solidFill>
                  <a:schemeClr val="tx1"/>
                </a:solidFill>
                <a:latin typeface="Arial" pitchFamily="34" charset="0"/>
                <a:cs typeface="Arial" pitchFamily="34" charset="0"/>
              </a:rPr>
              <a:t>Phase 2 </a:t>
            </a:r>
          </a:p>
        </p:txBody>
      </p:sp>
      <p:cxnSp>
        <p:nvCxnSpPr>
          <p:cNvPr id="55" name="Connecteur droit 54"/>
          <p:cNvCxnSpPr/>
          <p:nvPr/>
        </p:nvCxnSpPr>
        <p:spPr>
          <a:xfrm rot="5400000">
            <a:off x="2844008" y="2225304"/>
            <a:ext cx="1728787" cy="0"/>
          </a:xfrm>
          <a:prstGeom prst="line">
            <a:avLst/>
          </a:prstGeom>
          <a:ln w="3175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Connecteur droit 55"/>
          <p:cNvCxnSpPr/>
          <p:nvPr/>
        </p:nvCxnSpPr>
        <p:spPr>
          <a:xfrm rot="5400000">
            <a:off x="7416008" y="2225304"/>
            <a:ext cx="1728787" cy="0"/>
          </a:xfrm>
          <a:prstGeom prst="line">
            <a:avLst/>
          </a:prstGeom>
          <a:ln w="3175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25623" name="ZoneTexte 24"/>
          <p:cNvSpPr txBox="1">
            <a:spLocks noChangeArrowheads="1"/>
          </p:cNvSpPr>
          <p:nvPr/>
        </p:nvSpPr>
        <p:spPr bwMode="auto">
          <a:xfrm>
            <a:off x="1871663" y="1360910"/>
            <a:ext cx="1871662" cy="277812"/>
          </a:xfrm>
          <a:prstGeom prst="rect">
            <a:avLst/>
          </a:prstGeom>
          <a:noFill/>
          <a:ln w="9525">
            <a:noFill/>
            <a:miter lim="800000"/>
            <a:headEnd/>
            <a:tailEnd/>
          </a:ln>
        </p:spPr>
        <p:txBody>
          <a:bodyPr>
            <a:spAutoFit/>
          </a:bodyPr>
          <a:lstStyle/>
          <a:p>
            <a:r>
              <a:rPr lang="fr-FR" sz="1200" b="1" dirty="0">
                <a:latin typeface="Trebuchet MS" pitchFamily="34" charset="0"/>
              </a:rPr>
              <a:t>Mise en place de l’OBO</a:t>
            </a:r>
          </a:p>
        </p:txBody>
      </p:sp>
      <p:sp>
        <p:nvSpPr>
          <p:cNvPr id="25624" name="ZoneTexte 25"/>
          <p:cNvSpPr txBox="1">
            <a:spLocks noChangeArrowheads="1"/>
          </p:cNvSpPr>
          <p:nvPr/>
        </p:nvSpPr>
        <p:spPr bwMode="auto">
          <a:xfrm>
            <a:off x="4140200" y="1360910"/>
            <a:ext cx="1476375" cy="277812"/>
          </a:xfrm>
          <a:prstGeom prst="rect">
            <a:avLst/>
          </a:prstGeom>
          <a:noFill/>
          <a:ln w="9525">
            <a:noFill/>
            <a:miter lim="800000"/>
            <a:headEnd/>
            <a:tailEnd/>
          </a:ln>
        </p:spPr>
        <p:txBody>
          <a:bodyPr>
            <a:spAutoFit/>
          </a:bodyPr>
          <a:lstStyle/>
          <a:p>
            <a:r>
              <a:rPr lang="fr-FR" sz="1200" b="1" dirty="0">
                <a:latin typeface="Trebuchet MS" pitchFamily="34" charset="0"/>
              </a:rPr>
              <a:t>Gestion de l’OBO</a:t>
            </a:r>
          </a:p>
        </p:txBody>
      </p:sp>
      <p:sp>
        <p:nvSpPr>
          <p:cNvPr id="25625" name="ZoneTexte 26"/>
          <p:cNvSpPr txBox="1">
            <a:spLocks noChangeArrowheads="1"/>
          </p:cNvSpPr>
          <p:nvPr/>
        </p:nvSpPr>
        <p:spPr bwMode="auto">
          <a:xfrm>
            <a:off x="6372225" y="1360910"/>
            <a:ext cx="1476375" cy="277812"/>
          </a:xfrm>
          <a:prstGeom prst="rect">
            <a:avLst/>
          </a:prstGeom>
          <a:noFill/>
          <a:ln w="9525">
            <a:noFill/>
            <a:miter lim="800000"/>
            <a:headEnd/>
            <a:tailEnd/>
          </a:ln>
        </p:spPr>
        <p:txBody>
          <a:bodyPr>
            <a:spAutoFit/>
          </a:bodyPr>
          <a:lstStyle/>
          <a:p>
            <a:r>
              <a:rPr lang="fr-FR" sz="1200" b="1" dirty="0">
                <a:latin typeface="Trebuchet MS" pitchFamily="34" charset="0"/>
              </a:rPr>
              <a:t>Sortie de l’OBO</a:t>
            </a:r>
          </a:p>
        </p:txBody>
      </p:sp>
      <p:sp>
        <p:nvSpPr>
          <p:cNvPr id="29" name="Ellipse 28"/>
          <p:cNvSpPr/>
          <p:nvPr/>
        </p:nvSpPr>
        <p:spPr>
          <a:xfrm>
            <a:off x="395290" y="929114"/>
            <a:ext cx="1223962" cy="39687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solidFill>
                  <a:schemeClr val="tx1"/>
                </a:solidFill>
                <a:latin typeface="Arial" pitchFamily="34" charset="0"/>
                <a:cs typeface="Arial" pitchFamily="34" charset="0"/>
              </a:rPr>
              <a:t>Situation initiale </a:t>
            </a:r>
          </a:p>
        </p:txBody>
      </p:sp>
      <p:sp>
        <p:nvSpPr>
          <p:cNvPr id="25628" name="ZoneTexte 38"/>
          <p:cNvSpPr txBox="1">
            <a:spLocks noChangeArrowheads="1"/>
          </p:cNvSpPr>
          <p:nvPr/>
        </p:nvSpPr>
        <p:spPr bwMode="auto">
          <a:xfrm>
            <a:off x="179388" y="1325985"/>
            <a:ext cx="1871662" cy="276225"/>
          </a:xfrm>
          <a:prstGeom prst="rect">
            <a:avLst/>
          </a:prstGeom>
          <a:noFill/>
          <a:ln w="9525">
            <a:noFill/>
            <a:miter lim="800000"/>
            <a:headEnd/>
            <a:tailEnd/>
          </a:ln>
        </p:spPr>
        <p:txBody>
          <a:bodyPr>
            <a:spAutoFit/>
          </a:bodyPr>
          <a:lstStyle/>
          <a:p>
            <a:r>
              <a:rPr lang="fr-FR" sz="1200" b="1" dirty="0">
                <a:latin typeface="Trebuchet MS" pitchFamily="34" charset="0"/>
              </a:rPr>
              <a:t>Préparation de l’OBO</a:t>
            </a:r>
          </a:p>
        </p:txBody>
      </p:sp>
      <p:sp>
        <p:nvSpPr>
          <p:cNvPr id="25629" name="ZoneTexte 39"/>
          <p:cNvSpPr txBox="1">
            <a:spLocks noChangeArrowheads="1"/>
          </p:cNvSpPr>
          <p:nvPr/>
        </p:nvSpPr>
        <p:spPr bwMode="auto">
          <a:xfrm>
            <a:off x="287338" y="2665838"/>
            <a:ext cx="1800225" cy="1108075"/>
          </a:xfrm>
          <a:prstGeom prst="rect">
            <a:avLst/>
          </a:prstGeom>
          <a:noFill/>
          <a:ln w="9525">
            <a:noFill/>
            <a:miter lim="800000"/>
            <a:headEnd/>
            <a:tailEnd/>
          </a:ln>
        </p:spPr>
        <p:txBody>
          <a:bodyPr>
            <a:spAutoFit/>
          </a:bodyPr>
          <a:lstStyle/>
          <a:p>
            <a:r>
              <a:rPr lang="fr-FR" sz="1100" dirty="0">
                <a:latin typeface="Trebuchet MS" pitchFamily="34" charset="0"/>
              </a:rPr>
              <a:t>Etablissement d’un business plan.</a:t>
            </a:r>
          </a:p>
          <a:p>
            <a:endParaRPr lang="fr-FR" sz="1100" dirty="0">
              <a:latin typeface="Trebuchet MS" pitchFamily="34" charset="0"/>
            </a:endParaRPr>
          </a:p>
          <a:p>
            <a:r>
              <a:rPr lang="fr-FR" sz="1100" dirty="0">
                <a:latin typeface="Trebuchet MS" pitchFamily="34" charset="0"/>
              </a:rPr>
              <a:t>Choix d’un investisseur financier.</a:t>
            </a:r>
          </a:p>
          <a:p>
            <a:endParaRPr lang="fr-FR" sz="1100" dirty="0">
              <a:latin typeface="Trebuchet MS" pitchFamily="34" charset="0"/>
            </a:endParaRPr>
          </a:p>
        </p:txBody>
      </p:sp>
      <p:cxnSp>
        <p:nvCxnSpPr>
          <p:cNvPr id="41" name="Connecteur droit 40"/>
          <p:cNvCxnSpPr/>
          <p:nvPr/>
        </p:nvCxnSpPr>
        <p:spPr>
          <a:xfrm rot="5400000">
            <a:off x="1007271" y="2225304"/>
            <a:ext cx="1728787" cy="0"/>
          </a:xfrm>
          <a:prstGeom prst="line">
            <a:avLst/>
          </a:prstGeom>
          <a:ln w="3175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25631" name="ZoneTexte 41"/>
          <p:cNvSpPr txBox="1">
            <a:spLocks noChangeArrowheads="1"/>
          </p:cNvSpPr>
          <p:nvPr/>
        </p:nvSpPr>
        <p:spPr bwMode="auto">
          <a:xfrm>
            <a:off x="287340" y="1937176"/>
            <a:ext cx="1296987" cy="277813"/>
          </a:xfrm>
          <a:prstGeom prst="rect">
            <a:avLst/>
          </a:prstGeom>
          <a:noFill/>
          <a:ln w="9525">
            <a:noFill/>
            <a:miter lim="800000"/>
            <a:headEnd/>
            <a:tailEnd/>
          </a:ln>
        </p:spPr>
        <p:txBody>
          <a:bodyPr>
            <a:spAutoFit/>
          </a:bodyPr>
          <a:lstStyle/>
          <a:p>
            <a:pPr algn="ctr"/>
            <a:r>
              <a:rPr lang="fr-FR" sz="1200" b="1" dirty="0">
                <a:latin typeface="Trebuchet MS" pitchFamily="34" charset="0"/>
              </a:rPr>
              <a:t>Année N-1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ectangle 44"/>
          <p:cNvSpPr>
            <a:spLocks noChangeArrowheads="1"/>
          </p:cNvSpPr>
          <p:nvPr/>
        </p:nvSpPr>
        <p:spPr bwMode="auto">
          <a:xfrm>
            <a:off x="215422" y="548680"/>
            <a:ext cx="8677058" cy="216024"/>
          </a:xfrm>
          <a:prstGeom prst="rect">
            <a:avLst/>
          </a:prstGeom>
          <a:solidFill>
            <a:schemeClr val="bg1">
              <a:lumMod val="85000"/>
            </a:schemeClr>
          </a:solidFill>
          <a:ln w="12700" algn="ctr">
            <a:noFill/>
            <a:miter lim="800000"/>
            <a:headEnd/>
            <a:tailEnd/>
          </a:ln>
        </p:spPr>
        <p:txBody>
          <a:bodyPr wrap="none" lIns="54000" anchor="ctr"/>
          <a:lstStyle/>
          <a:p>
            <a:pPr algn="ctr" defTabSz="457200" fontAlgn="auto">
              <a:spcBef>
                <a:spcPts val="0"/>
              </a:spcBef>
              <a:spcAft>
                <a:spcPts val="0"/>
              </a:spcAft>
              <a:defRPr/>
            </a:pPr>
            <a:r>
              <a:rPr lang="fr-FR" sz="1400" b="1" dirty="0" smtClean="0">
                <a:latin typeface="Trebuchet MS" pitchFamily="34" charset="0"/>
                <a:ea typeface="ＭＳ Ｐゴシック" pitchFamily="34" charset="-128"/>
                <a:cs typeface="+mn-cs"/>
              </a:rPr>
              <a:t>Illustration n° 5 : La symbolique </a:t>
            </a:r>
            <a:r>
              <a:rPr lang="fr-FR" sz="1400" b="1" dirty="0" smtClean="0">
                <a:latin typeface="Trebuchet MS" pitchFamily="34" charset="0"/>
                <a:ea typeface="ＭＳ Ｐゴシック" pitchFamily="34" charset="-128"/>
              </a:rPr>
              <a:t>graphique normée du</a:t>
            </a:r>
            <a:r>
              <a:rPr lang="fr-FR" sz="1400" b="1" dirty="0">
                <a:latin typeface="Trebuchet MS" pitchFamily="34" charset="0"/>
                <a:ea typeface="ＭＳ Ｐゴシック" pitchFamily="34" charset="-128"/>
                <a:cs typeface="+mn-cs"/>
              </a:rPr>
              <a:t>génogramme familial</a:t>
            </a:r>
          </a:p>
        </p:txBody>
      </p:sp>
      <p:sp>
        <p:nvSpPr>
          <p:cNvPr id="76" name="Ellipse 75"/>
          <p:cNvSpPr/>
          <p:nvPr/>
        </p:nvSpPr>
        <p:spPr>
          <a:xfrm>
            <a:off x="2120309" y="2541534"/>
            <a:ext cx="510475" cy="527426"/>
          </a:xfrm>
          <a:prstGeom prst="ellipse">
            <a:avLst/>
          </a:prstGeom>
          <a:noFill/>
          <a:ln w="19050">
            <a:solidFill>
              <a:schemeClr val="tx1"/>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fontAlgn="auto">
              <a:spcBef>
                <a:spcPts val="0"/>
              </a:spcBef>
              <a:spcAft>
                <a:spcPts val="0"/>
              </a:spcAft>
              <a:defRPr/>
            </a:pPr>
            <a:endParaRPr lang="fr-FR" sz="800" b="1" dirty="0">
              <a:solidFill>
                <a:schemeClr val="tx1"/>
              </a:solidFill>
              <a:latin typeface="Trebuchet MS" pitchFamily="34" charset="0"/>
            </a:endParaRPr>
          </a:p>
        </p:txBody>
      </p:sp>
      <p:sp>
        <p:nvSpPr>
          <p:cNvPr id="77" name="Rectangle 76"/>
          <p:cNvSpPr/>
          <p:nvPr/>
        </p:nvSpPr>
        <p:spPr>
          <a:xfrm>
            <a:off x="143538" y="1245390"/>
            <a:ext cx="432046" cy="455418"/>
          </a:xfrm>
          <a:prstGeom prst="rect">
            <a:avLst/>
          </a:prstGeom>
          <a:noFill/>
          <a:ln w="19050" cmpd="sng">
            <a:solidFill>
              <a:schemeClr val="tx1"/>
            </a:solidFill>
          </a:ln>
          <a:effectLst/>
          <a:scene3d>
            <a:camera prst="orthographicFront"/>
            <a:lightRig rig="glow" dir="t">
              <a:rot lat="0" lon="0" rev="141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sz="800" b="1" dirty="0">
              <a:solidFill>
                <a:schemeClr val="tx1"/>
              </a:solidFill>
              <a:latin typeface="Trebuchet MS" pitchFamily="34" charset="0"/>
            </a:endParaRPr>
          </a:p>
        </p:txBody>
      </p:sp>
      <p:sp>
        <p:nvSpPr>
          <p:cNvPr id="78" name="Ellipse 77"/>
          <p:cNvSpPr/>
          <p:nvPr/>
        </p:nvSpPr>
        <p:spPr>
          <a:xfrm>
            <a:off x="2120878" y="1173382"/>
            <a:ext cx="504056" cy="504056"/>
          </a:xfrm>
          <a:prstGeom prst="ellipse">
            <a:avLst/>
          </a:prstGeom>
          <a:noFill/>
          <a:ln w="19050">
            <a:solidFill>
              <a:schemeClr val="tx1"/>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fontAlgn="auto">
              <a:spcBef>
                <a:spcPts val="0"/>
              </a:spcBef>
              <a:spcAft>
                <a:spcPts val="0"/>
              </a:spcAft>
              <a:defRPr/>
            </a:pPr>
            <a:endParaRPr lang="fr-FR" sz="800" b="1" dirty="0">
              <a:solidFill>
                <a:schemeClr val="tx1"/>
              </a:solidFill>
              <a:latin typeface="Trebuchet MS" pitchFamily="34" charset="0"/>
            </a:endParaRPr>
          </a:p>
        </p:txBody>
      </p:sp>
      <p:cxnSp>
        <p:nvCxnSpPr>
          <p:cNvPr id="79" name="Connecteur droit 78"/>
          <p:cNvCxnSpPr/>
          <p:nvPr/>
        </p:nvCxnSpPr>
        <p:spPr>
          <a:xfrm rot="5400000">
            <a:off x="4706162" y="2710309"/>
            <a:ext cx="360362" cy="1428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Connecteur droit 79"/>
          <p:cNvCxnSpPr/>
          <p:nvPr/>
        </p:nvCxnSpPr>
        <p:spPr>
          <a:xfrm rot="5400000">
            <a:off x="4778393" y="2709513"/>
            <a:ext cx="360362" cy="1444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5" name="Text Box 23"/>
          <p:cNvSpPr txBox="1">
            <a:spLocks noChangeArrowheads="1"/>
          </p:cNvSpPr>
          <p:nvPr/>
        </p:nvSpPr>
        <p:spPr bwMode="auto">
          <a:xfrm>
            <a:off x="701659" y="1279422"/>
            <a:ext cx="1655763"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Homme</a:t>
            </a:r>
          </a:p>
        </p:txBody>
      </p:sp>
      <p:cxnSp>
        <p:nvCxnSpPr>
          <p:cNvPr id="137" name="Connecteur droit 136"/>
          <p:cNvCxnSpPr/>
          <p:nvPr/>
        </p:nvCxnSpPr>
        <p:spPr>
          <a:xfrm rot="16200000" flipH="1" flipV="1">
            <a:off x="2192743" y="2619535"/>
            <a:ext cx="372946" cy="3609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Connecteur droit 149"/>
          <p:cNvCxnSpPr>
            <a:stCxn id="76" idx="1"/>
            <a:endCxn id="76" idx="5"/>
          </p:cNvCxnSpPr>
          <p:nvPr/>
        </p:nvCxnSpPr>
        <p:spPr>
          <a:xfrm rot="16200000" flipH="1">
            <a:off x="2189073" y="2624767"/>
            <a:ext cx="372946" cy="3609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Connecteur droit 150"/>
          <p:cNvCxnSpPr/>
          <p:nvPr/>
        </p:nvCxnSpPr>
        <p:spPr>
          <a:xfrm rot="5400000">
            <a:off x="7035803" y="1502443"/>
            <a:ext cx="144463" cy="714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Connecteur droit 151"/>
          <p:cNvCxnSpPr/>
          <p:nvPr/>
        </p:nvCxnSpPr>
        <p:spPr>
          <a:xfrm rot="16200000" flipV="1">
            <a:off x="7575553" y="1465930"/>
            <a:ext cx="144463" cy="1444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Connecteur droit 152"/>
          <p:cNvCxnSpPr/>
          <p:nvPr/>
        </p:nvCxnSpPr>
        <p:spPr>
          <a:xfrm rot="16200000" flipH="1">
            <a:off x="7143753" y="1465930"/>
            <a:ext cx="144463" cy="1444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Connecteur droit 154"/>
          <p:cNvCxnSpPr/>
          <p:nvPr/>
        </p:nvCxnSpPr>
        <p:spPr>
          <a:xfrm rot="5400000">
            <a:off x="7251703" y="1502443"/>
            <a:ext cx="144463" cy="714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Connecteur droit 155"/>
          <p:cNvCxnSpPr/>
          <p:nvPr/>
        </p:nvCxnSpPr>
        <p:spPr>
          <a:xfrm rot="16200000" flipH="1">
            <a:off x="7359653" y="1465930"/>
            <a:ext cx="144463" cy="1444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7" name="Connecteur droit 156"/>
          <p:cNvCxnSpPr/>
          <p:nvPr/>
        </p:nvCxnSpPr>
        <p:spPr>
          <a:xfrm rot="5400000" flipH="1" flipV="1">
            <a:off x="7467603" y="1502443"/>
            <a:ext cx="144463" cy="714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8" name="Connecteur droit 157"/>
          <p:cNvCxnSpPr/>
          <p:nvPr/>
        </p:nvCxnSpPr>
        <p:spPr>
          <a:xfrm rot="5400000">
            <a:off x="6819903" y="1502443"/>
            <a:ext cx="144463" cy="714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0" name="Connecteur droit 159"/>
          <p:cNvCxnSpPr/>
          <p:nvPr/>
        </p:nvCxnSpPr>
        <p:spPr>
          <a:xfrm rot="16200000" flipH="1">
            <a:off x="6927853" y="1465930"/>
            <a:ext cx="144463" cy="1444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Connecteur droit 160"/>
          <p:cNvCxnSpPr/>
          <p:nvPr/>
        </p:nvCxnSpPr>
        <p:spPr>
          <a:xfrm rot="5400000">
            <a:off x="7035803" y="1502443"/>
            <a:ext cx="144463" cy="714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2" name="Rectangle 161"/>
          <p:cNvSpPr/>
          <p:nvPr/>
        </p:nvSpPr>
        <p:spPr>
          <a:xfrm>
            <a:off x="144228" y="2517471"/>
            <a:ext cx="432046" cy="455418"/>
          </a:xfrm>
          <a:prstGeom prst="rect">
            <a:avLst/>
          </a:prstGeom>
          <a:noFill/>
          <a:ln w="19050" cmpd="sng">
            <a:solidFill>
              <a:schemeClr val="tx1"/>
            </a:solidFill>
          </a:ln>
          <a:effectLst/>
          <a:scene3d>
            <a:camera prst="orthographicFront"/>
            <a:lightRig rig="glow" dir="t">
              <a:rot lat="0" lon="0" rev="141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sz="800" b="1" dirty="0">
              <a:solidFill>
                <a:schemeClr val="tx1"/>
              </a:solidFill>
              <a:latin typeface="Trebuchet MS" pitchFamily="34" charset="0"/>
            </a:endParaRPr>
          </a:p>
        </p:txBody>
      </p:sp>
      <p:cxnSp>
        <p:nvCxnSpPr>
          <p:cNvPr id="163" name="Connecteur droit 162"/>
          <p:cNvCxnSpPr/>
          <p:nvPr/>
        </p:nvCxnSpPr>
        <p:spPr>
          <a:xfrm rot="5400000">
            <a:off x="131850" y="2529157"/>
            <a:ext cx="456111" cy="43273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4" name="Connecteur droit 163"/>
          <p:cNvCxnSpPr/>
          <p:nvPr/>
        </p:nvCxnSpPr>
        <p:spPr>
          <a:xfrm rot="16200000" flipH="1">
            <a:off x="144226" y="2517471"/>
            <a:ext cx="432048"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5" name="Text Box 23"/>
          <p:cNvSpPr txBox="1">
            <a:spLocks noChangeArrowheads="1"/>
          </p:cNvSpPr>
          <p:nvPr/>
        </p:nvSpPr>
        <p:spPr bwMode="auto">
          <a:xfrm>
            <a:off x="701659" y="2613542"/>
            <a:ext cx="1655762"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Homme décédé</a:t>
            </a:r>
          </a:p>
        </p:txBody>
      </p:sp>
      <p:sp>
        <p:nvSpPr>
          <p:cNvPr id="166" name="Triangle isocèle 165"/>
          <p:cNvSpPr/>
          <p:nvPr/>
        </p:nvSpPr>
        <p:spPr>
          <a:xfrm>
            <a:off x="71528" y="1821454"/>
            <a:ext cx="576064" cy="504056"/>
          </a:xfrm>
          <a:prstGeom prst="triangle">
            <a:avLst/>
          </a:prstGeom>
          <a:noFill/>
          <a:ln w="19050" cmpd="sng">
            <a:solidFill>
              <a:schemeClr val="tx1"/>
            </a:solidFill>
          </a:ln>
          <a:effectLst/>
          <a:scene3d>
            <a:camera prst="orthographicFront"/>
            <a:lightRig rig="glow" dir="t">
              <a:rot lat="0" lon="0" rev="141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sz="800" b="1" dirty="0">
              <a:solidFill>
                <a:schemeClr val="tx1"/>
              </a:solidFill>
              <a:latin typeface="Trebuchet MS" pitchFamily="34" charset="0"/>
            </a:endParaRPr>
          </a:p>
        </p:txBody>
      </p:sp>
      <p:sp>
        <p:nvSpPr>
          <p:cNvPr id="167" name="Text Box 23"/>
          <p:cNvSpPr txBox="1">
            <a:spLocks noChangeArrowheads="1"/>
          </p:cNvSpPr>
          <p:nvPr/>
        </p:nvSpPr>
        <p:spPr bwMode="auto">
          <a:xfrm>
            <a:off x="701659" y="1893462"/>
            <a:ext cx="1655763" cy="415498"/>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Sexe indéterminé, </a:t>
            </a:r>
            <a:endParaRPr lang="fr-FR" sz="1050" dirty="0" smtClean="0">
              <a:latin typeface="Trebuchet MS" pitchFamily="34" charset="0"/>
              <a:cs typeface="+mn-cs"/>
            </a:endParaRPr>
          </a:p>
          <a:p>
            <a:pPr fontAlgn="auto">
              <a:spcAft>
                <a:spcPts val="0"/>
              </a:spcAft>
              <a:defRPr/>
            </a:pPr>
            <a:r>
              <a:rPr lang="fr-FR" sz="1050" dirty="0" smtClean="0">
                <a:latin typeface="Trebuchet MS" pitchFamily="34" charset="0"/>
                <a:cs typeface="+mn-cs"/>
              </a:rPr>
              <a:t>enfant </a:t>
            </a:r>
            <a:r>
              <a:rPr lang="fr-FR" sz="1050" dirty="0">
                <a:latin typeface="Trebuchet MS" pitchFamily="34" charset="0"/>
                <a:cs typeface="+mn-cs"/>
              </a:rPr>
              <a:t>à naître</a:t>
            </a:r>
          </a:p>
        </p:txBody>
      </p:sp>
      <p:cxnSp>
        <p:nvCxnSpPr>
          <p:cNvPr id="168" name="Connecteur droit 167"/>
          <p:cNvCxnSpPr/>
          <p:nvPr/>
        </p:nvCxnSpPr>
        <p:spPr>
          <a:xfrm rot="10800000">
            <a:off x="4599005" y="1658587"/>
            <a:ext cx="431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9" name="Connecteur droit 168"/>
          <p:cNvCxnSpPr/>
          <p:nvPr/>
        </p:nvCxnSpPr>
        <p:spPr>
          <a:xfrm rot="5400000">
            <a:off x="4922855" y="1550637"/>
            <a:ext cx="2159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0" name="Connecteur droit 169"/>
          <p:cNvCxnSpPr/>
          <p:nvPr/>
        </p:nvCxnSpPr>
        <p:spPr>
          <a:xfrm rot="5400000">
            <a:off x="4482324" y="1559368"/>
            <a:ext cx="233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1" name="Connecteur droit 170"/>
          <p:cNvCxnSpPr/>
          <p:nvPr/>
        </p:nvCxnSpPr>
        <p:spPr>
          <a:xfrm rot="10800000">
            <a:off x="4599005" y="2012599"/>
            <a:ext cx="431800"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72" name="Connecteur droit 171"/>
          <p:cNvCxnSpPr/>
          <p:nvPr/>
        </p:nvCxnSpPr>
        <p:spPr>
          <a:xfrm rot="5400000">
            <a:off x="4922855" y="1904649"/>
            <a:ext cx="2159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3" name="Connecteur droit 172"/>
          <p:cNvCxnSpPr/>
          <p:nvPr/>
        </p:nvCxnSpPr>
        <p:spPr>
          <a:xfrm rot="5400000">
            <a:off x="4482325" y="1913381"/>
            <a:ext cx="23336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4" name="Connecteur droit 173"/>
          <p:cNvCxnSpPr/>
          <p:nvPr/>
        </p:nvCxnSpPr>
        <p:spPr>
          <a:xfrm rot="10800000">
            <a:off x="4599005" y="2172937"/>
            <a:ext cx="431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5" name="Connecteur droit 174"/>
          <p:cNvCxnSpPr/>
          <p:nvPr/>
        </p:nvCxnSpPr>
        <p:spPr>
          <a:xfrm rot="5400000" flipH="1" flipV="1">
            <a:off x="4887138" y="2316606"/>
            <a:ext cx="28733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6" name="Connecteur droit 175"/>
          <p:cNvCxnSpPr/>
          <p:nvPr/>
        </p:nvCxnSpPr>
        <p:spPr>
          <a:xfrm rot="5400000" flipH="1" flipV="1">
            <a:off x="4463274" y="2308668"/>
            <a:ext cx="2714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7" name="Text Box 23"/>
          <p:cNvSpPr txBox="1">
            <a:spLocks noChangeArrowheads="1"/>
          </p:cNvSpPr>
          <p:nvPr/>
        </p:nvSpPr>
        <p:spPr bwMode="auto">
          <a:xfrm>
            <a:off x="5345130" y="1387124"/>
            <a:ext cx="1655762"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Relation maritale</a:t>
            </a:r>
          </a:p>
        </p:txBody>
      </p:sp>
      <p:sp>
        <p:nvSpPr>
          <p:cNvPr id="178" name="Text Box 23"/>
          <p:cNvSpPr txBox="1">
            <a:spLocks noChangeArrowheads="1"/>
          </p:cNvSpPr>
          <p:nvPr/>
        </p:nvSpPr>
        <p:spPr bwMode="auto">
          <a:xfrm>
            <a:off x="5345130" y="1744312"/>
            <a:ext cx="1655762"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Union libre</a:t>
            </a:r>
          </a:p>
        </p:txBody>
      </p:sp>
      <p:sp>
        <p:nvSpPr>
          <p:cNvPr id="179" name="Text Box 23"/>
          <p:cNvSpPr txBox="1">
            <a:spLocks noChangeArrowheads="1"/>
          </p:cNvSpPr>
          <p:nvPr/>
        </p:nvSpPr>
        <p:spPr bwMode="auto">
          <a:xfrm>
            <a:off x="5345130" y="2172937"/>
            <a:ext cx="1655762"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Fratrie, adoption</a:t>
            </a:r>
          </a:p>
        </p:txBody>
      </p:sp>
      <p:cxnSp>
        <p:nvCxnSpPr>
          <p:cNvPr id="180" name="Connecteur droit 179"/>
          <p:cNvCxnSpPr/>
          <p:nvPr/>
        </p:nvCxnSpPr>
        <p:spPr>
          <a:xfrm rot="5400000">
            <a:off x="4418030" y="2709514"/>
            <a:ext cx="360362" cy="1444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1" name="Text Box 23"/>
          <p:cNvSpPr txBox="1">
            <a:spLocks noChangeArrowheads="1"/>
          </p:cNvSpPr>
          <p:nvPr/>
        </p:nvSpPr>
        <p:spPr bwMode="auto">
          <a:xfrm>
            <a:off x="5345130" y="2633312"/>
            <a:ext cx="1655762"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Séparation, divorce</a:t>
            </a:r>
          </a:p>
        </p:txBody>
      </p:sp>
      <p:cxnSp>
        <p:nvCxnSpPr>
          <p:cNvPr id="182" name="Connecteur droit 181"/>
          <p:cNvCxnSpPr/>
          <p:nvPr/>
        </p:nvCxnSpPr>
        <p:spPr>
          <a:xfrm rot="10800000">
            <a:off x="6854828" y="1969166"/>
            <a:ext cx="936625"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3" name="Connecteur droit 182"/>
          <p:cNvCxnSpPr/>
          <p:nvPr/>
        </p:nvCxnSpPr>
        <p:spPr>
          <a:xfrm rot="10800000">
            <a:off x="6854828" y="2291428"/>
            <a:ext cx="936625"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84" name="Connecteur droit 183"/>
          <p:cNvCxnSpPr/>
          <p:nvPr/>
        </p:nvCxnSpPr>
        <p:spPr>
          <a:xfrm rot="10800000">
            <a:off x="6854828" y="2364453"/>
            <a:ext cx="936625"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85" name="Connecteur droit 184"/>
          <p:cNvCxnSpPr/>
          <p:nvPr/>
        </p:nvCxnSpPr>
        <p:spPr>
          <a:xfrm rot="10800000" flipV="1">
            <a:off x="6854828" y="2707353"/>
            <a:ext cx="360363"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86" name="Connecteur droit 185"/>
          <p:cNvCxnSpPr/>
          <p:nvPr/>
        </p:nvCxnSpPr>
        <p:spPr>
          <a:xfrm rot="10800000" flipV="1">
            <a:off x="7431089" y="2707353"/>
            <a:ext cx="360362"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87" name="Connecteur droit 186"/>
          <p:cNvCxnSpPr/>
          <p:nvPr/>
        </p:nvCxnSpPr>
        <p:spPr>
          <a:xfrm rot="5400000">
            <a:off x="7350920" y="2698622"/>
            <a:ext cx="160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 name="Connecteur droit 187"/>
          <p:cNvCxnSpPr/>
          <p:nvPr/>
        </p:nvCxnSpPr>
        <p:spPr>
          <a:xfrm rot="5400000">
            <a:off x="7135020" y="2698622"/>
            <a:ext cx="160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9" name="Text Box 23"/>
          <p:cNvSpPr txBox="1">
            <a:spLocks noChangeArrowheads="1"/>
          </p:cNvSpPr>
          <p:nvPr/>
        </p:nvSpPr>
        <p:spPr bwMode="auto">
          <a:xfrm>
            <a:off x="8059773" y="1412776"/>
            <a:ext cx="1655763"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Conflictuels</a:t>
            </a:r>
          </a:p>
        </p:txBody>
      </p:sp>
      <p:sp>
        <p:nvSpPr>
          <p:cNvPr id="190" name="Text Box 23"/>
          <p:cNvSpPr txBox="1">
            <a:spLocks noChangeArrowheads="1"/>
          </p:cNvSpPr>
          <p:nvPr/>
        </p:nvSpPr>
        <p:spPr bwMode="auto">
          <a:xfrm>
            <a:off x="8059773" y="1849334"/>
            <a:ext cx="1655763"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Faibles</a:t>
            </a:r>
          </a:p>
        </p:txBody>
      </p:sp>
      <p:sp>
        <p:nvSpPr>
          <p:cNvPr id="191" name="Text Box 23"/>
          <p:cNvSpPr txBox="1">
            <a:spLocks noChangeArrowheads="1"/>
          </p:cNvSpPr>
          <p:nvPr/>
        </p:nvSpPr>
        <p:spPr bwMode="auto">
          <a:xfrm>
            <a:off x="8059773" y="2203352"/>
            <a:ext cx="1655763"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Intenses</a:t>
            </a:r>
          </a:p>
        </p:txBody>
      </p:sp>
      <p:sp>
        <p:nvSpPr>
          <p:cNvPr id="192" name="Text Box 23"/>
          <p:cNvSpPr txBox="1">
            <a:spLocks noChangeArrowheads="1"/>
          </p:cNvSpPr>
          <p:nvPr/>
        </p:nvSpPr>
        <p:spPr bwMode="auto">
          <a:xfrm>
            <a:off x="8059773" y="2563714"/>
            <a:ext cx="1655763"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Rompus</a:t>
            </a:r>
          </a:p>
        </p:txBody>
      </p:sp>
      <p:sp>
        <p:nvSpPr>
          <p:cNvPr id="193" name="Text Box 23"/>
          <p:cNvSpPr txBox="1">
            <a:spLocks noChangeArrowheads="1"/>
          </p:cNvSpPr>
          <p:nvPr/>
        </p:nvSpPr>
        <p:spPr bwMode="auto">
          <a:xfrm>
            <a:off x="6783389" y="1100803"/>
            <a:ext cx="1655762"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b="1" dirty="0">
                <a:latin typeface="Trebuchet MS" pitchFamily="34" charset="0"/>
                <a:cs typeface="+mn-cs"/>
              </a:rPr>
              <a:t>Liens affectifs</a:t>
            </a:r>
          </a:p>
        </p:txBody>
      </p:sp>
      <p:cxnSp>
        <p:nvCxnSpPr>
          <p:cNvPr id="194" name="Connecteur droit 193"/>
          <p:cNvCxnSpPr/>
          <p:nvPr/>
        </p:nvCxnSpPr>
        <p:spPr>
          <a:xfrm rot="5400000" flipH="1" flipV="1">
            <a:off x="5715809" y="2026690"/>
            <a:ext cx="2000250" cy="1588"/>
          </a:xfrm>
          <a:prstGeom prst="line">
            <a:avLst/>
          </a:prstGeom>
          <a:ln w="9525">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95" name="Text Box 23"/>
          <p:cNvSpPr txBox="1">
            <a:spLocks noChangeArrowheads="1"/>
          </p:cNvSpPr>
          <p:nvPr/>
        </p:nvSpPr>
        <p:spPr bwMode="auto">
          <a:xfrm>
            <a:off x="2701923" y="1245390"/>
            <a:ext cx="1655763"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Femme</a:t>
            </a:r>
          </a:p>
        </p:txBody>
      </p:sp>
      <p:cxnSp>
        <p:nvCxnSpPr>
          <p:cNvPr id="196" name="Connecteur droit 195"/>
          <p:cNvCxnSpPr/>
          <p:nvPr/>
        </p:nvCxnSpPr>
        <p:spPr>
          <a:xfrm rot="5400000">
            <a:off x="1945419" y="1929467"/>
            <a:ext cx="504053" cy="288031"/>
          </a:xfrm>
          <a:prstGeom prst="line">
            <a:avLst/>
          </a:prstGeom>
          <a:ln w="19050">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197" name="Connecteur droit 196"/>
          <p:cNvCxnSpPr/>
          <p:nvPr/>
        </p:nvCxnSpPr>
        <p:spPr>
          <a:xfrm rot="16200000" flipH="1">
            <a:off x="2233449" y="1929468"/>
            <a:ext cx="504054" cy="288029"/>
          </a:xfrm>
          <a:prstGeom prst="line">
            <a:avLst/>
          </a:prstGeom>
          <a:ln w="19050">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98" name="Text Box 23"/>
          <p:cNvSpPr txBox="1">
            <a:spLocks noChangeArrowheads="1"/>
          </p:cNvSpPr>
          <p:nvPr/>
        </p:nvSpPr>
        <p:spPr bwMode="auto">
          <a:xfrm>
            <a:off x="2701502" y="1893462"/>
            <a:ext cx="1655763" cy="415925"/>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Avortement ou enfant mort-né</a:t>
            </a:r>
          </a:p>
        </p:txBody>
      </p:sp>
      <p:sp>
        <p:nvSpPr>
          <p:cNvPr id="199" name="Text Box 23"/>
          <p:cNvSpPr txBox="1">
            <a:spLocks noChangeArrowheads="1"/>
          </p:cNvSpPr>
          <p:nvPr/>
        </p:nvSpPr>
        <p:spPr bwMode="auto">
          <a:xfrm>
            <a:off x="2701502" y="2685550"/>
            <a:ext cx="1655763"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Femme décédée</a:t>
            </a:r>
          </a:p>
        </p:txBody>
      </p:sp>
      <p:sp>
        <p:nvSpPr>
          <p:cNvPr id="200" name="Text Box 23"/>
          <p:cNvSpPr txBox="1">
            <a:spLocks noChangeArrowheads="1"/>
          </p:cNvSpPr>
          <p:nvPr/>
        </p:nvSpPr>
        <p:spPr bwMode="auto">
          <a:xfrm>
            <a:off x="4273569" y="1101374"/>
            <a:ext cx="1655763"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b="1" dirty="0">
                <a:latin typeface="Trebuchet MS" pitchFamily="34" charset="0"/>
                <a:cs typeface="+mn-cs"/>
              </a:rPr>
              <a:t>Liens familiaux</a:t>
            </a:r>
          </a:p>
        </p:txBody>
      </p:sp>
      <p:cxnSp>
        <p:nvCxnSpPr>
          <p:cNvPr id="201" name="Connecteur droit 200"/>
          <p:cNvCxnSpPr/>
          <p:nvPr/>
        </p:nvCxnSpPr>
        <p:spPr>
          <a:xfrm rot="5400000" flipH="1" flipV="1">
            <a:off x="3215479" y="2028697"/>
            <a:ext cx="2000250" cy="1588"/>
          </a:xfrm>
          <a:prstGeom prst="line">
            <a:avLst/>
          </a:prstGeom>
          <a:ln w="9525">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èche droite 4"/>
          <p:cNvSpPr/>
          <p:nvPr/>
        </p:nvSpPr>
        <p:spPr>
          <a:xfrm>
            <a:off x="285720" y="2690481"/>
            <a:ext cx="8678768" cy="839384"/>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fr-FR" sz="1200" b="1" dirty="0" smtClean="0">
              <a:solidFill>
                <a:schemeClr val="tx1"/>
              </a:solidFill>
              <a:latin typeface="Trebuchet MS" pitchFamily="34" charset="0"/>
            </a:endParaRPr>
          </a:p>
        </p:txBody>
      </p:sp>
      <p:sp>
        <p:nvSpPr>
          <p:cNvPr id="12" name="ZoneTexte 11"/>
          <p:cNvSpPr txBox="1"/>
          <p:nvPr/>
        </p:nvSpPr>
        <p:spPr>
          <a:xfrm>
            <a:off x="2208583" y="2252955"/>
            <a:ext cx="1291847" cy="461665"/>
          </a:xfrm>
          <a:prstGeom prst="rect">
            <a:avLst/>
          </a:prstGeom>
          <a:noFill/>
        </p:spPr>
        <p:txBody>
          <a:bodyPr wrap="square" rtlCol="0">
            <a:spAutoFit/>
          </a:bodyPr>
          <a:lstStyle/>
          <a:p>
            <a:pPr algn="ctr"/>
            <a:r>
              <a:rPr lang="fr-FR" sz="1200" b="1" dirty="0" smtClean="0">
                <a:solidFill>
                  <a:srgbClr val="A5003E"/>
                </a:solidFill>
                <a:latin typeface="Trebuchet MS" pitchFamily="34" charset="0"/>
              </a:rPr>
              <a:t>Lettre d’intention</a:t>
            </a:r>
            <a:endParaRPr lang="fr-FR" sz="1200" b="1" dirty="0">
              <a:solidFill>
                <a:srgbClr val="A5003E"/>
              </a:solidFill>
              <a:latin typeface="Trebuchet MS" pitchFamily="34" charset="0"/>
            </a:endParaRPr>
          </a:p>
        </p:txBody>
      </p:sp>
      <p:sp>
        <p:nvSpPr>
          <p:cNvPr id="18" name="ZoneTexte 17"/>
          <p:cNvSpPr txBox="1"/>
          <p:nvPr/>
        </p:nvSpPr>
        <p:spPr>
          <a:xfrm>
            <a:off x="214282" y="3333423"/>
            <a:ext cx="1500198" cy="1623521"/>
          </a:xfrm>
          <a:prstGeom prst="rect">
            <a:avLst/>
          </a:prstGeom>
          <a:noFill/>
        </p:spPr>
        <p:txBody>
          <a:bodyPr wrap="square" rtlCol="0">
            <a:spAutoFit/>
          </a:bodyPr>
          <a:lstStyle/>
          <a:p>
            <a:pPr marL="93663" indent="-93663">
              <a:spcAft>
                <a:spcPts val="600"/>
              </a:spcAft>
              <a:buFont typeface="Arial" pitchFamily="34" charset="0"/>
              <a:buChar char="•"/>
            </a:pPr>
            <a:r>
              <a:rPr lang="fr-FR" sz="1050" dirty="0" smtClean="0">
                <a:latin typeface="Trebuchet MS" pitchFamily="34" charset="0"/>
              </a:rPr>
              <a:t>Réflexion stratégique</a:t>
            </a:r>
          </a:p>
          <a:p>
            <a:pPr marL="93663" indent="-93663">
              <a:spcAft>
                <a:spcPts val="600"/>
              </a:spcAft>
              <a:buFont typeface="Arial" pitchFamily="34" charset="0"/>
              <a:buChar char="•"/>
            </a:pPr>
            <a:r>
              <a:rPr lang="fr-FR" sz="1050" dirty="0" smtClean="0">
                <a:latin typeface="Trebuchet MS" pitchFamily="34" charset="0"/>
              </a:rPr>
              <a:t>Emission d’un document « </a:t>
            </a:r>
            <a:r>
              <a:rPr lang="fr-FR" sz="1050" i="1" dirty="0" smtClean="0">
                <a:latin typeface="Trebuchet MS" pitchFamily="34" charset="0"/>
              </a:rPr>
              <a:t>information memorandum </a:t>
            </a:r>
            <a:r>
              <a:rPr lang="fr-FR" sz="1050" dirty="0" smtClean="0">
                <a:latin typeface="Trebuchet MS" pitchFamily="34" charset="0"/>
              </a:rPr>
              <a:t>» anonyme par les conseils du chef d’entreprise</a:t>
            </a:r>
          </a:p>
        </p:txBody>
      </p:sp>
      <p:cxnSp>
        <p:nvCxnSpPr>
          <p:cNvPr id="21" name="Connecteur droit 20"/>
          <p:cNvCxnSpPr/>
          <p:nvPr/>
        </p:nvCxnSpPr>
        <p:spPr>
          <a:xfrm rot="5400000">
            <a:off x="1283002" y="3121959"/>
            <a:ext cx="720080" cy="0"/>
          </a:xfrm>
          <a:prstGeom prst="line">
            <a:avLst/>
          </a:prstGeom>
          <a:ln w="3175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ZoneTexte 21"/>
          <p:cNvSpPr txBox="1"/>
          <p:nvPr/>
        </p:nvSpPr>
        <p:spPr>
          <a:xfrm>
            <a:off x="1643042" y="3333423"/>
            <a:ext cx="1214446" cy="1546577"/>
          </a:xfrm>
          <a:prstGeom prst="rect">
            <a:avLst/>
          </a:prstGeom>
          <a:noFill/>
        </p:spPr>
        <p:txBody>
          <a:bodyPr wrap="square" lIns="36000" rIns="36000" rtlCol="0">
            <a:spAutoFit/>
          </a:bodyPr>
          <a:lstStyle/>
          <a:p>
            <a:pPr marL="85725" indent="-85725">
              <a:buFont typeface="Arial" pitchFamily="34" charset="0"/>
              <a:buChar char="•"/>
            </a:pPr>
            <a:r>
              <a:rPr lang="fr-FR" sz="1050" dirty="0" smtClean="0">
                <a:latin typeface="Trebuchet MS" pitchFamily="34" charset="0"/>
              </a:rPr>
              <a:t>Divulgation de l’identité de la cible pour permettre la « </a:t>
            </a:r>
            <a:r>
              <a:rPr lang="fr-FR" sz="1050" i="1" dirty="0" smtClean="0">
                <a:latin typeface="Trebuchet MS" pitchFamily="34" charset="0"/>
              </a:rPr>
              <a:t>due diligence</a:t>
            </a:r>
            <a:r>
              <a:rPr lang="fr-FR" sz="1050" dirty="0" smtClean="0">
                <a:latin typeface="Trebuchet MS" pitchFamily="34" charset="0"/>
              </a:rPr>
              <a:t> » ou audit de pré-investissement</a:t>
            </a:r>
          </a:p>
          <a:p>
            <a:pPr marL="85725" indent="-85725" algn="just">
              <a:buFont typeface="Arial" pitchFamily="34" charset="0"/>
              <a:buChar char="•"/>
            </a:pPr>
            <a:r>
              <a:rPr lang="fr-FR" sz="1050" dirty="0" smtClean="0">
                <a:latin typeface="Trebuchet MS" pitchFamily="34" charset="0"/>
              </a:rPr>
              <a:t>Recherche d’information</a:t>
            </a:r>
          </a:p>
        </p:txBody>
      </p:sp>
      <p:sp>
        <p:nvSpPr>
          <p:cNvPr id="23" name="ZoneTexte 22"/>
          <p:cNvSpPr txBox="1"/>
          <p:nvPr/>
        </p:nvSpPr>
        <p:spPr>
          <a:xfrm>
            <a:off x="857224" y="2252955"/>
            <a:ext cx="1357322" cy="461665"/>
          </a:xfrm>
          <a:prstGeom prst="rect">
            <a:avLst/>
          </a:prstGeom>
          <a:noFill/>
        </p:spPr>
        <p:txBody>
          <a:bodyPr wrap="square" rtlCol="0">
            <a:spAutoFit/>
          </a:bodyPr>
          <a:lstStyle/>
          <a:p>
            <a:pPr algn="ctr"/>
            <a:r>
              <a:rPr lang="fr-FR" sz="1200" b="1" dirty="0" smtClean="0">
                <a:solidFill>
                  <a:srgbClr val="A5003E"/>
                </a:solidFill>
                <a:latin typeface="Trebuchet MS" pitchFamily="34" charset="0"/>
              </a:rPr>
              <a:t>Accord de confidentialité</a:t>
            </a:r>
            <a:endParaRPr lang="fr-FR" sz="1200" b="1" dirty="0">
              <a:solidFill>
                <a:srgbClr val="A5003E"/>
              </a:solidFill>
              <a:latin typeface="Trebuchet MS" pitchFamily="34" charset="0"/>
            </a:endParaRPr>
          </a:p>
        </p:txBody>
      </p:sp>
      <p:cxnSp>
        <p:nvCxnSpPr>
          <p:cNvPr id="29" name="Connecteur droit 28"/>
          <p:cNvCxnSpPr/>
          <p:nvPr/>
        </p:nvCxnSpPr>
        <p:spPr>
          <a:xfrm rot="5400000">
            <a:off x="2426010" y="3097817"/>
            <a:ext cx="720080" cy="0"/>
          </a:xfrm>
          <a:prstGeom prst="line">
            <a:avLst/>
          </a:prstGeom>
          <a:ln w="3175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Connecteur droit 32"/>
          <p:cNvCxnSpPr/>
          <p:nvPr/>
        </p:nvCxnSpPr>
        <p:spPr>
          <a:xfrm rot="5400000">
            <a:off x="3640456" y="3109808"/>
            <a:ext cx="720080" cy="0"/>
          </a:xfrm>
          <a:prstGeom prst="line">
            <a:avLst/>
          </a:prstGeom>
          <a:ln w="3175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ZoneTexte 44"/>
          <p:cNvSpPr txBox="1"/>
          <p:nvPr/>
        </p:nvSpPr>
        <p:spPr>
          <a:xfrm>
            <a:off x="2928926" y="3333423"/>
            <a:ext cx="928694" cy="253916"/>
          </a:xfrm>
          <a:prstGeom prst="rect">
            <a:avLst/>
          </a:prstGeom>
          <a:noFill/>
        </p:spPr>
        <p:txBody>
          <a:bodyPr wrap="square" rtlCol="0">
            <a:spAutoFit/>
          </a:bodyPr>
          <a:lstStyle/>
          <a:p>
            <a:pPr algn="just"/>
            <a:r>
              <a:rPr lang="fr-FR" sz="1050" dirty="0" smtClean="0">
                <a:latin typeface="Trebuchet MS" pitchFamily="34" charset="0"/>
              </a:rPr>
              <a:t>Data Room</a:t>
            </a:r>
          </a:p>
        </p:txBody>
      </p:sp>
      <p:sp>
        <p:nvSpPr>
          <p:cNvPr id="47" name="ZoneTexte 46"/>
          <p:cNvSpPr txBox="1"/>
          <p:nvPr/>
        </p:nvSpPr>
        <p:spPr>
          <a:xfrm>
            <a:off x="3571868" y="2252955"/>
            <a:ext cx="857255" cy="461665"/>
          </a:xfrm>
          <a:prstGeom prst="rect">
            <a:avLst/>
          </a:prstGeom>
          <a:noFill/>
        </p:spPr>
        <p:txBody>
          <a:bodyPr wrap="square" rtlCol="0">
            <a:spAutoFit/>
          </a:bodyPr>
          <a:lstStyle/>
          <a:p>
            <a:pPr algn="ctr"/>
            <a:r>
              <a:rPr lang="fr-FR" sz="1200" b="1" dirty="0" smtClean="0">
                <a:solidFill>
                  <a:srgbClr val="A5003E"/>
                </a:solidFill>
                <a:latin typeface="Trebuchet MS" pitchFamily="34" charset="0"/>
              </a:rPr>
              <a:t>Offre ferme</a:t>
            </a:r>
            <a:endParaRPr lang="fr-FR" sz="1200" b="1" dirty="0">
              <a:solidFill>
                <a:srgbClr val="A5003E"/>
              </a:solidFill>
              <a:latin typeface="Trebuchet MS" pitchFamily="34" charset="0"/>
            </a:endParaRPr>
          </a:p>
        </p:txBody>
      </p:sp>
      <p:cxnSp>
        <p:nvCxnSpPr>
          <p:cNvPr id="48" name="Connecteur droit 47"/>
          <p:cNvCxnSpPr/>
          <p:nvPr/>
        </p:nvCxnSpPr>
        <p:spPr>
          <a:xfrm rot="5400000">
            <a:off x="5426406" y="3109808"/>
            <a:ext cx="720080" cy="0"/>
          </a:xfrm>
          <a:prstGeom prst="line">
            <a:avLst/>
          </a:prstGeom>
          <a:ln w="3175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ZoneTexte 50"/>
          <p:cNvSpPr txBox="1"/>
          <p:nvPr/>
        </p:nvSpPr>
        <p:spPr>
          <a:xfrm>
            <a:off x="5072066" y="2252955"/>
            <a:ext cx="1428760" cy="461665"/>
          </a:xfrm>
          <a:prstGeom prst="rect">
            <a:avLst/>
          </a:prstGeom>
          <a:noFill/>
        </p:spPr>
        <p:txBody>
          <a:bodyPr wrap="square" rtlCol="0">
            <a:spAutoFit/>
          </a:bodyPr>
          <a:lstStyle/>
          <a:p>
            <a:pPr algn="ctr"/>
            <a:r>
              <a:rPr lang="fr-FR" sz="1200" b="1" dirty="0" smtClean="0">
                <a:solidFill>
                  <a:srgbClr val="A5003E"/>
                </a:solidFill>
                <a:latin typeface="Trebuchet MS" pitchFamily="34" charset="0"/>
              </a:rPr>
              <a:t>Protocole d’accord</a:t>
            </a:r>
            <a:endParaRPr lang="fr-FR" sz="1200" b="1" dirty="0">
              <a:solidFill>
                <a:srgbClr val="A5003E"/>
              </a:solidFill>
              <a:latin typeface="Trebuchet MS" pitchFamily="34" charset="0"/>
            </a:endParaRPr>
          </a:p>
        </p:txBody>
      </p:sp>
      <p:cxnSp>
        <p:nvCxnSpPr>
          <p:cNvPr id="52" name="Connecteur droit 51"/>
          <p:cNvCxnSpPr/>
          <p:nvPr/>
        </p:nvCxnSpPr>
        <p:spPr>
          <a:xfrm rot="5400000">
            <a:off x="6998041" y="3109808"/>
            <a:ext cx="720080" cy="0"/>
          </a:xfrm>
          <a:prstGeom prst="line">
            <a:avLst/>
          </a:prstGeom>
          <a:ln w="3175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ZoneTexte 53"/>
          <p:cNvSpPr txBox="1"/>
          <p:nvPr/>
        </p:nvSpPr>
        <p:spPr>
          <a:xfrm>
            <a:off x="6215074" y="2252955"/>
            <a:ext cx="2286016" cy="461665"/>
          </a:xfrm>
          <a:prstGeom prst="rect">
            <a:avLst/>
          </a:prstGeom>
          <a:noFill/>
        </p:spPr>
        <p:txBody>
          <a:bodyPr wrap="square" rtlCol="0">
            <a:spAutoFit/>
          </a:bodyPr>
          <a:lstStyle/>
          <a:p>
            <a:pPr algn="ctr"/>
            <a:r>
              <a:rPr lang="fr-FR" sz="1200" b="1" dirty="0" smtClean="0">
                <a:solidFill>
                  <a:srgbClr val="A5003E"/>
                </a:solidFill>
                <a:latin typeface="Trebuchet MS" pitchFamily="34" charset="0"/>
              </a:rPr>
              <a:t>Levée des conditions suspensives</a:t>
            </a:r>
            <a:endParaRPr lang="fr-FR" sz="1200" b="1" dirty="0">
              <a:solidFill>
                <a:srgbClr val="A5003E"/>
              </a:solidFill>
              <a:latin typeface="Trebuchet MS" pitchFamily="34" charset="0"/>
            </a:endParaRPr>
          </a:p>
        </p:txBody>
      </p:sp>
      <p:sp>
        <p:nvSpPr>
          <p:cNvPr id="60" name="ZoneTexte 59"/>
          <p:cNvSpPr txBox="1"/>
          <p:nvPr/>
        </p:nvSpPr>
        <p:spPr>
          <a:xfrm>
            <a:off x="4000496" y="3333423"/>
            <a:ext cx="1785950" cy="2754600"/>
          </a:xfrm>
          <a:prstGeom prst="rect">
            <a:avLst/>
          </a:prstGeom>
          <a:noFill/>
        </p:spPr>
        <p:txBody>
          <a:bodyPr wrap="square" rtlCol="0">
            <a:spAutoFit/>
          </a:bodyPr>
          <a:lstStyle/>
          <a:p>
            <a:pPr>
              <a:spcAft>
                <a:spcPts val="600"/>
              </a:spcAft>
            </a:pPr>
            <a:r>
              <a:rPr lang="fr-FR" sz="1050" dirty="0" smtClean="0">
                <a:latin typeface="Trebuchet MS" pitchFamily="34" charset="0"/>
              </a:rPr>
              <a:t>Période d’exclusivité afin de confirmer la valorisation retenue</a:t>
            </a:r>
          </a:p>
          <a:p>
            <a:r>
              <a:rPr lang="fr-FR" sz="1050" dirty="0" smtClean="0">
                <a:latin typeface="Trebuchet MS" pitchFamily="34" charset="0"/>
              </a:rPr>
              <a:t>Détermination des modalités de l’opération :</a:t>
            </a:r>
          </a:p>
          <a:p>
            <a:pPr marL="93663" indent="-93663">
              <a:buFont typeface="Arial" pitchFamily="34" charset="0"/>
              <a:buChar char="•"/>
            </a:pPr>
            <a:r>
              <a:rPr lang="fr-FR" sz="1050" dirty="0" smtClean="0">
                <a:latin typeface="Trebuchet MS" pitchFamily="34" charset="0"/>
              </a:rPr>
              <a:t>Montage de la dette</a:t>
            </a:r>
          </a:p>
          <a:p>
            <a:pPr marL="93663" indent="-93663">
              <a:buFont typeface="Arial" pitchFamily="34" charset="0"/>
              <a:buChar char="•"/>
            </a:pPr>
            <a:r>
              <a:rPr lang="fr-FR" sz="1050" dirty="0" smtClean="0">
                <a:latin typeface="Trebuchet MS" pitchFamily="34" charset="0"/>
              </a:rPr>
              <a:t>Négociation des actes juridiques</a:t>
            </a:r>
          </a:p>
          <a:p>
            <a:pPr marL="269875" indent="-176213">
              <a:buFont typeface="Wingdings" pitchFamily="2" charset="2"/>
              <a:buChar char="ü"/>
            </a:pPr>
            <a:r>
              <a:rPr lang="fr-FR" sz="1050" dirty="0" smtClean="0">
                <a:latin typeface="Trebuchet MS" pitchFamily="34" charset="0"/>
              </a:rPr>
              <a:t>Protocole d’accord</a:t>
            </a:r>
          </a:p>
          <a:p>
            <a:pPr marL="269875" indent="-176213">
              <a:buFont typeface="Wingdings" pitchFamily="2" charset="2"/>
              <a:buChar char="ü"/>
            </a:pPr>
            <a:r>
              <a:rPr lang="fr-FR" sz="1050" dirty="0" smtClean="0">
                <a:latin typeface="Trebuchet MS" pitchFamily="34" charset="0"/>
              </a:rPr>
              <a:t>Pacte d’actionnaires</a:t>
            </a:r>
          </a:p>
          <a:p>
            <a:pPr marL="269875" indent="-176213">
              <a:buFont typeface="Wingdings" pitchFamily="2" charset="2"/>
              <a:buChar char="ü"/>
            </a:pPr>
            <a:r>
              <a:rPr lang="fr-FR" sz="1050" dirty="0" smtClean="0">
                <a:latin typeface="Trebuchet MS" pitchFamily="34" charset="0"/>
              </a:rPr>
              <a:t>Garanties d’actif et de passif sur les titres cédés à la holding</a:t>
            </a:r>
          </a:p>
          <a:p>
            <a:pPr marL="269875" indent="-176213">
              <a:buFont typeface="Wingdings" pitchFamily="2" charset="2"/>
              <a:buChar char="ü"/>
            </a:pPr>
            <a:r>
              <a:rPr lang="fr-FR" sz="1050" dirty="0" smtClean="0">
                <a:latin typeface="Trebuchet MS" pitchFamily="34" charset="0"/>
              </a:rPr>
              <a:t>Mise en place des managements packages</a:t>
            </a:r>
          </a:p>
        </p:txBody>
      </p:sp>
      <p:sp>
        <p:nvSpPr>
          <p:cNvPr id="61" name="ZoneTexte 60"/>
          <p:cNvSpPr txBox="1"/>
          <p:nvPr/>
        </p:nvSpPr>
        <p:spPr>
          <a:xfrm>
            <a:off x="5786446" y="3333423"/>
            <a:ext cx="1500198" cy="738664"/>
          </a:xfrm>
          <a:prstGeom prst="rect">
            <a:avLst/>
          </a:prstGeom>
          <a:noFill/>
        </p:spPr>
        <p:txBody>
          <a:bodyPr wrap="square" rtlCol="0">
            <a:spAutoFit/>
          </a:bodyPr>
          <a:lstStyle/>
          <a:p>
            <a:pPr marL="82550" indent="-82550">
              <a:buFont typeface="Arial" pitchFamily="34" charset="0"/>
              <a:buChar char="•"/>
            </a:pPr>
            <a:r>
              <a:rPr lang="fr-FR" sz="1050" dirty="0" smtClean="0">
                <a:latin typeface="Trebuchet MS" pitchFamily="34" charset="0"/>
              </a:rPr>
              <a:t>Création de la holding</a:t>
            </a:r>
          </a:p>
          <a:p>
            <a:pPr marL="82550" indent="-82550">
              <a:buFont typeface="Arial" pitchFamily="34" charset="0"/>
              <a:buChar char="•"/>
            </a:pPr>
            <a:r>
              <a:rPr lang="fr-FR" sz="1050" dirty="0" smtClean="0">
                <a:latin typeface="Trebuchet MS" pitchFamily="34" charset="0"/>
              </a:rPr>
              <a:t>Structuration de la dette</a:t>
            </a:r>
          </a:p>
        </p:txBody>
      </p:sp>
      <p:sp>
        <p:nvSpPr>
          <p:cNvPr id="62" name="ZoneTexte 61"/>
          <p:cNvSpPr txBox="1"/>
          <p:nvPr/>
        </p:nvSpPr>
        <p:spPr>
          <a:xfrm>
            <a:off x="7358082" y="3295868"/>
            <a:ext cx="1357322" cy="1384995"/>
          </a:xfrm>
          <a:prstGeom prst="rect">
            <a:avLst/>
          </a:prstGeom>
          <a:noFill/>
        </p:spPr>
        <p:txBody>
          <a:bodyPr wrap="square" rtlCol="0">
            <a:spAutoFit/>
          </a:bodyPr>
          <a:lstStyle/>
          <a:p>
            <a:pPr marL="93663" indent="-93663">
              <a:buFont typeface="Arial" pitchFamily="34" charset="0"/>
              <a:buChar char="•"/>
            </a:pPr>
            <a:r>
              <a:rPr lang="fr-FR" sz="1050" dirty="0" smtClean="0">
                <a:latin typeface="Trebuchet MS" pitchFamily="34" charset="0"/>
              </a:rPr>
              <a:t>Echanges des ordres de mouvement</a:t>
            </a:r>
          </a:p>
          <a:p>
            <a:pPr marL="93663" indent="-93663">
              <a:buFont typeface="Arial" pitchFamily="34" charset="0"/>
              <a:buChar char="•"/>
            </a:pPr>
            <a:r>
              <a:rPr lang="fr-FR" sz="1050" dirty="0" smtClean="0">
                <a:latin typeface="Trebuchet MS" pitchFamily="34" charset="0"/>
              </a:rPr>
              <a:t>Réalisation de l’augmentation de capital</a:t>
            </a:r>
          </a:p>
          <a:p>
            <a:pPr marL="93663" indent="-93663">
              <a:buFont typeface="Arial" pitchFamily="34" charset="0"/>
              <a:buChar char="•"/>
            </a:pPr>
            <a:r>
              <a:rPr lang="fr-FR" sz="1050" dirty="0" smtClean="0">
                <a:latin typeface="Trebuchet MS" pitchFamily="34" charset="0"/>
              </a:rPr>
              <a:t>Réitération des garanties</a:t>
            </a:r>
          </a:p>
        </p:txBody>
      </p:sp>
      <p:sp>
        <p:nvSpPr>
          <p:cNvPr id="63" name="ZoneTexte 62"/>
          <p:cNvSpPr txBox="1"/>
          <p:nvPr/>
        </p:nvSpPr>
        <p:spPr>
          <a:xfrm>
            <a:off x="5835560" y="2904795"/>
            <a:ext cx="1522522" cy="415498"/>
          </a:xfrm>
          <a:prstGeom prst="rect">
            <a:avLst/>
          </a:prstGeom>
          <a:noFill/>
        </p:spPr>
        <p:txBody>
          <a:bodyPr wrap="square" rtlCol="0">
            <a:spAutoFit/>
          </a:bodyPr>
          <a:lstStyle/>
          <a:p>
            <a:pPr algn="just"/>
            <a:r>
              <a:rPr lang="fr-FR" sz="1050" dirty="0" smtClean="0">
                <a:latin typeface="Trebuchet MS" pitchFamily="34" charset="0"/>
              </a:rPr>
              <a:t>Période de levée des conditions suspensives</a:t>
            </a:r>
          </a:p>
        </p:txBody>
      </p:sp>
      <p:sp>
        <p:nvSpPr>
          <p:cNvPr id="64" name="ZoneTexte 63"/>
          <p:cNvSpPr txBox="1"/>
          <p:nvPr/>
        </p:nvSpPr>
        <p:spPr>
          <a:xfrm>
            <a:off x="7594720" y="2976233"/>
            <a:ext cx="834932" cy="253916"/>
          </a:xfrm>
          <a:prstGeom prst="rect">
            <a:avLst/>
          </a:prstGeom>
          <a:noFill/>
        </p:spPr>
        <p:txBody>
          <a:bodyPr wrap="square" rtlCol="0">
            <a:spAutoFit/>
          </a:bodyPr>
          <a:lstStyle/>
          <a:p>
            <a:pPr algn="just"/>
            <a:r>
              <a:rPr lang="fr-FR" sz="1050" dirty="0" smtClean="0">
                <a:latin typeface="Trebuchet MS" pitchFamily="34" charset="0"/>
              </a:rPr>
              <a:t>Closing</a:t>
            </a:r>
          </a:p>
        </p:txBody>
      </p:sp>
      <p:sp>
        <p:nvSpPr>
          <p:cNvPr id="73" name="Accolade fermante 72"/>
          <p:cNvSpPr/>
          <p:nvPr/>
        </p:nvSpPr>
        <p:spPr>
          <a:xfrm rot="16200000">
            <a:off x="785786" y="1404594"/>
            <a:ext cx="357190" cy="1357322"/>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fr-FR" dirty="0">
              <a:latin typeface="Trebuchet MS" pitchFamily="34" charset="0"/>
            </a:endParaRPr>
          </a:p>
        </p:txBody>
      </p:sp>
      <p:sp>
        <p:nvSpPr>
          <p:cNvPr id="74" name="ZoneTexte 73"/>
          <p:cNvSpPr txBox="1"/>
          <p:nvPr/>
        </p:nvSpPr>
        <p:spPr>
          <a:xfrm>
            <a:off x="285720" y="1643050"/>
            <a:ext cx="1857388" cy="276999"/>
          </a:xfrm>
          <a:prstGeom prst="rect">
            <a:avLst/>
          </a:prstGeom>
          <a:noFill/>
        </p:spPr>
        <p:txBody>
          <a:bodyPr wrap="square" rtlCol="0">
            <a:spAutoFit/>
          </a:bodyPr>
          <a:lstStyle/>
          <a:p>
            <a:r>
              <a:rPr lang="fr-FR" sz="1200" b="1" dirty="0" smtClean="0">
                <a:latin typeface="Trebuchet MS" pitchFamily="34" charset="0"/>
              </a:rPr>
              <a:t>Phase de prospection</a:t>
            </a:r>
            <a:endParaRPr lang="fr-FR" sz="1200" b="1" dirty="0">
              <a:latin typeface="Trebuchet MS" pitchFamily="34" charset="0"/>
            </a:endParaRPr>
          </a:p>
        </p:txBody>
      </p:sp>
      <p:sp>
        <p:nvSpPr>
          <p:cNvPr id="75" name="Accolade fermante 74"/>
          <p:cNvSpPr/>
          <p:nvPr/>
        </p:nvSpPr>
        <p:spPr>
          <a:xfrm rot="16200000">
            <a:off x="2678893" y="940250"/>
            <a:ext cx="357190" cy="2286016"/>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fr-FR" dirty="0">
              <a:latin typeface="Trebuchet MS" pitchFamily="34" charset="0"/>
            </a:endParaRPr>
          </a:p>
        </p:txBody>
      </p:sp>
      <p:sp>
        <p:nvSpPr>
          <p:cNvPr id="76" name="ZoneTexte 75"/>
          <p:cNvSpPr txBox="1"/>
          <p:nvPr/>
        </p:nvSpPr>
        <p:spPr>
          <a:xfrm>
            <a:off x="2428860" y="1643050"/>
            <a:ext cx="1285884" cy="276999"/>
          </a:xfrm>
          <a:prstGeom prst="rect">
            <a:avLst/>
          </a:prstGeom>
          <a:noFill/>
        </p:spPr>
        <p:txBody>
          <a:bodyPr wrap="square" rtlCol="0">
            <a:spAutoFit/>
          </a:bodyPr>
          <a:lstStyle/>
          <a:p>
            <a:r>
              <a:rPr lang="fr-FR" sz="1200" b="1" dirty="0" smtClean="0">
                <a:latin typeface="Trebuchet MS" pitchFamily="34" charset="0"/>
              </a:rPr>
              <a:t>Phase d’étude</a:t>
            </a:r>
            <a:endParaRPr lang="fr-FR" sz="1200" b="1" dirty="0">
              <a:latin typeface="Trebuchet MS" pitchFamily="34" charset="0"/>
            </a:endParaRPr>
          </a:p>
        </p:txBody>
      </p:sp>
      <p:sp>
        <p:nvSpPr>
          <p:cNvPr id="77" name="Accolade fermante 76"/>
          <p:cNvSpPr/>
          <p:nvPr/>
        </p:nvSpPr>
        <p:spPr>
          <a:xfrm rot="16200000">
            <a:off x="4750595" y="1226000"/>
            <a:ext cx="357190" cy="1714512"/>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fr-FR" dirty="0">
              <a:latin typeface="Trebuchet MS" pitchFamily="34" charset="0"/>
            </a:endParaRPr>
          </a:p>
        </p:txBody>
      </p:sp>
      <p:sp>
        <p:nvSpPr>
          <p:cNvPr id="79" name="ZoneTexte 78"/>
          <p:cNvSpPr txBox="1"/>
          <p:nvPr/>
        </p:nvSpPr>
        <p:spPr>
          <a:xfrm>
            <a:off x="4214810" y="1643050"/>
            <a:ext cx="1714512" cy="276999"/>
          </a:xfrm>
          <a:prstGeom prst="rect">
            <a:avLst/>
          </a:prstGeom>
          <a:noFill/>
        </p:spPr>
        <p:txBody>
          <a:bodyPr wrap="square" rtlCol="0">
            <a:spAutoFit/>
          </a:bodyPr>
          <a:lstStyle/>
          <a:p>
            <a:r>
              <a:rPr lang="fr-FR" sz="1200" b="1" dirty="0" smtClean="0">
                <a:latin typeface="Trebuchet MS" pitchFamily="34" charset="0"/>
              </a:rPr>
              <a:t>Phase de négociation</a:t>
            </a:r>
            <a:endParaRPr lang="fr-FR" sz="1200" b="1" dirty="0">
              <a:latin typeface="Trebuchet MS" pitchFamily="34" charset="0"/>
            </a:endParaRPr>
          </a:p>
        </p:txBody>
      </p:sp>
      <p:sp>
        <p:nvSpPr>
          <p:cNvPr id="80" name="Accolade fermante 79"/>
          <p:cNvSpPr/>
          <p:nvPr/>
        </p:nvSpPr>
        <p:spPr>
          <a:xfrm rot="16200000">
            <a:off x="6393669" y="1368875"/>
            <a:ext cx="357190" cy="142876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fr-FR" dirty="0">
              <a:latin typeface="Trebuchet MS" pitchFamily="34" charset="0"/>
            </a:endParaRPr>
          </a:p>
        </p:txBody>
      </p:sp>
      <p:sp>
        <p:nvSpPr>
          <p:cNvPr id="81" name="ZoneTexte 80"/>
          <p:cNvSpPr txBox="1"/>
          <p:nvPr/>
        </p:nvSpPr>
        <p:spPr>
          <a:xfrm>
            <a:off x="5857886" y="1643050"/>
            <a:ext cx="1928824" cy="276999"/>
          </a:xfrm>
          <a:prstGeom prst="rect">
            <a:avLst/>
          </a:prstGeom>
          <a:noFill/>
        </p:spPr>
        <p:txBody>
          <a:bodyPr wrap="square" rtlCol="0">
            <a:spAutoFit/>
          </a:bodyPr>
          <a:lstStyle/>
          <a:p>
            <a:r>
              <a:rPr lang="fr-FR" sz="1200" b="1" dirty="0" smtClean="0">
                <a:latin typeface="Trebuchet MS" pitchFamily="34" charset="0"/>
              </a:rPr>
              <a:t>Phase de mise en place</a:t>
            </a:r>
            <a:endParaRPr lang="fr-FR" sz="1200" b="1" dirty="0">
              <a:latin typeface="Trebuchet MS" pitchFamily="34" charset="0"/>
            </a:endParaRPr>
          </a:p>
        </p:txBody>
      </p:sp>
      <p:sp>
        <p:nvSpPr>
          <p:cNvPr id="82" name="Accolade fermante 81"/>
          <p:cNvSpPr/>
          <p:nvPr/>
        </p:nvSpPr>
        <p:spPr>
          <a:xfrm rot="16200000">
            <a:off x="7786710" y="1476032"/>
            <a:ext cx="357190" cy="1214446"/>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fr-FR" dirty="0">
              <a:latin typeface="Trebuchet MS" pitchFamily="34" charset="0"/>
            </a:endParaRPr>
          </a:p>
        </p:txBody>
      </p:sp>
      <p:sp>
        <p:nvSpPr>
          <p:cNvPr id="83" name="ZoneTexte 82"/>
          <p:cNvSpPr txBox="1"/>
          <p:nvPr/>
        </p:nvSpPr>
        <p:spPr>
          <a:xfrm>
            <a:off x="7643834" y="1643050"/>
            <a:ext cx="1000132" cy="276999"/>
          </a:xfrm>
          <a:prstGeom prst="rect">
            <a:avLst/>
          </a:prstGeom>
          <a:noFill/>
        </p:spPr>
        <p:txBody>
          <a:bodyPr wrap="square" rtlCol="0">
            <a:spAutoFit/>
          </a:bodyPr>
          <a:lstStyle/>
          <a:p>
            <a:r>
              <a:rPr lang="fr-FR" sz="1200" b="1" dirty="0" smtClean="0">
                <a:latin typeface="Trebuchet MS" pitchFamily="34" charset="0"/>
              </a:rPr>
              <a:t>Réalisation</a:t>
            </a:r>
            <a:endParaRPr lang="fr-FR" sz="1200" b="1" dirty="0">
              <a:latin typeface="Trebuchet MS" pitchFamily="34" charset="0"/>
            </a:endParaRPr>
          </a:p>
        </p:txBody>
      </p:sp>
      <p:grpSp>
        <p:nvGrpSpPr>
          <p:cNvPr id="2" name="Group 42"/>
          <p:cNvGrpSpPr>
            <a:grpSpLocks/>
          </p:cNvGrpSpPr>
          <p:nvPr/>
        </p:nvGrpSpPr>
        <p:grpSpPr bwMode="auto">
          <a:xfrm>
            <a:off x="179390" y="404814"/>
            <a:ext cx="8713787" cy="5111752"/>
            <a:chOff x="110" y="709"/>
            <a:chExt cx="5995" cy="3220"/>
          </a:xfrm>
        </p:grpSpPr>
        <p:sp>
          <p:nvSpPr>
            <p:cNvPr id="32"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34" name="Rectangle 44"/>
            <p:cNvSpPr>
              <a:spLocks noChangeArrowheads="1"/>
            </p:cNvSpPr>
            <p:nvPr/>
          </p:nvSpPr>
          <p:spPr bwMode="auto">
            <a:xfrm>
              <a:off x="135" y="709"/>
              <a:ext cx="5970" cy="181"/>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cs typeface="Arial" pitchFamily="34" charset="0"/>
                </a:rPr>
                <a:t>Illustration n° 45 : Chronologie de </a:t>
              </a:r>
              <a:r>
                <a:rPr lang="fr-FR" sz="1300" b="1" dirty="0">
                  <a:latin typeface="Trebuchet MS" pitchFamily="34" charset="0"/>
                  <a:cs typeface="Arial" pitchFamily="34" charset="0"/>
                </a:rPr>
                <a:t>l’OBO </a:t>
              </a:r>
              <a:r>
                <a:rPr lang="fr-FR" sz="1300" b="1" dirty="0" smtClean="0">
                  <a:latin typeface="Trebuchet MS" pitchFamily="34" charset="0"/>
                  <a:cs typeface="Arial" pitchFamily="34" charset="0"/>
                </a:rPr>
                <a:t>et documentation juridique</a:t>
              </a:r>
              <a:endParaRPr lang="fr-FR" sz="1300" b="1" dirty="0">
                <a:latin typeface="Trebuchet MS" pitchFamily="34" charset="0"/>
                <a:cs typeface="Arial" pitchFamily="34" charset="0"/>
              </a:endParaRPr>
            </a:p>
          </p:txBody>
        </p:sp>
      </p:grpSp>
      <p:sp>
        <p:nvSpPr>
          <p:cNvPr id="37" name="ZoneTexte 36"/>
          <p:cNvSpPr txBox="1"/>
          <p:nvPr/>
        </p:nvSpPr>
        <p:spPr>
          <a:xfrm>
            <a:off x="214282" y="1214422"/>
            <a:ext cx="3257623" cy="369332"/>
          </a:xfrm>
          <a:prstGeom prst="rect">
            <a:avLst/>
          </a:prstGeom>
          <a:noFill/>
        </p:spPr>
        <p:txBody>
          <a:bodyPr wrap="none" rtlCol="0">
            <a:spAutoFit/>
          </a:bodyPr>
          <a:lstStyle/>
          <a:p>
            <a:r>
              <a:rPr lang="fr-FR" dirty="0" smtClean="0">
                <a:latin typeface="Trebuchet MS" pitchFamily="34" charset="0"/>
              </a:rPr>
              <a:t>Sur une période de 3 à 6 mois</a:t>
            </a:r>
            <a:endParaRPr lang="fr-FR" dirty="0">
              <a:latin typeface="Trebuchet MS"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Chapitre 3</a:t>
            </a:r>
            <a:endParaRPr lang="fr-FR"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4"/>
          <p:cNvSpPr>
            <a:spLocks noChangeArrowheads="1"/>
          </p:cNvSpPr>
          <p:nvPr/>
        </p:nvSpPr>
        <p:spPr bwMode="auto">
          <a:xfrm>
            <a:off x="7268005" y="978448"/>
            <a:ext cx="1768493" cy="3307808"/>
          </a:xfrm>
          <a:prstGeom prst="rect">
            <a:avLst/>
          </a:prstGeom>
          <a:solidFill>
            <a:schemeClr val="bg1">
              <a:lumMod val="85000"/>
            </a:schemeClr>
          </a:solidFill>
          <a:ln w="9525">
            <a:noFill/>
            <a:miter lim="800000"/>
            <a:headEnd/>
            <a:tailEnd/>
          </a:ln>
        </p:spPr>
        <p:txBody>
          <a:bodyPr lIns="54000" tIns="54000" rIns="54000" bIns="54000"/>
          <a:lstStyle/>
          <a:p>
            <a:pPr algn="l" eaLnBrk="0" hangingPunct="0">
              <a:spcBef>
                <a:spcPct val="80000"/>
              </a:spcBef>
            </a:pPr>
            <a:r>
              <a:rPr lang="fr-FR" sz="1300" b="1" dirty="0">
                <a:latin typeface="Trebuchet MS" pitchFamily="34" charset="0"/>
                <a:cs typeface="Arial" pitchFamily="34" charset="0"/>
              </a:rPr>
              <a:t>Hypothèse </a:t>
            </a:r>
            <a:r>
              <a:rPr lang="fr-FR" sz="1300" b="1" dirty="0" smtClean="0">
                <a:latin typeface="Trebuchet MS" pitchFamily="34" charset="0"/>
                <a:cs typeface="Arial" pitchFamily="34" charset="0"/>
              </a:rPr>
              <a:t>envisagée</a:t>
            </a:r>
            <a:endParaRPr lang="fr-FR" sz="1300" b="1" dirty="0">
              <a:latin typeface="Trebuchet MS" pitchFamily="34" charset="0"/>
              <a:cs typeface="Arial" pitchFamily="34" charset="0"/>
            </a:endParaRPr>
          </a:p>
          <a:p>
            <a:pPr marL="82550" indent="-82550" algn="l" eaLnBrk="0" hangingPunct="0">
              <a:spcBef>
                <a:spcPct val="80000"/>
              </a:spcBef>
              <a:buFont typeface="Arial" pitchFamily="34" charset="0"/>
              <a:buChar char="•"/>
            </a:pPr>
            <a:r>
              <a:rPr lang="fr-FR" sz="1300" dirty="0">
                <a:latin typeface="Trebuchet MS" pitchFamily="34" charset="0"/>
                <a:cs typeface="Arial" pitchFamily="34" charset="0"/>
              </a:rPr>
              <a:t>Valeur de la société : 100 M</a:t>
            </a:r>
            <a:r>
              <a:rPr lang="fr-FR" sz="1300" dirty="0" smtClean="0">
                <a:latin typeface="Trebuchet MS" pitchFamily="34" charset="0"/>
                <a:cs typeface="Arial" pitchFamily="34" charset="0"/>
              </a:rPr>
              <a:t>€</a:t>
            </a:r>
            <a:endParaRPr lang="fr-FR" sz="1300" b="1" dirty="0">
              <a:latin typeface="Trebuchet MS" pitchFamily="34" charset="0"/>
              <a:cs typeface="Arial" pitchFamily="34" charset="0"/>
            </a:endParaRPr>
          </a:p>
          <a:p>
            <a:pPr marL="82550" indent="-82550" algn="l" eaLnBrk="0" hangingPunct="0">
              <a:spcBef>
                <a:spcPct val="80000"/>
              </a:spcBef>
              <a:buFont typeface="Arial" pitchFamily="34" charset="0"/>
              <a:buChar char="•"/>
            </a:pPr>
            <a:r>
              <a:rPr lang="fr-FR" sz="1300" dirty="0">
                <a:latin typeface="Trebuchet MS" pitchFamily="34" charset="0"/>
                <a:cs typeface="Arial" pitchFamily="34" charset="0"/>
              </a:rPr>
              <a:t>Fondateur actionnaire </a:t>
            </a:r>
            <a:r>
              <a:rPr lang="fr-FR" sz="1300" dirty="0" smtClean="0">
                <a:latin typeface="Trebuchet MS" pitchFamily="34" charset="0"/>
                <a:cs typeface="Arial" pitchFamily="34" charset="0"/>
              </a:rPr>
              <a:t>dirigeant.</a:t>
            </a:r>
            <a:endParaRPr lang="fr-FR" sz="1300" b="1" dirty="0">
              <a:latin typeface="Trebuchet MS" pitchFamily="34" charset="0"/>
              <a:cs typeface="Arial" pitchFamily="34" charset="0"/>
            </a:endParaRPr>
          </a:p>
          <a:p>
            <a:pPr marL="82550" indent="-82550" algn="l" eaLnBrk="0" hangingPunct="0">
              <a:spcBef>
                <a:spcPct val="80000"/>
              </a:spcBef>
              <a:buFont typeface="Arial" pitchFamily="34" charset="0"/>
              <a:buChar char="•"/>
            </a:pPr>
            <a:r>
              <a:rPr lang="fr-FR" sz="1300" dirty="0">
                <a:latin typeface="Trebuchet MS" pitchFamily="34" charset="0"/>
                <a:cs typeface="Arial" pitchFamily="34" charset="0"/>
              </a:rPr>
              <a:t>2 héritiers en ligne directe (enfants</a:t>
            </a:r>
            <a:r>
              <a:rPr lang="fr-FR" sz="1300" dirty="0" smtClean="0">
                <a:latin typeface="Trebuchet MS" pitchFamily="34" charset="0"/>
                <a:cs typeface="Arial" pitchFamily="34" charset="0"/>
              </a:rPr>
              <a:t>).</a:t>
            </a:r>
            <a:endParaRPr lang="fr-FR" sz="1300" b="1" dirty="0">
              <a:latin typeface="Trebuchet MS" pitchFamily="34" charset="0"/>
              <a:cs typeface="Arial" pitchFamily="34" charset="0"/>
            </a:endParaRPr>
          </a:p>
        </p:txBody>
      </p:sp>
      <p:grpSp>
        <p:nvGrpSpPr>
          <p:cNvPr id="2" name="Group 5"/>
          <p:cNvGrpSpPr>
            <a:grpSpLocks/>
          </p:cNvGrpSpPr>
          <p:nvPr/>
        </p:nvGrpSpPr>
        <p:grpSpPr bwMode="auto">
          <a:xfrm>
            <a:off x="142844" y="543471"/>
            <a:ext cx="8893652" cy="4849811"/>
            <a:chOff x="110" y="874"/>
            <a:chExt cx="5995" cy="3055"/>
          </a:xfrm>
        </p:grpSpPr>
        <p:sp>
          <p:nvSpPr>
            <p:cNvPr id="3082" name="Rectangle 6"/>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lgn="just" eaLnBrk="0" hangingPunct="0">
                <a:spcBef>
                  <a:spcPct val="30000"/>
                </a:spcBef>
                <a:buClr>
                  <a:srgbClr val="A5003E"/>
                </a:buClr>
                <a:buSzPct val="120000"/>
                <a:buFont typeface="Wingdings" pitchFamily="2" charset="2"/>
                <a:buChar char="§"/>
              </a:pPr>
              <a:endParaRPr lang="fr-FR" sz="1300" dirty="0">
                <a:latin typeface="Trebuchet MS"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Trebuchet MS"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Trebuchet MS"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Trebuchet MS"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Trebuchet MS"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Trebuchet MS"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Trebuchet MS" pitchFamily="34" charset="0"/>
                <a:cs typeface="Arial" pitchFamily="34" charset="0"/>
              </a:endParaRPr>
            </a:p>
            <a:p>
              <a:pPr algn="just" eaLnBrk="0" hangingPunct="0">
                <a:spcBef>
                  <a:spcPct val="80000"/>
                </a:spcBef>
              </a:pPr>
              <a:endParaRPr lang="fr-FR" sz="1300" dirty="0">
                <a:latin typeface="Trebuchet MS" pitchFamily="34" charset="0"/>
                <a:cs typeface="Arial" pitchFamily="34" charset="0"/>
              </a:endParaRPr>
            </a:p>
          </p:txBody>
        </p:sp>
        <p:sp>
          <p:nvSpPr>
            <p:cNvPr id="3083" name="Rectangle 7"/>
            <p:cNvSpPr>
              <a:spLocks noChangeArrowheads="1"/>
            </p:cNvSpPr>
            <p:nvPr/>
          </p:nvSpPr>
          <p:spPr bwMode="auto">
            <a:xfrm>
              <a:off x="110" y="874"/>
              <a:ext cx="5995" cy="139"/>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Illustration n° 46 : A défaut de préparation, les droits de succession sont prohibitifs</a:t>
              </a:r>
              <a:endParaRPr lang="fr-FR" sz="1300" b="1" dirty="0">
                <a:latin typeface="Trebuchet MS" pitchFamily="34" charset="0"/>
                <a:cs typeface="Arial" pitchFamily="34" charset="0"/>
              </a:endParaRPr>
            </a:p>
          </p:txBody>
        </p:sp>
      </p:grpSp>
      <p:sp>
        <p:nvSpPr>
          <p:cNvPr id="8" name="ZoneTexte 7"/>
          <p:cNvSpPr txBox="1"/>
          <p:nvPr/>
        </p:nvSpPr>
        <p:spPr>
          <a:xfrm>
            <a:off x="36066" y="3028820"/>
            <a:ext cx="7179140" cy="1384995"/>
          </a:xfrm>
          <a:prstGeom prst="rect">
            <a:avLst/>
          </a:prstGeom>
          <a:noFill/>
        </p:spPr>
        <p:txBody>
          <a:bodyPr wrap="square" rtlCol="0">
            <a:spAutoFit/>
          </a:bodyPr>
          <a:lstStyle/>
          <a:p>
            <a:pPr algn="just"/>
            <a:r>
              <a:rPr lang="fr-FR" sz="1200" i="1" dirty="0" smtClean="0">
                <a:latin typeface="Trebuchet MS" pitchFamily="34" charset="0"/>
                <a:cs typeface="Arial" pitchFamily="34" charset="0"/>
              </a:rPr>
              <a:t>Note: </a:t>
            </a:r>
          </a:p>
          <a:p>
            <a:pPr marL="177800" indent="-177800" algn="just">
              <a:buFont typeface="Wingdings" pitchFamily="2" charset="2"/>
              <a:buChar char="§"/>
            </a:pPr>
            <a:r>
              <a:rPr lang="fr-FR" sz="1200" i="1" dirty="0" smtClean="0">
                <a:latin typeface="Trebuchet MS" pitchFamily="34" charset="0"/>
                <a:cs typeface="Arial" pitchFamily="34" charset="0"/>
              </a:rPr>
              <a:t>Le montant de 159 325 € correspond à l’abattement en ligne directe applicable à compter du 1</a:t>
            </a:r>
            <a:r>
              <a:rPr lang="fr-FR" sz="1200" i="1" baseline="30000" dirty="0" smtClean="0">
                <a:latin typeface="Trebuchet MS" pitchFamily="34" charset="0"/>
                <a:cs typeface="Arial" pitchFamily="34" charset="0"/>
              </a:rPr>
              <a:t>er</a:t>
            </a:r>
            <a:r>
              <a:rPr lang="fr-FR" sz="1200" i="1" dirty="0" smtClean="0">
                <a:latin typeface="Trebuchet MS" pitchFamily="34" charset="0"/>
                <a:cs typeface="Arial" pitchFamily="34" charset="0"/>
              </a:rPr>
              <a:t> janvier 2011.</a:t>
            </a:r>
          </a:p>
          <a:p>
            <a:pPr marL="177800" indent="-177800" algn="just">
              <a:buFont typeface="Wingdings" pitchFamily="2" charset="2"/>
              <a:buChar char="§"/>
            </a:pPr>
            <a:r>
              <a:rPr lang="fr-FR" sz="1200" i="1" dirty="0" smtClean="0">
                <a:latin typeface="Trebuchet MS" pitchFamily="34" charset="0"/>
                <a:cs typeface="Arial" pitchFamily="34" charset="0"/>
              </a:rPr>
              <a:t>Le pourcentage de 40% (0,4 dans notre calcul) correspond au taux d’imposition applicable à la tranche maximale du barème au-delà de 1 805 677 €.</a:t>
            </a:r>
          </a:p>
          <a:p>
            <a:pPr marL="177800" indent="-177800" algn="just">
              <a:buFont typeface="Wingdings" pitchFamily="2" charset="2"/>
              <a:buChar char="§"/>
            </a:pPr>
            <a:r>
              <a:rPr lang="fr-FR" sz="1200" i="1" dirty="0" smtClean="0">
                <a:latin typeface="Trebuchet MS" pitchFamily="34" charset="0"/>
                <a:cs typeface="Arial" pitchFamily="34" charset="0"/>
              </a:rPr>
              <a:t>Le montant de 192 464 € correspond au montant d’impôts cumulés du barème applicable jusqu’au seuil de 1 805 677 €.</a:t>
            </a:r>
            <a:endParaRPr lang="fr-FR" sz="1100" dirty="0">
              <a:latin typeface="Trebuchet MS" pitchFamily="34" charset="0"/>
              <a:cs typeface="Arial" pitchFamily="34" charset="0"/>
            </a:endParaRPr>
          </a:p>
        </p:txBody>
      </p:sp>
      <p:graphicFrame>
        <p:nvGraphicFramePr>
          <p:cNvPr id="10" name="Tableau 9"/>
          <p:cNvGraphicFramePr>
            <a:graphicFrameLocks noGrp="1"/>
          </p:cNvGraphicFramePr>
          <p:nvPr/>
        </p:nvGraphicFramePr>
        <p:xfrm>
          <a:off x="142844" y="1021504"/>
          <a:ext cx="6929487" cy="1903440"/>
        </p:xfrm>
        <a:graphic>
          <a:graphicData uri="http://schemas.openxmlformats.org/drawingml/2006/table">
            <a:tbl>
              <a:tblPr/>
              <a:tblGrid>
                <a:gridCol w="1786521"/>
                <a:gridCol w="3816658"/>
                <a:gridCol w="1326308"/>
              </a:tblGrid>
              <a:tr h="304800">
                <a:tc>
                  <a:txBody>
                    <a:bodyPr/>
                    <a:lstStyle/>
                    <a:p>
                      <a:pPr algn="ctr" rtl="0" fontAlgn="ctr"/>
                      <a:r>
                        <a:rPr lang="fr-FR" sz="1100" b="1" i="0" u="none" strike="noStrike" dirty="0">
                          <a:solidFill>
                            <a:srgbClr val="FFFFFF"/>
                          </a:solidFill>
                          <a:latin typeface="Trebuchet MS" pitchFamily="34" charset="0"/>
                        </a:rPr>
                        <a:t> </a:t>
                      </a:r>
                    </a:p>
                  </a:txBody>
                  <a:tcPr marL="7155" marR="7155" marT="7155"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5003E"/>
                    </a:solidFill>
                  </a:tcPr>
                </a:tc>
                <a:tc>
                  <a:txBody>
                    <a:bodyPr/>
                    <a:lstStyle/>
                    <a:p>
                      <a:pPr algn="ctr" rtl="0" fontAlgn="ctr"/>
                      <a:r>
                        <a:rPr lang="fr-FR" sz="1100" b="1" i="0" u="none" strike="noStrike" dirty="0">
                          <a:solidFill>
                            <a:srgbClr val="FFFFFF"/>
                          </a:solidFill>
                          <a:latin typeface="Trebuchet MS" pitchFamily="34" charset="0"/>
                        </a:rPr>
                        <a:t> </a:t>
                      </a:r>
                    </a:p>
                  </a:txBody>
                  <a:tcPr marL="7155" marR="7155" marT="715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5003E"/>
                    </a:solidFill>
                  </a:tcPr>
                </a:tc>
                <a:tc>
                  <a:txBody>
                    <a:bodyPr/>
                    <a:lstStyle/>
                    <a:p>
                      <a:pPr algn="ctr" rtl="0" fontAlgn="ctr"/>
                      <a:r>
                        <a:rPr lang="fr-FR" sz="1400" b="1" i="0" u="none" strike="noStrike" dirty="0">
                          <a:solidFill>
                            <a:srgbClr val="FFFFFF"/>
                          </a:solidFill>
                          <a:latin typeface="Trebuchet MS" pitchFamily="34" charset="0"/>
                        </a:rPr>
                        <a:t>Taux moyen d'imposition</a:t>
                      </a:r>
                    </a:p>
                  </a:txBody>
                  <a:tcPr marL="72000" marR="72000" marT="36000" marB="36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5003E"/>
                    </a:solidFill>
                  </a:tcPr>
                </a:tc>
              </a:tr>
              <a:tr h="304800">
                <a:tc>
                  <a:txBody>
                    <a:bodyPr/>
                    <a:lstStyle/>
                    <a:p>
                      <a:pPr algn="ctr" rtl="0" fontAlgn="ctr"/>
                      <a:r>
                        <a:rPr lang="fr-FR" sz="1300" b="1" i="0" u="none" strike="noStrike" dirty="0">
                          <a:solidFill>
                            <a:srgbClr val="000000"/>
                          </a:solidFill>
                          <a:latin typeface="Trebuchet MS" pitchFamily="34" charset="0"/>
                        </a:rPr>
                        <a:t>Montant reçu par chaque enfant </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200" b="0" i="0" u="none" strike="noStrike" dirty="0">
                          <a:solidFill>
                            <a:srgbClr val="000000"/>
                          </a:solidFill>
                          <a:latin typeface="Trebuchet MS" pitchFamily="34" charset="0"/>
                        </a:rPr>
                        <a:t>100 M€ / 2 = </a:t>
                      </a:r>
                      <a:r>
                        <a:rPr lang="fr-FR" sz="1200" b="1" i="0" u="none" strike="noStrike" dirty="0">
                          <a:solidFill>
                            <a:srgbClr val="000000"/>
                          </a:solidFill>
                          <a:latin typeface="Trebuchet MS" pitchFamily="34" charset="0"/>
                        </a:rPr>
                        <a:t>50 M€</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rtl="0" fontAlgn="ctr"/>
                      <a:endParaRPr lang="fr-FR" sz="1200" b="0" i="0" u="none" strike="noStrike" dirty="0">
                        <a:solidFill>
                          <a:srgbClr val="000000"/>
                        </a:solidFill>
                        <a:latin typeface="Trebuchet MS"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3268">
                <a:tc>
                  <a:txBody>
                    <a:bodyPr/>
                    <a:lstStyle/>
                    <a:p>
                      <a:pPr algn="ctr" rtl="0" fontAlgn="ctr"/>
                      <a:r>
                        <a:rPr lang="fr-FR" sz="1300" b="1" i="0" u="none" strike="noStrike" dirty="0">
                          <a:solidFill>
                            <a:srgbClr val="000000"/>
                          </a:solidFill>
                          <a:latin typeface="Trebuchet MS" pitchFamily="34" charset="0"/>
                        </a:rPr>
                        <a:t>Base taxable </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200" b="0" i="0" u="none" strike="noStrike" dirty="0">
                          <a:solidFill>
                            <a:schemeClr val="tx1"/>
                          </a:solidFill>
                          <a:latin typeface="Trebuchet MS" pitchFamily="34" charset="0"/>
                        </a:rPr>
                        <a:t>50 M€  - </a:t>
                      </a:r>
                      <a:r>
                        <a:rPr lang="fr-FR" sz="1200" b="0" i="0" u="none" strike="noStrike" dirty="0" smtClean="0">
                          <a:solidFill>
                            <a:schemeClr val="tx1"/>
                          </a:solidFill>
                          <a:latin typeface="Trebuchet MS" pitchFamily="34" charset="0"/>
                        </a:rPr>
                        <a:t>159 325 €  </a:t>
                      </a:r>
                      <a:r>
                        <a:rPr lang="fr-FR" sz="1200" b="0" i="0" u="none" strike="noStrike" dirty="0">
                          <a:solidFill>
                            <a:schemeClr val="tx1"/>
                          </a:solidFill>
                          <a:latin typeface="Trebuchet MS" pitchFamily="34" charset="0"/>
                        </a:rPr>
                        <a:t>=  </a:t>
                      </a:r>
                      <a:r>
                        <a:rPr lang="fr-FR" sz="1200" b="1" i="0" u="none" strike="noStrike" dirty="0">
                          <a:solidFill>
                            <a:schemeClr val="tx1"/>
                          </a:solidFill>
                          <a:latin typeface="Trebuchet MS" pitchFamily="34" charset="0"/>
                        </a:rPr>
                        <a:t>49 </a:t>
                      </a:r>
                      <a:r>
                        <a:rPr lang="fr-FR" sz="1200" b="1" i="0" u="none" strike="noStrike" dirty="0" smtClean="0">
                          <a:solidFill>
                            <a:schemeClr val="tx1"/>
                          </a:solidFill>
                          <a:latin typeface="Trebuchet MS" pitchFamily="34" charset="0"/>
                        </a:rPr>
                        <a:t>840 675 €</a:t>
                      </a:r>
                      <a:endParaRPr lang="fr-FR" sz="1200" b="1" i="0" u="none" strike="noStrike" dirty="0">
                        <a:solidFill>
                          <a:schemeClr val="tx1"/>
                        </a:solidFill>
                        <a:latin typeface="Trebuchet MS"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fr-FR"/>
                    </a:p>
                  </a:txBody>
                  <a:tcPr/>
                </a:tc>
              </a:tr>
              <a:tr h="343437">
                <a:tc>
                  <a:txBody>
                    <a:bodyPr/>
                    <a:lstStyle/>
                    <a:p>
                      <a:pPr algn="ctr" rtl="0" fontAlgn="ctr"/>
                      <a:r>
                        <a:rPr lang="fr-FR" sz="1300" b="1" i="0" u="none" strike="noStrike" dirty="0">
                          <a:solidFill>
                            <a:srgbClr val="000000"/>
                          </a:solidFill>
                          <a:latin typeface="Trebuchet MS" pitchFamily="34" charset="0"/>
                        </a:rPr>
                        <a:t>Droits de succession dus par chaque enfant</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200" b="0" i="0" u="none" strike="noStrike" dirty="0">
                          <a:solidFill>
                            <a:schemeClr val="tx1"/>
                          </a:solidFill>
                          <a:latin typeface="Trebuchet MS" pitchFamily="34" charset="0"/>
                        </a:rPr>
                        <a:t>(49 </a:t>
                      </a:r>
                      <a:r>
                        <a:rPr lang="fr-FR" sz="1200" b="0" i="0" u="none" strike="noStrike" dirty="0" smtClean="0">
                          <a:solidFill>
                            <a:schemeClr val="tx1"/>
                          </a:solidFill>
                          <a:latin typeface="Trebuchet MS" pitchFamily="34" charset="0"/>
                        </a:rPr>
                        <a:t>840 675 € </a:t>
                      </a:r>
                      <a:r>
                        <a:rPr lang="fr-FR" sz="1200" b="0" i="0" u="none" strike="noStrike" dirty="0">
                          <a:solidFill>
                            <a:schemeClr val="tx1"/>
                          </a:solidFill>
                          <a:latin typeface="Trebuchet MS" pitchFamily="34" charset="0"/>
                        </a:rPr>
                        <a:t>x 0,4) </a:t>
                      </a:r>
                      <a:r>
                        <a:rPr lang="fr-FR" sz="1200" b="0" i="0" u="none" strike="noStrike" dirty="0" smtClean="0">
                          <a:solidFill>
                            <a:schemeClr val="tx1"/>
                          </a:solidFill>
                          <a:latin typeface="Trebuchet MS" pitchFamily="34" charset="0"/>
                        </a:rPr>
                        <a:t>– 192 464 € </a:t>
                      </a:r>
                      <a:r>
                        <a:rPr lang="fr-FR" sz="1200" b="0" i="0" u="none" strike="noStrike" dirty="0">
                          <a:solidFill>
                            <a:schemeClr val="tx1"/>
                          </a:solidFill>
                          <a:latin typeface="Trebuchet MS" pitchFamily="34" charset="0"/>
                        </a:rPr>
                        <a:t>= </a:t>
                      </a:r>
                      <a:r>
                        <a:rPr lang="fr-FR" sz="1200" b="1" i="0" u="none" strike="noStrike" dirty="0">
                          <a:solidFill>
                            <a:schemeClr val="tx1"/>
                          </a:solidFill>
                          <a:latin typeface="Trebuchet MS" pitchFamily="34" charset="0"/>
                        </a:rPr>
                        <a:t>19 </a:t>
                      </a:r>
                      <a:r>
                        <a:rPr lang="fr-FR" sz="1200" b="1" i="0" u="none" strike="noStrike" dirty="0" smtClean="0">
                          <a:solidFill>
                            <a:schemeClr val="tx1"/>
                          </a:solidFill>
                          <a:latin typeface="Trebuchet MS" pitchFamily="34" charset="0"/>
                        </a:rPr>
                        <a:t>743 806 €</a:t>
                      </a:r>
                      <a:endParaRPr lang="fr-FR" sz="1200" b="1" i="0" u="none" strike="noStrike" dirty="0">
                        <a:solidFill>
                          <a:schemeClr val="tx1"/>
                        </a:solidFill>
                        <a:latin typeface="Trebuchet MS"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200" b="1" i="0" u="none" strike="noStrike" dirty="0" smtClean="0">
                          <a:solidFill>
                            <a:schemeClr val="tx1"/>
                          </a:solidFill>
                          <a:latin typeface="Trebuchet MS" pitchFamily="34" charset="0"/>
                        </a:rPr>
                        <a:t>39,49%</a:t>
                      </a:r>
                      <a:endParaRPr lang="fr-FR" sz="1200" b="1" i="0" u="none" strike="noStrike" dirty="0">
                        <a:solidFill>
                          <a:schemeClr val="tx1"/>
                        </a:solidFill>
                        <a:latin typeface="Trebuchet MS"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4"/>
          <p:cNvSpPr>
            <a:spLocks noChangeArrowheads="1"/>
          </p:cNvSpPr>
          <p:nvPr/>
        </p:nvSpPr>
        <p:spPr bwMode="auto">
          <a:xfrm>
            <a:off x="7108998" y="1455973"/>
            <a:ext cx="1928794" cy="3194200"/>
          </a:xfrm>
          <a:prstGeom prst="rect">
            <a:avLst/>
          </a:prstGeom>
          <a:solidFill>
            <a:schemeClr val="bg1">
              <a:lumMod val="85000"/>
            </a:schemeClr>
          </a:solidFill>
          <a:ln w="9525">
            <a:noFill/>
            <a:miter lim="800000"/>
            <a:headEnd/>
            <a:tailEnd/>
          </a:ln>
        </p:spPr>
        <p:txBody>
          <a:bodyPr lIns="54000" tIns="54000" rIns="54000" bIns="54000"/>
          <a:lstStyle/>
          <a:p>
            <a:pPr algn="l" eaLnBrk="0" hangingPunct="0">
              <a:spcBef>
                <a:spcPct val="80000"/>
              </a:spcBef>
            </a:pPr>
            <a:r>
              <a:rPr lang="fr-FR" sz="1300" b="1" dirty="0">
                <a:latin typeface="Trebuchet MS" pitchFamily="34" charset="0"/>
                <a:cs typeface="Arial" pitchFamily="34" charset="0"/>
              </a:rPr>
              <a:t>Hypothèse </a:t>
            </a:r>
            <a:r>
              <a:rPr lang="fr-FR" sz="1300" b="1" dirty="0" smtClean="0">
                <a:latin typeface="Trebuchet MS" pitchFamily="34" charset="0"/>
                <a:cs typeface="Arial" pitchFamily="34" charset="0"/>
              </a:rPr>
              <a:t>envisagée</a:t>
            </a:r>
            <a:endParaRPr lang="fr-FR" sz="1300" b="1" dirty="0">
              <a:latin typeface="Trebuchet MS" pitchFamily="34" charset="0"/>
              <a:cs typeface="Arial" pitchFamily="34" charset="0"/>
            </a:endParaRPr>
          </a:p>
          <a:p>
            <a:pPr marL="82550" indent="-82550" algn="l" eaLnBrk="0" hangingPunct="0">
              <a:spcBef>
                <a:spcPct val="80000"/>
              </a:spcBef>
              <a:buFont typeface="Arial" pitchFamily="34" charset="0"/>
              <a:buChar char="•"/>
            </a:pPr>
            <a:r>
              <a:rPr lang="fr-FR" sz="1300" dirty="0">
                <a:latin typeface="Trebuchet MS" pitchFamily="34" charset="0"/>
                <a:cs typeface="Arial" pitchFamily="34" charset="0"/>
              </a:rPr>
              <a:t>Valeur de la société : 100 M</a:t>
            </a:r>
            <a:r>
              <a:rPr lang="fr-FR" sz="1300" dirty="0" smtClean="0">
                <a:latin typeface="Trebuchet MS" pitchFamily="34" charset="0"/>
                <a:cs typeface="Arial" pitchFamily="34" charset="0"/>
              </a:rPr>
              <a:t>€.</a:t>
            </a:r>
            <a:endParaRPr lang="fr-FR" sz="1300" b="1" dirty="0">
              <a:latin typeface="Trebuchet MS" pitchFamily="34" charset="0"/>
              <a:cs typeface="Arial" pitchFamily="34" charset="0"/>
            </a:endParaRPr>
          </a:p>
          <a:p>
            <a:pPr marL="82550" indent="-82550" algn="l" eaLnBrk="0" hangingPunct="0">
              <a:spcBef>
                <a:spcPct val="80000"/>
              </a:spcBef>
              <a:buFont typeface="Arial" pitchFamily="34" charset="0"/>
              <a:buChar char="•"/>
            </a:pPr>
            <a:r>
              <a:rPr lang="fr-FR" sz="1300" dirty="0">
                <a:latin typeface="Trebuchet MS" pitchFamily="34" charset="0"/>
                <a:cs typeface="Arial" pitchFamily="34" charset="0"/>
              </a:rPr>
              <a:t>Fondateur actionnaire </a:t>
            </a:r>
            <a:r>
              <a:rPr lang="fr-FR" sz="1300" dirty="0" smtClean="0">
                <a:latin typeface="Trebuchet MS" pitchFamily="34" charset="0"/>
                <a:cs typeface="Arial" pitchFamily="34" charset="0"/>
              </a:rPr>
              <a:t>dirigeant.</a:t>
            </a:r>
            <a:endParaRPr lang="fr-FR" sz="1300" b="1" dirty="0">
              <a:latin typeface="Trebuchet MS" pitchFamily="34" charset="0"/>
              <a:cs typeface="Arial" pitchFamily="34" charset="0"/>
            </a:endParaRPr>
          </a:p>
          <a:p>
            <a:pPr marL="82550" indent="-82550" algn="l" eaLnBrk="0" hangingPunct="0">
              <a:spcBef>
                <a:spcPct val="80000"/>
              </a:spcBef>
              <a:buFont typeface="Arial" pitchFamily="34" charset="0"/>
              <a:buChar char="•"/>
            </a:pPr>
            <a:r>
              <a:rPr lang="fr-FR" sz="1300" dirty="0">
                <a:latin typeface="Trebuchet MS" pitchFamily="34" charset="0"/>
                <a:cs typeface="Arial" pitchFamily="34" charset="0"/>
              </a:rPr>
              <a:t>2 héritiers en ligne directe (enfants</a:t>
            </a:r>
            <a:r>
              <a:rPr lang="fr-FR" sz="1300" dirty="0" smtClean="0">
                <a:latin typeface="Trebuchet MS" pitchFamily="34" charset="0"/>
                <a:cs typeface="Arial" pitchFamily="34" charset="0"/>
              </a:rPr>
              <a:t>).</a:t>
            </a:r>
          </a:p>
          <a:p>
            <a:pPr algn="l" eaLnBrk="0" hangingPunct="0">
              <a:spcBef>
                <a:spcPct val="80000"/>
              </a:spcBef>
            </a:pPr>
            <a:endParaRPr lang="fr-FR" sz="1300" dirty="0" smtClean="0">
              <a:latin typeface="Trebuchet MS" pitchFamily="34" charset="0"/>
              <a:cs typeface="Arial" pitchFamily="34" charset="0"/>
            </a:endParaRPr>
          </a:p>
          <a:p>
            <a:pPr algn="l" eaLnBrk="0" hangingPunct="0"/>
            <a:r>
              <a:rPr lang="fr-FR" sz="1300" dirty="0" smtClean="0">
                <a:latin typeface="Trebuchet MS" pitchFamily="34" charset="0"/>
                <a:cs typeface="Arial" pitchFamily="34" charset="0"/>
              </a:rPr>
              <a:t>Le détail des calculs est plus amplement détaillé dans l’annexe 13.</a:t>
            </a:r>
          </a:p>
          <a:p>
            <a:pPr algn="l" eaLnBrk="0" hangingPunct="0">
              <a:spcBef>
                <a:spcPct val="80000"/>
              </a:spcBef>
            </a:pPr>
            <a:endParaRPr lang="fr-FR" sz="1300" b="1" dirty="0" smtClean="0">
              <a:latin typeface="Trebuchet MS" pitchFamily="34" charset="0"/>
              <a:cs typeface="Arial" pitchFamily="34" charset="0"/>
            </a:endParaRPr>
          </a:p>
        </p:txBody>
      </p:sp>
      <p:grpSp>
        <p:nvGrpSpPr>
          <p:cNvPr id="2" name="Group 5"/>
          <p:cNvGrpSpPr>
            <a:grpSpLocks/>
          </p:cNvGrpSpPr>
          <p:nvPr/>
        </p:nvGrpSpPr>
        <p:grpSpPr bwMode="auto">
          <a:xfrm>
            <a:off x="71769" y="548357"/>
            <a:ext cx="8964892" cy="4799012"/>
            <a:chOff x="34" y="906"/>
            <a:chExt cx="7619" cy="3023"/>
          </a:xfrm>
        </p:grpSpPr>
        <p:sp>
          <p:nvSpPr>
            <p:cNvPr id="13" name="Rectangle 6"/>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lgn="just" eaLnBrk="0" hangingPunct="0">
                <a:spcBef>
                  <a:spcPct val="30000"/>
                </a:spcBef>
                <a:buClr>
                  <a:srgbClr val="A5003E"/>
                </a:buClr>
                <a:buSzPct val="120000"/>
                <a:buFont typeface="Wingdings" pitchFamily="2" charset="2"/>
                <a:buChar char="§"/>
              </a:pPr>
              <a:endParaRPr lang="fr-FR" sz="1300" dirty="0">
                <a:latin typeface="Trebuchet MS"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Trebuchet MS"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Trebuchet MS"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Trebuchet MS"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Trebuchet MS"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Trebuchet MS"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Trebuchet MS" pitchFamily="34" charset="0"/>
                <a:cs typeface="Arial" pitchFamily="34" charset="0"/>
              </a:endParaRPr>
            </a:p>
            <a:p>
              <a:pPr algn="just" eaLnBrk="0" hangingPunct="0">
                <a:spcBef>
                  <a:spcPct val="80000"/>
                </a:spcBef>
              </a:pPr>
              <a:endParaRPr lang="fr-FR" sz="1300" dirty="0">
                <a:latin typeface="Trebuchet MS" pitchFamily="34" charset="0"/>
                <a:cs typeface="Arial" pitchFamily="34" charset="0"/>
              </a:endParaRPr>
            </a:p>
          </p:txBody>
        </p:sp>
        <p:sp>
          <p:nvSpPr>
            <p:cNvPr id="14" name="Rectangle 7"/>
            <p:cNvSpPr>
              <a:spLocks noChangeArrowheads="1"/>
            </p:cNvSpPr>
            <p:nvPr/>
          </p:nvSpPr>
          <p:spPr bwMode="auto">
            <a:xfrm>
              <a:off x="34" y="906"/>
              <a:ext cx="7619" cy="136"/>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Illustration n° 47 : Calcul des droits de mutation à titre gratuit suivant l’âge du donateur </a:t>
              </a:r>
              <a:endParaRPr lang="fr-FR" sz="1300" b="1" dirty="0">
                <a:latin typeface="Trebuchet MS" pitchFamily="34" charset="0"/>
                <a:cs typeface="Arial" pitchFamily="34" charset="0"/>
              </a:endParaRPr>
            </a:p>
          </p:txBody>
        </p:sp>
      </p:grpSp>
      <p:graphicFrame>
        <p:nvGraphicFramePr>
          <p:cNvPr id="8" name="Tableau 7"/>
          <p:cNvGraphicFramePr>
            <a:graphicFrameLocks noGrp="1"/>
          </p:cNvGraphicFramePr>
          <p:nvPr/>
        </p:nvGraphicFramePr>
        <p:xfrm>
          <a:off x="179512" y="1481821"/>
          <a:ext cx="6786610" cy="3171315"/>
        </p:xfrm>
        <a:graphic>
          <a:graphicData uri="http://schemas.openxmlformats.org/drawingml/2006/table">
            <a:tbl>
              <a:tblPr/>
              <a:tblGrid>
                <a:gridCol w="1889056"/>
                <a:gridCol w="3468794"/>
                <a:gridCol w="1428760"/>
              </a:tblGrid>
              <a:tr h="304800">
                <a:tc>
                  <a:txBody>
                    <a:bodyPr/>
                    <a:lstStyle/>
                    <a:p>
                      <a:pPr algn="ctr" rtl="0" fontAlgn="ctr"/>
                      <a:r>
                        <a:rPr lang="fr-FR" sz="1100" b="1" i="0" u="none" strike="noStrike" dirty="0">
                          <a:solidFill>
                            <a:srgbClr val="FFFFFF"/>
                          </a:solidFill>
                          <a:latin typeface="Trebuchet MS" pitchFamily="34" charset="0"/>
                        </a:rPr>
                        <a:t> </a:t>
                      </a:r>
                    </a:p>
                  </a:txBody>
                  <a:tcPr marL="7155" marR="7155" marT="7155" marB="0" anchor="ctr">
                    <a:lnL>
                      <a:noFill/>
                    </a:lnL>
                    <a:lnR>
                      <a:noFill/>
                    </a:lnR>
                    <a:lnT>
                      <a:noFill/>
                    </a:lnT>
                    <a:lnB w="12700" cap="flat" cmpd="sng" algn="ctr">
                      <a:solidFill>
                        <a:schemeClr val="tx1"/>
                      </a:solidFill>
                      <a:prstDash val="solid"/>
                      <a:round/>
                      <a:headEnd type="none" w="med" len="med"/>
                      <a:tailEnd type="none" w="med" len="med"/>
                    </a:lnB>
                    <a:solidFill>
                      <a:srgbClr val="A5003E"/>
                    </a:solidFill>
                  </a:tcPr>
                </a:tc>
                <a:tc>
                  <a:txBody>
                    <a:bodyPr/>
                    <a:lstStyle/>
                    <a:p>
                      <a:pPr algn="ctr" rtl="0" fontAlgn="ctr"/>
                      <a:r>
                        <a:rPr lang="fr-FR" sz="1100" b="1" i="0" u="none" strike="noStrike" dirty="0">
                          <a:solidFill>
                            <a:srgbClr val="FFFFFF"/>
                          </a:solidFill>
                          <a:latin typeface="Trebuchet MS" pitchFamily="34" charset="0"/>
                        </a:rPr>
                        <a:t> </a:t>
                      </a:r>
                    </a:p>
                  </a:txBody>
                  <a:tcPr marL="7155" marR="7155" marT="7155" marB="0" anchor="ctr">
                    <a:lnL>
                      <a:noFill/>
                    </a:lnL>
                    <a:lnR>
                      <a:noFill/>
                    </a:lnR>
                    <a:lnT>
                      <a:noFill/>
                    </a:lnT>
                    <a:lnB w="12700" cap="flat" cmpd="sng" algn="ctr">
                      <a:solidFill>
                        <a:schemeClr val="tx1"/>
                      </a:solidFill>
                      <a:prstDash val="solid"/>
                      <a:round/>
                      <a:headEnd type="none" w="med" len="med"/>
                      <a:tailEnd type="none" w="med" len="med"/>
                    </a:lnB>
                    <a:solidFill>
                      <a:srgbClr val="A5003E"/>
                    </a:solidFill>
                  </a:tcPr>
                </a:tc>
                <a:tc>
                  <a:txBody>
                    <a:bodyPr/>
                    <a:lstStyle/>
                    <a:p>
                      <a:pPr algn="ctr" rtl="0" fontAlgn="ctr"/>
                      <a:r>
                        <a:rPr lang="fr-FR" sz="1400" b="1" i="0" u="none" strike="noStrike" dirty="0">
                          <a:solidFill>
                            <a:srgbClr val="FFFFFF"/>
                          </a:solidFill>
                          <a:latin typeface="Trebuchet MS" pitchFamily="34" charset="0"/>
                        </a:rPr>
                        <a:t>Taux moyen d'imposition</a:t>
                      </a:r>
                    </a:p>
                  </a:txBody>
                  <a:tcPr marL="7155" marR="7155" marT="7155" marB="0" anchor="ctr">
                    <a:lnL>
                      <a:noFill/>
                    </a:lnL>
                    <a:lnR>
                      <a:noFill/>
                    </a:lnR>
                    <a:lnT>
                      <a:noFill/>
                    </a:lnT>
                    <a:lnB w="12700" cap="flat" cmpd="sng" algn="ctr">
                      <a:solidFill>
                        <a:schemeClr val="tx1"/>
                      </a:solidFill>
                      <a:prstDash val="solid"/>
                      <a:round/>
                      <a:headEnd type="none" w="med" len="med"/>
                      <a:tailEnd type="none" w="med" len="med"/>
                    </a:lnB>
                    <a:solidFill>
                      <a:srgbClr val="A5003E"/>
                    </a:solidFill>
                  </a:tcPr>
                </a:tc>
              </a:tr>
              <a:tr h="304800">
                <a:tc>
                  <a:txBody>
                    <a:bodyPr/>
                    <a:lstStyle/>
                    <a:p>
                      <a:pPr algn="ctr" rtl="0" fontAlgn="ctr"/>
                      <a:r>
                        <a:rPr lang="fr-FR" sz="1300" b="1" i="0" u="none" strike="noStrike" dirty="0">
                          <a:solidFill>
                            <a:srgbClr val="000000"/>
                          </a:solidFill>
                          <a:latin typeface="Trebuchet MS" pitchFamily="34" charset="0"/>
                        </a:rPr>
                        <a:t>Montant reçu par chaque enfant </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200" b="0" i="0" u="none" strike="noStrike" dirty="0">
                          <a:solidFill>
                            <a:schemeClr val="tx1"/>
                          </a:solidFill>
                          <a:latin typeface="Trebuchet MS" pitchFamily="34" charset="0"/>
                        </a:rPr>
                        <a:t>100 M€ / 2 =</a:t>
                      </a:r>
                      <a:r>
                        <a:rPr lang="fr-FR" sz="1200" b="1" i="0" u="none" strike="noStrike" dirty="0">
                          <a:solidFill>
                            <a:schemeClr val="tx1"/>
                          </a:solidFill>
                          <a:latin typeface="Trebuchet MS" pitchFamily="34" charset="0"/>
                        </a:rPr>
                        <a:t> 50 M€</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rtl="0" fontAlgn="ctr"/>
                      <a:endParaRPr lang="fr-FR" sz="1200" b="0" i="0" u="none" strike="noStrike" dirty="0">
                        <a:solidFill>
                          <a:schemeClr val="tx1"/>
                        </a:solidFill>
                        <a:latin typeface="Trebuchet MS"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958">
                <a:tc>
                  <a:txBody>
                    <a:bodyPr/>
                    <a:lstStyle/>
                    <a:p>
                      <a:pPr algn="ctr" rtl="0" fontAlgn="ctr"/>
                      <a:r>
                        <a:rPr lang="fr-FR" sz="1300" b="1" i="0" u="none" strike="noStrike" dirty="0">
                          <a:solidFill>
                            <a:srgbClr val="000000"/>
                          </a:solidFill>
                          <a:latin typeface="Trebuchet MS" pitchFamily="34" charset="0"/>
                        </a:rPr>
                        <a:t>Base taxable </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200" b="0" i="0" u="none" strike="noStrike" dirty="0">
                          <a:solidFill>
                            <a:schemeClr val="tx1"/>
                          </a:solidFill>
                          <a:latin typeface="Trebuchet MS" pitchFamily="34" charset="0"/>
                        </a:rPr>
                        <a:t>50 M€  - </a:t>
                      </a:r>
                      <a:r>
                        <a:rPr lang="fr-FR" sz="1200" b="0" i="0" u="none" strike="noStrike" dirty="0" smtClean="0">
                          <a:solidFill>
                            <a:schemeClr val="tx1"/>
                          </a:solidFill>
                          <a:latin typeface="Trebuchet MS" pitchFamily="34" charset="0"/>
                        </a:rPr>
                        <a:t>159 325 €  </a:t>
                      </a:r>
                      <a:r>
                        <a:rPr lang="fr-FR" sz="1200" b="0" i="0" u="none" strike="noStrike" dirty="0">
                          <a:solidFill>
                            <a:schemeClr val="tx1"/>
                          </a:solidFill>
                          <a:latin typeface="Trebuchet MS" pitchFamily="34" charset="0"/>
                        </a:rPr>
                        <a:t>=  </a:t>
                      </a:r>
                      <a:r>
                        <a:rPr lang="fr-FR" sz="1200" b="1" i="0" u="none" strike="noStrike" dirty="0">
                          <a:solidFill>
                            <a:schemeClr val="tx1"/>
                          </a:solidFill>
                          <a:latin typeface="Trebuchet MS" pitchFamily="34" charset="0"/>
                        </a:rPr>
                        <a:t>49 </a:t>
                      </a:r>
                      <a:r>
                        <a:rPr lang="fr-FR" sz="1200" b="1" i="0" u="none" strike="noStrike" dirty="0" smtClean="0">
                          <a:solidFill>
                            <a:schemeClr val="tx1"/>
                          </a:solidFill>
                          <a:latin typeface="Trebuchet MS" pitchFamily="34" charset="0"/>
                        </a:rPr>
                        <a:t>840 675 €</a:t>
                      </a:r>
                      <a:endParaRPr lang="fr-FR" sz="1200" b="1" i="0" u="none" strike="noStrike" dirty="0">
                        <a:solidFill>
                          <a:schemeClr val="tx1"/>
                        </a:solidFill>
                        <a:latin typeface="Trebuchet MS"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fr-FR"/>
                    </a:p>
                  </a:txBody>
                  <a:tcPr/>
                </a:tc>
              </a:tr>
              <a:tr h="304800">
                <a:tc>
                  <a:txBody>
                    <a:bodyPr/>
                    <a:lstStyle/>
                    <a:p>
                      <a:pPr algn="ctr" rtl="0" fontAlgn="ctr"/>
                      <a:r>
                        <a:rPr lang="fr-FR" sz="1300" b="1" i="0" u="none" strike="noStrike" dirty="0">
                          <a:solidFill>
                            <a:srgbClr val="000000"/>
                          </a:solidFill>
                          <a:latin typeface="Trebuchet MS" pitchFamily="34" charset="0"/>
                        </a:rPr>
                        <a:t>Droits dus par chaque enfant si le donateur a moins de 70 ans</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200" b="0" i="0" u="none" strike="noStrike" dirty="0">
                          <a:solidFill>
                            <a:schemeClr val="tx1"/>
                          </a:solidFill>
                          <a:latin typeface="Trebuchet MS" pitchFamily="34" charset="0"/>
                        </a:rPr>
                        <a:t>         [(49 </a:t>
                      </a:r>
                      <a:r>
                        <a:rPr lang="fr-FR" sz="1200" b="0" i="0" u="none" strike="noStrike" dirty="0" smtClean="0">
                          <a:solidFill>
                            <a:schemeClr val="tx1"/>
                          </a:solidFill>
                          <a:latin typeface="Trebuchet MS" pitchFamily="34" charset="0"/>
                        </a:rPr>
                        <a:t>840 675 € </a:t>
                      </a:r>
                      <a:r>
                        <a:rPr lang="fr-FR" sz="1200" b="0" i="0" u="none" strike="noStrike" dirty="0">
                          <a:solidFill>
                            <a:schemeClr val="tx1"/>
                          </a:solidFill>
                          <a:latin typeface="Trebuchet MS" pitchFamily="34" charset="0"/>
                        </a:rPr>
                        <a:t>x 0,4) </a:t>
                      </a:r>
                      <a:r>
                        <a:rPr lang="fr-FR" sz="1200" b="0" i="0" u="none" strike="noStrike" dirty="0" smtClean="0">
                          <a:solidFill>
                            <a:schemeClr val="tx1"/>
                          </a:solidFill>
                          <a:latin typeface="Trebuchet MS" pitchFamily="34" charset="0"/>
                        </a:rPr>
                        <a:t>– 192 464 €</a:t>
                      </a:r>
                      <a:r>
                        <a:rPr lang="fr-FR" sz="1200" b="0" i="0" u="none" strike="noStrike" dirty="0">
                          <a:solidFill>
                            <a:schemeClr val="tx1"/>
                          </a:solidFill>
                          <a:latin typeface="Trebuchet MS" pitchFamily="34" charset="0"/>
                        </a:rPr>
                        <a:t>] x 50%                  = </a:t>
                      </a:r>
                      <a:r>
                        <a:rPr lang="fr-FR" sz="1200" b="1" i="0" u="none" strike="noStrike" dirty="0">
                          <a:solidFill>
                            <a:schemeClr val="tx1"/>
                          </a:solidFill>
                          <a:latin typeface="Trebuchet MS" pitchFamily="34" charset="0"/>
                        </a:rPr>
                        <a:t>9 </a:t>
                      </a:r>
                      <a:r>
                        <a:rPr lang="fr-FR" sz="1200" b="1" i="0" u="none" strike="noStrike" dirty="0" smtClean="0">
                          <a:solidFill>
                            <a:schemeClr val="tx1"/>
                          </a:solidFill>
                          <a:latin typeface="Trebuchet MS" pitchFamily="34" charset="0"/>
                        </a:rPr>
                        <a:t>871 903 €</a:t>
                      </a:r>
                      <a:endParaRPr lang="fr-FR" sz="1200" b="1" i="0" u="none" strike="noStrike" dirty="0">
                        <a:solidFill>
                          <a:schemeClr val="tx1"/>
                        </a:solidFill>
                        <a:latin typeface="Trebuchet MS"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200" b="1" i="0" u="none" strike="noStrike" dirty="0" smtClean="0">
                          <a:solidFill>
                            <a:schemeClr val="tx1"/>
                          </a:solidFill>
                          <a:latin typeface="Trebuchet MS" pitchFamily="34" charset="0"/>
                        </a:rPr>
                        <a:t>19,74%</a:t>
                      </a:r>
                      <a:endParaRPr lang="fr-FR" sz="1200" b="1" i="0" u="none" strike="noStrike" dirty="0">
                        <a:solidFill>
                          <a:schemeClr val="tx1"/>
                        </a:solidFill>
                        <a:latin typeface="Trebuchet MS"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1972">
                <a:tc>
                  <a:txBody>
                    <a:bodyPr/>
                    <a:lstStyle/>
                    <a:p>
                      <a:pPr algn="ctr" rtl="0" fontAlgn="ctr"/>
                      <a:r>
                        <a:rPr lang="fr-FR" sz="1300" b="1" i="0" u="none" strike="noStrike" dirty="0">
                          <a:solidFill>
                            <a:srgbClr val="000000"/>
                          </a:solidFill>
                          <a:latin typeface="Trebuchet MS" pitchFamily="34" charset="0"/>
                        </a:rPr>
                        <a:t>Droits dus par chaque enfant si le donateur a entre 70 et 80 ans</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200" b="0" i="0" u="none" strike="noStrike" dirty="0">
                          <a:solidFill>
                            <a:schemeClr val="tx1"/>
                          </a:solidFill>
                          <a:latin typeface="Trebuchet MS" pitchFamily="34" charset="0"/>
                        </a:rPr>
                        <a:t>         [(49 </a:t>
                      </a:r>
                      <a:r>
                        <a:rPr lang="fr-FR" sz="1200" b="0" i="0" u="none" strike="noStrike" dirty="0" smtClean="0">
                          <a:solidFill>
                            <a:schemeClr val="tx1"/>
                          </a:solidFill>
                          <a:latin typeface="Trebuchet MS" pitchFamily="34" charset="0"/>
                        </a:rPr>
                        <a:t>840 675 € </a:t>
                      </a:r>
                      <a:r>
                        <a:rPr lang="fr-FR" sz="1200" b="0" i="0" u="none" strike="noStrike" dirty="0">
                          <a:solidFill>
                            <a:schemeClr val="tx1"/>
                          </a:solidFill>
                          <a:latin typeface="Trebuchet MS" pitchFamily="34" charset="0"/>
                        </a:rPr>
                        <a:t>x 0,4) </a:t>
                      </a:r>
                      <a:r>
                        <a:rPr lang="fr-FR" sz="1200" b="0" i="0" u="none" strike="noStrike" dirty="0" smtClean="0">
                          <a:solidFill>
                            <a:schemeClr val="tx1"/>
                          </a:solidFill>
                          <a:latin typeface="Trebuchet MS" pitchFamily="34" charset="0"/>
                        </a:rPr>
                        <a:t>– 192 464 €</a:t>
                      </a:r>
                      <a:r>
                        <a:rPr lang="fr-FR" sz="1200" b="0" i="0" u="none" strike="noStrike" dirty="0">
                          <a:solidFill>
                            <a:schemeClr val="tx1"/>
                          </a:solidFill>
                          <a:latin typeface="Trebuchet MS" pitchFamily="34" charset="0"/>
                        </a:rPr>
                        <a:t>] x 70%                 = </a:t>
                      </a:r>
                      <a:r>
                        <a:rPr lang="fr-FR" sz="1200" b="1" i="0" u="none" strike="noStrike" dirty="0">
                          <a:solidFill>
                            <a:schemeClr val="tx1"/>
                          </a:solidFill>
                          <a:latin typeface="Trebuchet MS" pitchFamily="34" charset="0"/>
                        </a:rPr>
                        <a:t>13 </a:t>
                      </a:r>
                      <a:r>
                        <a:rPr lang="fr-FR" sz="1200" b="1" i="0" u="none" strike="noStrike" dirty="0" smtClean="0">
                          <a:solidFill>
                            <a:schemeClr val="tx1"/>
                          </a:solidFill>
                          <a:latin typeface="Trebuchet MS" pitchFamily="34" charset="0"/>
                        </a:rPr>
                        <a:t>820 664 €</a:t>
                      </a:r>
                      <a:endParaRPr lang="fr-FR" sz="1200" b="1" i="0" u="none" strike="noStrike" dirty="0">
                        <a:solidFill>
                          <a:schemeClr val="tx1"/>
                        </a:solidFill>
                        <a:latin typeface="Trebuchet MS"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fr-FR" sz="1200" b="1" i="0" u="none" strike="noStrike" dirty="0" smtClean="0">
                          <a:solidFill>
                            <a:schemeClr val="tx1"/>
                          </a:solidFill>
                          <a:latin typeface="Trebuchet MS" pitchFamily="34" charset="0"/>
                        </a:rPr>
                        <a:t>27,64%</a:t>
                      </a:r>
                      <a:endParaRPr lang="fr-FR" sz="1200" b="1" i="0" u="none" strike="noStrike" dirty="0">
                        <a:solidFill>
                          <a:schemeClr val="tx1"/>
                        </a:solidFill>
                        <a:latin typeface="Trebuchet MS"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1972">
                <a:tc>
                  <a:txBody>
                    <a:bodyPr/>
                    <a:lstStyle/>
                    <a:p>
                      <a:pPr algn="ctr" rtl="0" fontAlgn="ctr"/>
                      <a:r>
                        <a:rPr lang="fr-FR" sz="1300" b="1" i="0" u="none" strike="noStrike" dirty="0">
                          <a:solidFill>
                            <a:srgbClr val="000000"/>
                          </a:solidFill>
                          <a:latin typeface="Trebuchet MS" pitchFamily="34" charset="0"/>
                        </a:rPr>
                        <a:t>Droits dus par chaque enfant si le donateur a au moins 80 ans</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200" b="0" i="0" u="none" strike="noStrike" dirty="0">
                          <a:solidFill>
                            <a:schemeClr val="tx1"/>
                          </a:solidFill>
                          <a:latin typeface="Trebuchet MS" pitchFamily="34" charset="0"/>
                        </a:rPr>
                        <a:t>(49 </a:t>
                      </a:r>
                      <a:r>
                        <a:rPr lang="fr-FR" sz="1200" b="0" i="0" u="none" strike="noStrike" dirty="0" smtClean="0">
                          <a:solidFill>
                            <a:schemeClr val="tx1"/>
                          </a:solidFill>
                          <a:latin typeface="Trebuchet MS" pitchFamily="34" charset="0"/>
                        </a:rPr>
                        <a:t>840 675 € </a:t>
                      </a:r>
                      <a:r>
                        <a:rPr lang="fr-FR" sz="1200" b="0" i="0" u="none" strike="noStrike" dirty="0">
                          <a:solidFill>
                            <a:schemeClr val="tx1"/>
                          </a:solidFill>
                          <a:latin typeface="Trebuchet MS" pitchFamily="34" charset="0"/>
                        </a:rPr>
                        <a:t>x 0,4) </a:t>
                      </a:r>
                      <a:r>
                        <a:rPr lang="fr-FR" sz="1200" b="0" i="0" u="none" strike="noStrike" dirty="0" smtClean="0">
                          <a:solidFill>
                            <a:schemeClr val="tx1"/>
                          </a:solidFill>
                          <a:latin typeface="Trebuchet MS" pitchFamily="34" charset="0"/>
                        </a:rPr>
                        <a:t>– 192 464 € </a:t>
                      </a:r>
                      <a:r>
                        <a:rPr lang="fr-FR" sz="1200" b="0" i="0" u="none" strike="noStrike" dirty="0">
                          <a:solidFill>
                            <a:schemeClr val="tx1"/>
                          </a:solidFill>
                          <a:latin typeface="Trebuchet MS" pitchFamily="34" charset="0"/>
                        </a:rPr>
                        <a:t>= </a:t>
                      </a:r>
                      <a:r>
                        <a:rPr lang="fr-FR" sz="1200" b="1" i="0" u="none" strike="noStrike" dirty="0">
                          <a:solidFill>
                            <a:schemeClr val="tx1"/>
                          </a:solidFill>
                          <a:latin typeface="Trebuchet MS" pitchFamily="34" charset="0"/>
                        </a:rPr>
                        <a:t>19 </a:t>
                      </a:r>
                      <a:r>
                        <a:rPr lang="fr-FR" sz="1200" b="1" i="0" u="none" strike="noStrike" dirty="0" smtClean="0">
                          <a:solidFill>
                            <a:schemeClr val="tx1"/>
                          </a:solidFill>
                          <a:latin typeface="Trebuchet MS" pitchFamily="34" charset="0"/>
                        </a:rPr>
                        <a:t>743 806 €</a:t>
                      </a:r>
                      <a:endParaRPr lang="fr-FR" sz="1200" b="1" i="0" u="none" strike="noStrike" dirty="0">
                        <a:solidFill>
                          <a:schemeClr val="tx1"/>
                        </a:solidFill>
                        <a:latin typeface="Trebuchet MS"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fr-FR" sz="1200" b="1" i="0" u="none" strike="noStrike" dirty="0" smtClean="0">
                          <a:solidFill>
                            <a:schemeClr val="tx1"/>
                          </a:solidFill>
                          <a:latin typeface="Trebuchet MS" pitchFamily="34" charset="0"/>
                        </a:rPr>
                        <a:t>39,49%</a:t>
                      </a:r>
                      <a:endParaRPr lang="fr-FR" sz="1200" b="1" i="0" u="none" strike="noStrike" dirty="0">
                        <a:solidFill>
                          <a:schemeClr val="tx1"/>
                        </a:solidFill>
                        <a:latin typeface="Trebuchet MS"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 name="Rectangle 6"/>
          <p:cNvSpPr>
            <a:spLocks noChangeArrowheads="1"/>
          </p:cNvSpPr>
          <p:nvPr/>
        </p:nvSpPr>
        <p:spPr bwMode="auto">
          <a:xfrm>
            <a:off x="161195" y="795139"/>
            <a:ext cx="6460190" cy="4481512"/>
          </a:xfrm>
          <a:prstGeom prst="rect">
            <a:avLst/>
          </a:prstGeom>
          <a:noFill/>
          <a:ln w="9525">
            <a:noFill/>
            <a:miter lim="800000"/>
            <a:headEnd/>
            <a:tailEnd/>
          </a:ln>
        </p:spPr>
        <p:txBody>
          <a:bodyPr lIns="0" tIns="72000" rIns="0" bIns="0"/>
          <a:lstStyle/>
          <a:p>
            <a:pPr marL="185738" lvl="2" indent="-182563" algn="just" eaLnBrk="0" hangingPunct="0">
              <a:spcBef>
                <a:spcPct val="30000"/>
              </a:spcBef>
              <a:buClr>
                <a:srgbClr val="A5003E"/>
              </a:buClr>
              <a:buSzPct val="120000"/>
              <a:buFont typeface="Wingdings" pitchFamily="2" charset="2"/>
              <a:buChar char="§"/>
            </a:pPr>
            <a:endParaRPr lang="fr-FR" sz="1300" dirty="0">
              <a:latin typeface="Arial"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Arial"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Arial"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Arial"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Arial"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Arial"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Arial" pitchFamily="34" charset="0"/>
              <a:cs typeface="Arial" pitchFamily="34" charset="0"/>
            </a:endParaRPr>
          </a:p>
          <a:p>
            <a:pPr algn="just" eaLnBrk="0" hangingPunct="0">
              <a:spcBef>
                <a:spcPct val="80000"/>
              </a:spcBef>
            </a:pPr>
            <a:endParaRPr lang="fr-FR" sz="1300" dirty="0">
              <a:latin typeface="Arial" pitchFamily="34" charset="0"/>
              <a:cs typeface="Arial" pitchFamily="34" charset="0"/>
            </a:endParaRPr>
          </a:p>
        </p:txBody>
      </p:sp>
      <p:grpSp>
        <p:nvGrpSpPr>
          <p:cNvPr id="2" name="Group 5"/>
          <p:cNvGrpSpPr>
            <a:grpSpLocks/>
          </p:cNvGrpSpPr>
          <p:nvPr/>
        </p:nvGrpSpPr>
        <p:grpSpPr bwMode="auto">
          <a:xfrm>
            <a:off x="179511" y="312466"/>
            <a:ext cx="8961498" cy="4484688"/>
            <a:chOff x="110" y="1104"/>
            <a:chExt cx="5993" cy="2825"/>
          </a:xfrm>
        </p:grpSpPr>
        <p:sp>
          <p:nvSpPr>
            <p:cNvPr id="11" name="Rectangle 6"/>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lgn="just" eaLnBrk="0" hangingPunct="0">
                <a:spcBef>
                  <a:spcPct val="30000"/>
                </a:spcBef>
                <a:buClr>
                  <a:srgbClr val="A5003E"/>
                </a:buClr>
                <a:buSzPct val="120000"/>
                <a:buFont typeface="Wingdings" pitchFamily="2" charset="2"/>
                <a:buChar char="§"/>
              </a:pPr>
              <a:endParaRPr lang="fr-FR" sz="1300" dirty="0">
                <a:latin typeface="Arial"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Arial"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Arial"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Arial"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Arial"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Arial" pitchFamily="34" charset="0"/>
                <a:cs typeface="Arial" pitchFamily="34" charset="0"/>
              </a:endParaRPr>
            </a:p>
            <a:p>
              <a:pPr marL="185738" lvl="2" indent="-182563" algn="just" eaLnBrk="0" hangingPunct="0">
                <a:spcBef>
                  <a:spcPct val="30000"/>
                </a:spcBef>
                <a:buClr>
                  <a:srgbClr val="A5003E"/>
                </a:buClr>
                <a:buSzPct val="120000"/>
                <a:buFont typeface="Wingdings" pitchFamily="2" charset="2"/>
                <a:buChar char="§"/>
              </a:pPr>
              <a:endParaRPr lang="fr-FR" sz="1300" dirty="0">
                <a:latin typeface="Arial" pitchFamily="34" charset="0"/>
                <a:cs typeface="Arial" pitchFamily="34" charset="0"/>
              </a:endParaRPr>
            </a:p>
            <a:p>
              <a:pPr algn="just" eaLnBrk="0" hangingPunct="0">
                <a:spcBef>
                  <a:spcPct val="80000"/>
                </a:spcBef>
              </a:pPr>
              <a:endParaRPr lang="fr-FR" sz="1300" dirty="0">
                <a:latin typeface="Arial" pitchFamily="34" charset="0"/>
                <a:cs typeface="Arial" pitchFamily="34" charset="0"/>
              </a:endParaRPr>
            </a:p>
          </p:txBody>
        </p:sp>
        <p:sp>
          <p:nvSpPr>
            <p:cNvPr id="13" name="Rectangle 7"/>
            <p:cNvSpPr>
              <a:spLocks noChangeArrowheads="1"/>
            </p:cNvSpPr>
            <p:nvPr/>
          </p:nvSpPr>
          <p:spPr bwMode="auto">
            <a:xfrm>
              <a:off x="206" y="1104"/>
              <a:ext cx="5634" cy="285"/>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Illustration n° 48 : Possibilité de fractionner et/ou différer le paiement des droits de succession et des </a:t>
              </a:r>
            </a:p>
            <a:p>
              <a:pPr algn="ctr"/>
              <a:r>
                <a:rPr lang="fr-FR" sz="1300" b="1" dirty="0" smtClean="0">
                  <a:latin typeface="Trebuchet MS" pitchFamily="34" charset="0"/>
                  <a:cs typeface="Arial" pitchFamily="34" charset="0"/>
                </a:rPr>
                <a:t>droits de mutation à titre gratuit</a:t>
              </a:r>
              <a:endParaRPr lang="fr-FR" sz="1300" b="1" dirty="0">
                <a:latin typeface="Trebuchet MS" pitchFamily="34" charset="0"/>
                <a:cs typeface="Arial" pitchFamily="34" charset="0"/>
              </a:endParaRPr>
            </a:p>
          </p:txBody>
        </p:sp>
      </p:grpSp>
      <p:sp>
        <p:nvSpPr>
          <p:cNvPr id="9" name="ZoneTexte 8"/>
          <p:cNvSpPr txBox="1"/>
          <p:nvPr/>
        </p:nvSpPr>
        <p:spPr>
          <a:xfrm>
            <a:off x="318780" y="4792796"/>
            <a:ext cx="6192688" cy="292388"/>
          </a:xfrm>
          <a:prstGeom prst="rect">
            <a:avLst/>
          </a:prstGeom>
          <a:noFill/>
        </p:spPr>
        <p:txBody>
          <a:bodyPr wrap="square" rtlCol="0">
            <a:spAutoFit/>
          </a:bodyPr>
          <a:lstStyle/>
          <a:p>
            <a:r>
              <a:rPr lang="fr-FR" sz="1300" dirty="0" smtClean="0">
                <a:latin typeface="Trebuchet MS" pitchFamily="34" charset="0"/>
                <a:cs typeface="Arial" pitchFamily="34" charset="0"/>
              </a:rPr>
              <a:t>Pour plus de détails, se référer à l’annexe 14.</a:t>
            </a:r>
            <a:endParaRPr lang="fr-FR" sz="1300" dirty="0">
              <a:latin typeface="Trebuchet MS" pitchFamily="34" charset="0"/>
              <a:cs typeface="Arial" pitchFamily="34" charset="0"/>
            </a:endParaRPr>
          </a:p>
        </p:txBody>
      </p:sp>
      <p:graphicFrame>
        <p:nvGraphicFramePr>
          <p:cNvPr id="8" name="Tableau 7"/>
          <p:cNvGraphicFramePr>
            <a:graphicFrameLocks noGrp="1"/>
          </p:cNvGraphicFramePr>
          <p:nvPr/>
        </p:nvGraphicFramePr>
        <p:xfrm>
          <a:off x="318781" y="1149458"/>
          <a:ext cx="8429683" cy="3481560"/>
        </p:xfrm>
        <a:graphic>
          <a:graphicData uri="http://schemas.openxmlformats.org/drawingml/2006/table">
            <a:tbl>
              <a:tblPr/>
              <a:tblGrid>
                <a:gridCol w="1352129"/>
                <a:gridCol w="1309876"/>
                <a:gridCol w="1500019"/>
                <a:gridCol w="2704260"/>
                <a:gridCol w="1563399"/>
              </a:tblGrid>
              <a:tr h="206256">
                <a:tc>
                  <a:txBody>
                    <a:bodyPr/>
                    <a:lstStyle/>
                    <a:p>
                      <a:pPr algn="ctr" fontAlgn="ctr"/>
                      <a:r>
                        <a:rPr lang="fr-FR" sz="1500" b="1" i="0" u="none" strike="noStrike" dirty="0">
                          <a:solidFill>
                            <a:srgbClr val="FFFFFF"/>
                          </a:solidFill>
                          <a:latin typeface="Trebuchet MS" pitchFamily="34" charset="0"/>
                        </a:rPr>
                        <a:t>Nature</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5003E"/>
                    </a:solidFill>
                  </a:tcPr>
                </a:tc>
                <a:tc>
                  <a:txBody>
                    <a:bodyPr/>
                    <a:lstStyle/>
                    <a:p>
                      <a:pPr algn="ctr" fontAlgn="ctr"/>
                      <a:r>
                        <a:rPr lang="fr-FR" sz="1500" b="1" i="0" u="none" strike="noStrike" dirty="0">
                          <a:solidFill>
                            <a:srgbClr val="FFFFFF"/>
                          </a:solidFill>
                          <a:latin typeface="Trebuchet MS" pitchFamily="34" charset="0"/>
                        </a:rPr>
                        <a:t>Durée</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5003E"/>
                    </a:solidFill>
                  </a:tcPr>
                </a:tc>
                <a:tc>
                  <a:txBody>
                    <a:bodyPr/>
                    <a:lstStyle/>
                    <a:p>
                      <a:pPr algn="ctr" fontAlgn="ctr"/>
                      <a:r>
                        <a:rPr lang="fr-FR" sz="1500" b="1" i="0" u="none" strike="noStrike" dirty="0">
                          <a:solidFill>
                            <a:srgbClr val="FFFFFF"/>
                          </a:solidFill>
                          <a:latin typeface="Trebuchet MS" pitchFamily="34" charset="0"/>
                        </a:rPr>
                        <a:t>Intérêts</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5003E"/>
                    </a:solidFill>
                  </a:tcPr>
                </a:tc>
                <a:tc>
                  <a:txBody>
                    <a:bodyPr/>
                    <a:lstStyle/>
                    <a:p>
                      <a:pPr algn="ctr" fontAlgn="ctr"/>
                      <a:r>
                        <a:rPr lang="fr-FR" sz="1500" b="1" i="0" u="none" strike="noStrike" dirty="0">
                          <a:solidFill>
                            <a:srgbClr val="FFFFFF"/>
                          </a:solidFill>
                          <a:latin typeface="Trebuchet MS" pitchFamily="34" charset="0"/>
                        </a:rPr>
                        <a:t>Conditions</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5003E"/>
                    </a:solidFill>
                  </a:tcPr>
                </a:tc>
                <a:tc>
                  <a:txBody>
                    <a:bodyPr/>
                    <a:lstStyle/>
                    <a:p>
                      <a:pPr algn="ctr" fontAlgn="ctr"/>
                      <a:r>
                        <a:rPr lang="fr-FR" sz="1500" b="1" i="0" u="none" strike="noStrike" dirty="0">
                          <a:solidFill>
                            <a:srgbClr val="FFFFFF"/>
                          </a:solidFill>
                          <a:latin typeface="Trebuchet MS" pitchFamily="34" charset="0"/>
                        </a:rPr>
                        <a:t>Modalités</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5003E"/>
                    </a:solidFill>
                  </a:tcPr>
                </a:tc>
              </a:tr>
              <a:tr h="802105">
                <a:tc>
                  <a:txBody>
                    <a:bodyPr/>
                    <a:lstStyle/>
                    <a:p>
                      <a:pPr algn="just" fontAlgn="ctr"/>
                      <a:r>
                        <a:rPr lang="fr-FR" sz="1300" b="1" i="0" u="none" strike="noStrike" dirty="0">
                          <a:solidFill>
                            <a:srgbClr val="000000"/>
                          </a:solidFill>
                          <a:latin typeface="Trebuchet MS" pitchFamily="34" charset="0"/>
                        </a:rPr>
                        <a:t>Paiement différé</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fr-FR" sz="1200" b="0" i="0" u="none" strike="noStrike" dirty="0">
                          <a:solidFill>
                            <a:srgbClr val="000000"/>
                          </a:solidFill>
                          <a:latin typeface="Trebuchet MS" pitchFamily="34" charset="0"/>
                        </a:rPr>
                        <a:t>5 ans</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l" fontAlgn="ctr"/>
                      <a:r>
                        <a:rPr lang="fr-FR" sz="1200" b="0" i="0" u="none" strike="noStrike" dirty="0">
                          <a:solidFill>
                            <a:srgbClr val="000000"/>
                          </a:solidFill>
                          <a:latin typeface="Trebuchet MS" pitchFamily="34" charset="0"/>
                        </a:rPr>
                        <a:t>Au taux légal applicable pendant toute la durée du crédit de paiement (fixé à </a:t>
                      </a:r>
                      <a:r>
                        <a:rPr lang="fr-FR" sz="1200" b="0" i="0" u="none" strike="noStrike" dirty="0" smtClean="0">
                          <a:solidFill>
                            <a:srgbClr val="000000"/>
                          </a:solidFill>
                          <a:latin typeface="Trebuchet MS" pitchFamily="34" charset="0"/>
                        </a:rPr>
                        <a:t>0,38% </a:t>
                      </a:r>
                      <a:r>
                        <a:rPr lang="fr-FR" sz="1200" b="0" i="0" u="none" strike="noStrike" dirty="0">
                          <a:solidFill>
                            <a:srgbClr val="000000"/>
                          </a:solidFill>
                          <a:latin typeface="Trebuchet MS" pitchFamily="34" charset="0"/>
                        </a:rPr>
                        <a:t>pour </a:t>
                      </a:r>
                      <a:r>
                        <a:rPr lang="fr-FR" sz="1200" b="0" i="0" u="none" strike="noStrike" dirty="0" smtClean="0">
                          <a:solidFill>
                            <a:srgbClr val="000000"/>
                          </a:solidFill>
                          <a:latin typeface="Trebuchet MS" pitchFamily="34" charset="0"/>
                        </a:rPr>
                        <a:t>2011) </a:t>
                      </a:r>
                      <a:r>
                        <a:rPr lang="fr-FR" sz="1200" b="0" i="0" u="none" strike="noStrike" dirty="0">
                          <a:solidFill>
                            <a:srgbClr val="000000"/>
                          </a:solidFill>
                          <a:latin typeface="Trebuchet MS" pitchFamily="34" charset="0"/>
                        </a:rPr>
                        <a:t>avec possibilité de réduction des deux tiers lorsque plus du tiers du capital social est transmis.</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88900" indent="-88900" algn="l" fontAlgn="ctr">
                        <a:buFont typeface="Arial" pitchFamily="34" charset="0"/>
                        <a:buChar char="•"/>
                      </a:pPr>
                      <a:r>
                        <a:rPr lang="fr-FR" sz="1200" b="0" i="0" u="none" strike="noStrike" dirty="0" smtClean="0">
                          <a:solidFill>
                            <a:srgbClr val="000000"/>
                          </a:solidFill>
                          <a:latin typeface="Trebuchet MS" pitchFamily="34" charset="0"/>
                        </a:rPr>
                        <a:t>A </a:t>
                      </a:r>
                      <a:r>
                        <a:rPr lang="fr-FR" sz="1200" b="0" i="0" u="none" strike="noStrike" dirty="0">
                          <a:solidFill>
                            <a:srgbClr val="000000"/>
                          </a:solidFill>
                          <a:latin typeface="Trebuchet MS" pitchFamily="34" charset="0"/>
                        </a:rPr>
                        <a:t>la demande expresse des donataires</a:t>
                      </a:r>
                      <a:r>
                        <a:rPr lang="fr-FR" sz="1200" b="0" i="0" u="none" strike="noStrike" dirty="0" smtClean="0">
                          <a:solidFill>
                            <a:srgbClr val="000000"/>
                          </a:solidFill>
                          <a:latin typeface="Trebuchet MS" pitchFamily="34" charset="0"/>
                        </a:rPr>
                        <a:t>.</a:t>
                      </a:r>
                    </a:p>
                    <a:p>
                      <a:pPr marL="88900" indent="-88900" algn="l" fontAlgn="ctr">
                        <a:buFont typeface="Arial" pitchFamily="34" charset="0"/>
                        <a:buChar char="•"/>
                      </a:pPr>
                      <a:r>
                        <a:rPr lang="fr-FR" sz="1200" b="0" i="0" u="none" strike="noStrike" dirty="0" smtClean="0">
                          <a:solidFill>
                            <a:srgbClr val="000000"/>
                          </a:solidFill>
                          <a:latin typeface="Trebuchet MS" pitchFamily="34" charset="0"/>
                        </a:rPr>
                        <a:t>La </a:t>
                      </a:r>
                      <a:r>
                        <a:rPr lang="fr-FR" sz="1200" b="0" i="0" u="none" strike="noStrike" dirty="0">
                          <a:solidFill>
                            <a:srgbClr val="000000"/>
                          </a:solidFill>
                          <a:latin typeface="Trebuchet MS" pitchFamily="34" charset="0"/>
                        </a:rPr>
                        <a:t>transmission a pour objet les parts sociales ou actions d'une société non cotée ayant une activité industrielle, commerciale, artisanale, agricole ou libérale. </a:t>
                      </a:r>
                      <a:endParaRPr lang="fr-FR" sz="1200" b="0" i="0" u="none" strike="noStrike" dirty="0" smtClean="0">
                        <a:solidFill>
                          <a:srgbClr val="000000"/>
                        </a:solidFill>
                        <a:latin typeface="Trebuchet MS" pitchFamily="34" charset="0"/>
                      </a:endParaRPr>
                    </a:p>
                    <a:p>
                      <a:pPr marL="88900" indent="-88900" algn="l" fontAlgn="ctr">
                        <a:buFont typeface="Arial" pitchFamily="34" charset="0"/>
                        <a:buChar char="•"/>
                      </a:pPr>
                      <a:r>
                        <a:rPr lang="fr-FR" sz="1200" b="0" i="0" u="none" strike="noStrike" dirty="0" smtClean="0">
                          <a:solidFill>
                            <a:srgbClr val="000000"/>
                          </a:solidFill>
                          <a:latin typeface="Trebuchet MS" pitchFamily="34" charset="0"/>
                        </a:rPr>
                        <a:t>La </a:t>
                      </a:r>
                      <a:r>
                        <a:rPr lang="fr-FR" sz="1200" b="0" i="0" u="none" strike="noStrike" dirty="0">
                          <a:solidFill>
                            <a:srgbClr val="000000"/>
                          </a:solidFill>
                          <a:latin typeface="Trebuchet MS" pitchFamily="34" charset="0"/>
                        </a:rPr>
                        <a:t>donation porte au minimum sur 5 % du capital social de la société non cotée</a:t>
                      </a:r>
                      <a:r>
                        <a:rPr lang="fr-FR" sz="1200" b="0" i="0" u="none" strike="noStrike" dirty="0" smtClean="0">
                          <a:solidFill>
                            <a:srgbClr val="000000"/>
                          </a:solidFill>
                          <a:latin typeface="Trebuchet MS" pitchFamily="34" charset="0"/>
                        </a:rPr>
                        <a:t>.</a:t>
                      </a:r>
                    </a:p>
                    <a:p>
                      <a:pPr marL="88900" indent="-88900" algn="l" fontAlgn="ctr">
                        <a:buFont typeface="Arial" pitchFamily="34" charset="0"/>
                        <a:buChar char="•"/>
                      </a:pPr>
                      <a:r>
                        <a:rPr lang="fr-FR" sz="1200" b="0" i="0" u="none" strike="noStrike" dirty="0" smtClean="0">
                          <a:solidFill>
                            <a:srgbClr val="000000"/>
                          </a:solidFill>
                          <a:latin typeface="Trebuchet MS" pitchFamily="34" charset="0"/>
                        </a:rPr>
                        <a:t>Obligation </a:t>
                      </a:r>
                      <a:r>
                        <a:rPr lang="fr-FR" sz="1200" b="0" i="0" u="none" strike="noStrike" dirty="0">
                          <a:solidFill>
                            <a:srgbClr val="000000"/>
                          </a:solidFill>
                          <a:latin typeface="Trebuchet MS" pitchFamily="34" charset="0"/>
                        </a:rPr>
                        <a:t>de conservation des titres de l’entreprise par les héritiers (nécessité d’organiser la gouvernance</a:t>
                      </a:r>
                      <a:r>
                        <a:rPr lang="fr-FR" sz="1200" b="0" i="0" u="none" strike="noStrike" dirty="0" smtClean="0">
                          <a:solidFill>
                            <a:srgbClr val="000000"/>
                          </a:solidFill>
                          <a:latin typeface="Trebuchet MS" pitchFamily="34" charset="0"/>
                        </a:rPr>
                        <a:t>).</a:t>
                      </a:r>
                    </a:p>
                    <a:p>
                      <a:pPr marL="88900" indent="-88900" algn="l" fontAlgn="ctr">
                        <a:buFont typeface="Arial" pitchFamily="34" charset="0"/>
                        <a:buChar char="•"/>
                      </a:pPr>
                      <a:r>
                        <a:rPr lang="fr-FR" sz="1200" b="0" i="0" u="none" strike="noStrike" dirty="0" smtClean="0">
                          <a:solidFill>
                            <a:srgbClr val="000000"/>
                          </a:solidFill>
                          <a:latin typeface="Trebuchet MS" pitchFamily="34" charset="0"/>
                        </a:rPr>
                        <a:t>Nécessité </a:t>
                      </a:r>
                      <a:r>
                        <a:rPr lang="fr-FR" sz="1200" b="0" i="0" u="none" strike="noStrike" dirty="0">
                          <a:solidFill>
                            <a:srgbClr val="000000"/>
                          </a:solidFill>
                          <a:latin typeface="Trebuchet MS" pitchFamily="34" charset="0"/>
                        </a:rPr>
                        <a:t>de constituer des garanties propres à assurer le règlement effectif des droits.</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l" fontAlgn="ctr"/>
                      <a:r>
                        <a:rPr lang="fr-FR" sz="1200" b="0" i="0" u="none" strike="noStrike" dirty="0">
                          <a:solidFill>
                            <a:srgbClr val="000000"/>
                          </a:solidFill>
                          <a:latin typeface="Trebuchet MS" pitchFamily="34" charset="0"/>
                        </a:rPr>
                        <a:t>Les deux modalités peuvent s'appliquer distinctement ou cumulativement.</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05233">
                <a:tc>
                  <a:txBody>
                    <a:bodyPr/>
                    <a:lstStyle/>
                    <a:p>
                      <a:pPr algn="just" fontAlgn="ctr"/>
                      <a:r>
                        <a:rPr lang="fr-FR" sz="1300" b="1" i="0" u="none" strike="noStrike" dirty="0">
                          <a:solidFill>
                            <a:srgbClr val="000000"/>
                          </a:solidFill>
                          <a:latin typeface="Trebuchet MS" pitchFamily="34" charset="0"/>
                        </a:rPr>
                        <a:t>Paiement fractionné</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fr-FR" sz="1200" b="0" i="0" u="none" strike="noStrike" dirty="0">
                          <a:solidFill>
                            <a:srgbClr val="000000"/>
                          </a:solidFill>
                          <a:latin typeface="Trebuchet MS" pitchFamily="34" charset="0"/>
                        </a:rPr>
                        <a:t>10 ans</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fr-FR"/>
                    </a:p>
                  </a:txBody>
                  <a:tcPr/>
                </a:tc>
                <a:tc vMerge="1">
                  <a:txBody>
                    <a:bodyPr/>
                    <a:lstStyle/>
                    <a:p>
                      <a:endParaRPr lang="fr-FR"/>
                    </a:p>
                  </a:txBody>
                  <a:tcPr/>
                </a:tc>
                <a:tc vMerge="1">
                  <a:txBody>
                    <a:bodyPr/>
                    <a:lstStyle/>
                    <a:p>
                      <a:endParaRPr lang="fr-FR"/>
                    </a:p>
                  </a:txBody>
                  <a:tcPr/>
                </a:tc>
              </a:tr>
            </a:tbl>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ZoneTexte 13"/>
          <p:cNvSpPr txBox="1"/>
          <p:nvPr/>
        </p:nvSpPr>
        <p:spPr>
          <a:xfrm>
            <a:off x="285720" y="948374"/>
            <a:ext cx="6786610" cy="5937010"/>
          </a:xfrm>
          <a:prstGeom prst="rect">
            <a:avLst/>
          </a:prstGeom>
          <a:noFill/>
        </p:spPr>
        <p:txBody>
          <a:bodyPr wrap="square" rtlCol="0">
            <a:spAutoFit/>
          </a:bodyPr>
          <a:lstStyle/>
          <a:p>
            <a:pPr marL="1588" lvl="1">
              <a:spcBef>
                <a:spcPct val="20000"/>
              </a:spcBef>
              <a:spcAft>
                <a:spcPct val="20000"/>
              </a:spcAft>
            </a:pPr>
            <a:endParaRPr lang="fr-FR" sz="1200" dirty="0" smtClean="0">
              <a:latin typeface="Trebuchet MS" pitchFamily="34" charset="0"/>
              <a:cs typeface="Arial" pitchFamily="34" charset="0"/>
            </a:endParaRPr>
          </a:p>
          <a:p>
            <a:pPr marL="179388" lvl="1" indent="-179388">
              <a:spcBef>
                <a:spcPct val="20000"/>
              </a:spcBef>
              <a:spcAft>
                <a:spcPct val="20000"/>
              </a:spcAft>
              <a:buFont typeface="Wingdings" pitchFamily="2" charset="2"/>
              <a:buChar char="§"/>
            </a:pPr>
            <a:r>
              <a:rPr lang="fr-FR" sz="1200" b="1" dirty="0" smtClean="0">
                <a:latin typeface="Trebuchet MS" pitchFamily="34" charset="0"/>
                <a:cs typeface="Arial" pitchFamily="34" charset="0"/>
              </a:rPr>
              <a:t>Economie d’impôts si mise en société d’acquêts des 100% du capital puis donation par Monsieur et par Madame à concurrence de moitié chacun :</a:t>
            </a:r>
            <a:endParaRPr lang="fr-FR" sz="1200" dirty="0" smtClean="0">
              <a:latin typeface="Trebuchet MS" pitchFamily="34" charset="0"/>
              <a:cs typeface="Arial" pitchFamily="34" charset="0"/>
            </a:endParaRPr>
          </a:p>
          <a:p>
            <a:pPr marL="458788" lvl="2">
              <a:spcBef>
                <a:spcPct val="20000"/>
              </a:spcBef>
              <a:spcAft>
                <a:spcPct val="20000"/>
              </a:spcAft>
            </a:pPr>
            <a:endParaRPr lang="fr-FR" sz="1200" dirty="0" smtClean="0">
              <a:latin typeface="Trebuchet MS" pitchFamily="34" charset="0"/>
              <a:cs typeface="Arial" pitchFamily="34" charset="0"/>
            </a:endParaRPr>
          </a:p>
          <a:p>
            <a:pPr marL="360363" lvl="1" indent="-182563">
              <a:spcBef>
                <a:spcPct val="20000"/>
              </a:spcBef>
              <a:spcAft>
                <a:spcPct val="20000"/>
              </a:spcAft>
              <a:buFont typeface="+mj-lt"/>
              <a:buAutoNum type="arabicPeriod"/>
            </a:pPr>
            <a:r>
              <a:rPr lang="fr-FR" sz="1200" dirty="0" smtClean="0">
                <a:latin typeface="Trebuchet MS" pitchFamily="34" charset="0"/>
                <a:cs typeface="Arial" pitchFamily="34" charset="0"/>
              </a:rPr>
              <a:t>Coût sans changement de régime :</a:t>
            </a:r>
          </a:p>
          <a:p>
            <a:pPr marL="636588" lvl="3" indent="-179388">
              <a:spcBef>
                <a:spcPct val="20000"/>
              </a:spcBef>
              <a:spcAft>
                <a:spcPct val="20000"/>
              </a:spcAft>
              <a:buSzPct val="120000"/>
              <a:buFont typeface="Arial" pitchFamily="34" charset="0"/>
              <a:buChar char="•"/>
            </a:pPr>
            <a:r>
              <a:rPr lang="fr-FR" sz="1200" dirty="0" smtClean="0">
                <a:latin typeface="Trebuchet MS" pitchFamily="34" charset="0"/>
                <a:cs typeface="Arial" pitchFamily="34" charset="0"/>
              </a:rPr>
              <a:t>Un seul donateur = Monsieur</a:t>
            </a:r>
          </a:p>
          <a:p>
            <a:pPr marL="636588" lvl="3" indent="-179388">
              <a:spcBef>
                <a:spcPct val="20000"/>
              </a:spcBef>
              <a:spcAft>
                <a:spcPct val="20000"/>
              </a:spcAft>
              <a:buSzPct val="120000"/>
              <a:buFont typeface="Arial" pitchFamily="34" charset="0"/>
              <a:buChar char="•"/>
            </a:pPr>
            <a:r>
              <a:rPr lang="fr-FR" sz="1200" dirty="0" smtClean="0">
                <a:latin typeface="Trebuchet MS" pitchFamily="34" charset="0"/>
                <a:cs typeface="Arial" pitchFamily="34" charset="0"/>
              </a:rPr>
              <a:t>100 M€ / 2 = 50 M€ par enfant</a:t>
            </a:r>
          </a:p>
          <a:p>
            <a:pPr marL="636588" lvl="3" indent="-179388">
              <a:spcBef>
                <a:spcPct val="20000"/>
              </a:spcBef>
              <a:spcAft>
                <a:spcPct val="20000"/>
              </a:spcAft>
              <a:buSzPct val="120000"/>
              <a:buFont typeface="Arial" pitchFamily="34" charset="0"/>
              <a:buChar char="•"/>
            </a:pPr>
            <a:r>
              <a:rPr lang="fr-FR" sz="1200" dirty="0" smtClean="0">
                <a:latin typeface="Trebuchet MS" pitchFamily="34" charset="0"/>
                <a:cs typeface="Arial" pitchFamily="34" charset="0"/>
              </a:rPr>
              <a:t>Base taxable : 50 M€ - 159 325 € = 49 840 675 €</a:t>
            </a:r>
          </a:p>
          <a:p>
            <a:pPr marL="636588" lvl="3" indent="-179388">
              <a:spcBef>
                <a:spcPct val="20000"/>
              </a:spcBef>
              <a:spcAft>
                <a:spcPct val="20000"/>
              </a:spcAft>
              <a:buSzPct val="120000"/>
              <a:buFont typeface="Arial" pitchFamily="34" charset="0"/>
              <a:buChar char="•"/>
            </a:pPr>
            <a:r>
              <a:rPr lang="fr-FR" sz="1200" dirty="0" smtClean="0">
                <a:latin typeface="Trebuchet MS" pitchFamily="34" charset="0"/>
                <a:cs typeface="Arial" pitchFamily="34" charset="0"/>
              </a:rPr>
              <a:t>Droits dus par chaque  enfant : [(49 840 675 € x 0,4) – 192 464 €] x 50% = 9 871 903 €</a:t>
            </a:r>
          </a:p>
          <a:p>
            <a:pPr marL="636588" lvl="2" indent="-179388">
              <a:spcBef>
                <a:spcPct val="20000"/>
              </a:spcBef>
              <a:spcAft>
                <a:spcPct val="20000"/>
              </a:spcAft>
              <a:buSzPct val="120000"/>
              <a:buFont typeface="Arial" pitchFamily="34" charset="0"/>
              <a:buChar char="•"/>
            </a:pPr>
            <a:r>
              <a:rPr lang="fr-FR" sz="1200" dirty="0" smtClean="0">
                <a:latin typeface="Trebuchet MS" pitchFamily="34" charset="0"/>
                <a:cs typeface="Arial" pitchFamily="34" charset="0"/>
              </a:rPr>
              <a:t>Taux moyen d’imposition par enfant : 19.74%</a:t>
            </a:r>
          </a:p>
          <a:p>
            <a:pPr marL="458788" lvl="2">
              <a:spcBef>
                <a:spcPct val="20000"/>
              </a:spcBef>
              <a:spcAft>
                <a:spcPct val="20000"/>
              </a:spcAft>
            </a:pPr>
            <a:endParaRPr lang="fr-FR" sz="1200" dirty="0" smtClean="0">
              <a:latin typeface="Trebuchet MS" pitchFamily="34" charset="0"/>
              <a:cs typeface="Arial" pitchFamily="34" charset="0"/>
            </a:endParaRPr>
          </a:p>
          <a:p>
            <a:pPr marL="360363" lvl="1" indent="-182563">
              <a:spcBef>
                <a:spcPct val="20000"/>
              </a:spcBef>
              <a:spcAft>
                <a:spcPct val="20000"/>
              </a:spcAft>
              <a:buFont typeface="+mj-lt"/>
              <a:buAutoNum type="arabicPeriod"/>
            </a:pPr>
            <a:r>
              <a:rPr lang="fr-FR" sz="1200" dirty="0" smtClean="0">
                <a:latin typeface="Trebuchet MS" pitchFamily="34" charset="0"/>
                <a:cs typeface="Arial" pitchFamily="34" charset="0"/>
              </a:rPr>
              <a:t>Avec changement de régime préalable : </a:t>
            </a:r>
          </a:p>
          <a:p>
            <a:pPr marL="636588" lvl="2" indent="-179388">
              <a:spcBef>
                <a:spcPct val="20000"/>
              </a:spcBef>
              <a:spcAft>
                <a:spcPct val="20000"/>
              </a:spcAft>
              <a:buSzPct val="120000"/>
              <a:buFont typeface="Arial" pitchFamily="34" charset="0"/>
              <a:buChar char="•"/>
            </a:pPr>
            <a:r>
              <a:rPr lang="fr-FR" sz="1200" dirty="0" smtClean="0">
                <a:latin typeface="Trebuchet MS" pitchFamily="34" charset="0"/>
                <a:cs typeface="Arial" pitchFamily="34" charset="0"/>
              </a:rPr>
              <a:t>Coût changement de régime :  environ 1.000 €</a:t>
            </a:r>
          </a:p>
          <a:p>
            <a:pPr marL="636588" lvl="2" indent="-179388">
              <a:lnSpc>
                <a:spcPct val="95000"/>
              </a:lnSpc>
              <a:spcBef>
                <a:spcPct val="20000"/>
              </a:spcBef>
              <a:spcAft>
                <a:spcPct val="20000"/>
              </a:spcAft>
              <a:buSzPct val="120000"/>
              <a:buFont typeface="Arial" pitchFamily="34" charset="0"/>
              <a:buChar char="•"/>
            </a:pPr>
            <a:r>
              <a:rPr lang="fr-FR" sz="1200" dirty="0" smtClean="0">
                <a:latin typeface="Trebuchet MS" pitchFamily="34" charset="0"/>
                <a:cs typeface="Arial" pitchFamily="34" charset="0"/>
              </a:rPr>
              <a:t>Donation par Monsieur et Madame à concurrence de moitié chacun, soit 25 M € par enfant et par donateur</a:t>
            </a:r>
          </a:p>
          <a:p>
            <a:pPr marL="636588" lvl="2" indent="-179388">
              <a:lnSpc>
                <a:spcPct val="95000"/>
              </a:lnSpc>
              <a:spcBef>
                <a:spcPct val="20000"/>
              </a:spcBef>
              <a:spcAft>
                <a:spcPct val="20000"/>
              </a:spcAft>
              <a:buSzPct val="120000"/>
              <a:buFont typeface="Arial" pitchFamily="34" charset="0"/>
              <a:buChar char="•"/>
            </a:pPr>
            <a:r>
              <a:rPr lang="fr-FR" sz="1200" dirty="0" smtClean="0">
                <a:latin typeface="Trebuchet MS" pitchFamily="34" charset="0"/>
                <a:cs typeface="Arial" pitchFamily="34" charset="0"/>
              </a:rPr>
              <a:t>Base taxable : 50 M€ - (159 325 € x 2) = 49 681 350€</a:t>
            </a:r>
          </a:p>
          <a:p>
            <a:pPr marL="636588" lvl="3" indent="-179388">
              <a:spcBef>
                <a:spcPct val="20000"/>
              </a:spcBef>
              <a:spcAft>
                <a:spcPct val="20000"/>
              </a:spcAft>
              <a:buSzPct val="120000"/>
              <a:buFont typeface="Arial" pitchFamily="34" charset="0"/>
              <a:buChar char="•"/>
            </a:pPr>
            <a:r>
              <a:rPr lang="fr-FR" sz="1200" dirty="0" smtClean="0">
                <a:latin typeface="Trebuchet MS" pitchFamily="34" charset="0"/>
                <a:cs typeface="Arial" pitchFamily="34" charset="0"/>
              </a:rPr>
              <a:t>Montant des droits dus pour chaque donation: [((25 M€ - 159 325 €) x 0,4) – 192 464 €] x 50% = 4 871 903 €</a:t>
            </a:r>
          </a:p>
          <a:p>
            <a:pPr marL="636588" lvl="3" indent="-179388">
              <a:spcBef>
                <a:spcPct val="20000"/>
              </a:spcBef>
              <a:spcAft>
                <a:spcPct val="20000"/>
              </a:spcAft>
              <a:buSzPct val="120000"/>
              <a:buFont typeface="Arial" pitchFamily="34" charset="0"/>
              <a:buChar char="•"/>
            </a:pPr>
            <a:r>
              <a:rPr lang="fr-FR" sz="1200" dirty="0" smtClean="0">
                <a:latin typeface="Trebuchet MS" pitchFamily="34" charset="0"/>
                <a:cs typeface="Arial" pitchFamily="34" charset="0"/>
              </a:rPr>
              <a:t>Total de droits dus par les deux enfants : 4 871 903 € x 2 = 9 743 806 €</a:t>
            </a:r>
          </a:p>
          <a:p>
            <a:pPr marL="636588" lvl="2" indent="-179388">
              <a:spcBef>
                <a:spcPct val="20000"/>
              </a:spcBef>
              <a:spcAft>
                <a:spcPct val="20000"/>
              </a:spcAft>
              <a:buSzPct val="120000"/>
              <a:buFont typeface="Arial" pitchFamily="34" charset="0"/>
              <a:buChar char="•"/>
            </a:pPr>
            <a:r>
              <a:rPr lang="fr-FR" sz="1200" dirty="0" smtClean="0">
                <a:latin typeface="Trebuchet MS" pitchFamily="34" charset="0"/>
                <a:cs typeface="Arial" pitchFamily="34" charset="0"/>
              </a:rPr>
              <a:t>Taux moyen d’imposition par enfant :  9 743 806 / 50 M€ = 19.49%</a:t>
            </a:r>
          </a:p>
          <a:p>
            <a:pPr marL="636588" lvl="2" indent="-179388">
              <a:spcBef>
                <a:spcPct val="20000"/>
              </a:spcBef>
              <a:spcAft>
                <a:spcPct val="20000"/>
              </a:spcAft>
              <a:buSzPct val="120000"/>
            </a:pPr>
            <a:endParaRPr lang="fr-FR" sz="1200" dirty="0" smtClean="0">
              <a:latin typeface="Trebuchet MS" pitchFamily="34" charset="0"/>
              <a:cs typeface="Arial" pitchFamily="34" charset="0"/>
            </a:endParaRPr>
          </a:p>
          <a:p>
            <a:pPr marL="179388" lvl="1" indent="-179388">
              <a:spcBef>
                <a:spcPct val="30000"/>
              </a:spcBef>
              <a:buSzPct val="120000"/>
              <a:buFont typeface="Wingdings" pitchFamily="2" charset="2"/>
              <a:buChar char="§"/>
            </a:pPr>
            <a:r>
              <a:rPr lang="fr-FR" sz="1200" b="1" dirty="0" smtClean="0">
                <a:latin typeface="Trebuchet MS" pitchFamily="34" charset="0"/>
                <a:cs typeface="Arial" pitchFamily="34" charset="0"/>
              </a:rPr>
              <a:t>Economie de droits par enfant : 128 097 € soit au total 256 194 € pour la succession</a:t>
            </a:r>
          </a:p>
          <a:p>
            <a:endParaRPr lang="fr-FR" dirty="0">
              <a:latin typeface="Trebuchet MS" pitchFamily="34" charset="0"/>
            </a:endParaRPr>
          </a:p>
        </p:txBody>
      </p:sp>
      <p:sp>
        <p:nvSpPr>
          <p:cNvPr id="13317" name="Text Box 3"/>
          <p:cNvSpPr txBox="1">
            <a:spLocks noChangeArrowheads="1"/>
          </p:cNvSpPr>
          <p:nvPr/>
        </p:nvSpPr>
        <p:spPr bwMode="auto">
          <a:xfrm>
            <a:off x="317989" y="176500"/>
            <a:ext cx="8647234" cy="876236"/>
          </a:xfrm>
          <a:prstGeom prst="rect">
            <a:avLst/>
          </a:prstGeom>
          <a:noFill/>
          <a:ln w="9525">
            <a:noFill/>
            <a:miter lim="800000"/>
            <a:headEnd/>
            <a:tailEnd/>
          </a:ln>
        </p:spPr>
        <p:txBody>
          <a:bodyPr lIns="0" tIns="0" rIns="0" bIns="0" anchor="b"/>
          <a:lstStyle/>
          <a:p>
            <a:pPr algn="l"/>
            <a:r>
              <a:rPr lang="fr-FR" sz="1600" dirty="0">
                <a:latin typeface="Trebuchet MS" pitchFamily="34" charset="0"/>
                <a:cs typeface="Arial" pitchFamily="34" charset="0"/>
              </a:rPr>
              <a:t>L’aménagement du régime matrimonial</a:t>
            </a:r>
          </a:p>
        </p:txBody>
      </p:sp>
      <p:sp>
        <p:nvSpPr>
          <p:cNvPr id="13" name="Rectangle 4"/>
          <p:cNvSpPr>
            <a:spLocks noChangeArrowheads="1"/>
          </p:cNvSpPr>
          <p:nvPr/>
        </p:nvSpPr>
        <p:spPr bwMode="auto">
          <a:xfrm>
            <a:off x="7236298" y="1108034"/>
            <a:ext cx="1800200" cy="5162916"/>
          </a:xfrm>
          <a:prstGeom prst="rect">
            <a:avLst/>
          </a:prstGeom>
          <a:solidFill>
            <a:schemeClr val="bg1">
              <a:lumMod val="85000"/>
            </a:schemeClr>
          </a:solidFill>
          <a:ln w="9525">
            <a:noFill/>
            <a:miter lim="800000"/>
            <a:headEnd/>
            <a:tailEnd/>
          </a:ln>
        </p:spPr>
        <p:txBody>
          <a:bodyPr lIns="54000" tIns="54000" rIns="54000" bIns="54000"/>
          <a:lstStyle/>
          <a:p>
            <a:pPr algn="l" eaLnBrk="0" hangingPunct="0">
              <a:spcBef>
                <a:spcPct val="80000"/>
              </a:spcBef>
            </a:pPr>
            <a:r>
              <a:rPr lang="fr-FR" sz="1200" b="1" dirty="0">
                <a:latin typeface="Trebuchet MS" pitchFamily="34" charset="0"/>
                <a:cs typeface="Arial" pitchFamily="34" charset="0"/>
              </a:rPr>
              <a:t>Hypothèse </a:t>
            </a:r>
            <a:r>
              <a:rPr lang="fr-FR" sz="1200" b="1" dirty="0" smtClean="0">
                <a:latin typeface="Trebuchet MS" pitchFamily="34" charset="0"/>
                <a:cs typeface="Arial" pitchFamily="34" charset="0"/>
              </a:rPr>
              <a:t>envisagée</a:t>
            </a:r>
            <a:endParaRPr lang="fr-FR" sz="1200" b="1" dirty="0">
              <a:latin typeface="Trebuchet MS" pitchFamily="34" charset="0"/>
              <a:cs typeface="Arial" pitchFamily="34" charset="0"/>
            </a:endParaRPr>
          </a:p>
          <a:p>
            <a:pPr marL="177800" indent="-177800" algn="l" eaLnBrk="0" hangingPunct="0">
              <a:spcBef>
                <a:spcPct val="80000"/>
              </a:spcBef>
              <a:buFont typeface="Arial" pitchFamily="34" charset="0"/>
              <a:buChar char="•"/>
            </a:pPr>
            <a:r>
              <a:rPr lang="fr-FR" sz="1200" dirty="0">
                <a:latin typeface="Trebuchet MS" pitchFamily="34" charset="0"/>
                <a:cs typeface="Arial" pitchFamily="34" charset="0"/>
              </a:rPr>
              <a:t>Valeur de la société : 100 M</a:t>
            </a:r>
            <a:r>
              <a:rPr lang="fr-FR" sz="1200" dirty="0" smtClean="0">
                <a:latin typeface="Trebuchet MS" pitchFamily="34" charset="0"/>
                <a:cs typeface="Arial" pitchFamily="34" charset="0"/>
              </a:rPr>
              <a:t>€</a:t>
            </a:r>
            <a:endParaRPr lang="fr-FR" sz="1200" b="1" dirty="0">
              <a:latin typeface="Trebuchet MS" pitchFamily="34" charset="0"/>
              <a:cs typeface="Arial" pitchFamily="34" charset="0"/>
            </a:endParaRPr>
          </a:p>
          <a:p>
            <a:pPr marL="177800" indent="-177800" algn="l" eaLnBrk="0" hangingPunct="0">
              <a:spcBef>
                <a:spcPct val="80000"/>
              </a:spcBef>
              <a:buFont typeface="Arial" pitchFamily="34" charset="0"/>
              <a:buChar char="•"/>
            </a:pPr>
            <a:r>
              <a:rPr lang="fr-FR" sz="1200" dirty="0">
                <a:latin typeface="Trebuchet MS" pitchFamily="34" charset="0"/>
                <a:cs typeface="Arial" pitchFamily="34" charset="0"/>
              </a:rPr>
              <a:t>Fondateur actionnaire </a:t>
            </a:r>
            <a:r>
              <a:rPr lang="fr-FR" sz="1200" dirty="0" smtClean="0">
                <a:latin typeface="Trebuchet MS" pitchFamily="34" charset="0"/>
                <a:cs typeface="Arial" pitchFamily="34" charset="0"/>
              </a:rPr>
              <a:t>dirigeant</a:t>
            </a:r>
          </a:p>
          <a:p>
            <a:pPr marL="177800" indent="-177800" eaLnBrk="0" hangingPunct="0">
              <a:spcBef>
                <a:spcPct val="80000"/>
              </a:spcBef>
              <a:buFont typeface="Arial" pitchFamily="34" charset="0"/>
              <a:buChar char="•"/>
            </a:pPr>
            <a:r>
              <a:rPr lang="fr-FR" sz="1200" dirty="0" smtClean="0">
                <a:latin typeface="Trebuchet MS" pitchFamily="34" charset="0"/>
                <a:cs typeface="Arial" pitchFamily="34" charset="0"/>
              </a:rPr>
              <a:t>Agé de moins de 70 ans (abattement de 50%)</a:t>
            </a:r>
          </a:p>
          <a:p>
            <a:pPr marL="177800" indent="-177800" algn="l" eaLnBrk="0" hangingPunct="0">
              <a:spcBef>
                <a:spcPct val="80000"/>
              </a:spcBef>
              <a:buFont typeface="Arial" pitchFamily="34" charset="0"/>
              <a:buChar char="•"/>
            </a:pPr>
            <a:r>
              <a:rPr lang="fr-FR" sz="1200" dirty="0" smtClean="0">
                <a:latin typeface="Trebuchet MS" pitchFamily="34" charset="0"/>
                <a:cs typeface="Arial" pitchFamily="34" charset="0"/>
              </a:rPr>
              <a:t>2 </a:t>
            </a:r>
            <a:r>
              <a:rPr lang="fr-FR" sz="1200" dirty="0">
                <a:latin typeface="Trebuchet MS" pitchFamily="34" charset="0"/>
                <a:cs typeface="Arial" pitchFamily="34" charset="0"/>
              </a:rPr>
              <a:t>héritiers en ligne directe (enfants</a:t>
            </a:r>
            <a:r>
              <a:rPr lang="fr-FR" sz="1200" dirty="0" smtClean="0">
                <a:latin typeface="Trebuchet MS" pitchFamily="34" charset="0"/>
                <a:cs typeface="Arial" pitchFamily="34" charset="0"/>
              </a:rPr>
              <a:t>)</a:t>
            </a:r>
          </a:p>
          <a:p>
            <a:pPr algn="l" eaLnBrk="0" hangingPunct="0">
              <a:spcBef>
                <a:spcPct val="80000"/>
              </a:spcBef>
            </a:pPr>
            <a:endParaRPr lang="fr-FR" sz="1200" b="1" dirty="0" smtClean="0">
              <a:latin typeface="Trebuchet MS" pitchFamily="34" charset="0"/>
              <a:cs typeface="Arial" pitchFamily="34" charset="0"/>
            </a:endParaRPr>
          </a:p>
          <a:p>
            <a:pPr algn="l" eaLnBrk="0" hangingPunct="0">
              <a:spcBef>
                <a:spcPct val="80000"/>
              </a:spcBef>
            </a:pPr>
            <a:endParaRPr lang="fr-FR" sz="1200" b="1" dirty="0" smtClean="0">
              <a:latin typeface="Trebuchet MS" pitchFamily="34" charset="0"/>
              <a:cs typeface="Arial" pitchFamily="34" charset="0"/>
            </a:endParaRPr>
          </a:p>
          <a:p>
            <a:pPr eaLnBrk="0" hangingPunct="0">
              <a:spcBef>
                <a:spcPct val="80000"/>
              </a:spcBef>
            </a:pPr>
            <a:r>
              <a:rPr lang="fr-FR" sz="1200" dirty="0" smtClean="0">
                <a:latin typeface="Trebuchet MS" pitchFamily="34" charset="0"/>
                <a:cs typeface="Arial" pitchFamily="34" charset="0"/>
              </a:rPr>
              <a:t>Le détail des calculs est plus amplement détaillé dans l’annexe 13.</a:t>
            </a:r>
          </a:p>
        </p:txBody>
      </p:sp>
      <p:sp>
        <p:nvSpPr>
          <p:cNvPr id="5" name="Rectangle 7"/>
          <p:cNvSpPr>
            <a:spLocks noChangeArrowheads="1"/>
          </p:cNvSpPr>
          <p:nvPr/>
        </p:nvSpPr>
        <p:spPr bwMode="auto">
          <a:xfrm>
            <a:off x="179512" y="188640"/>
            <a:ext cx="8496944" cy="504056"/>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Illustration n° 49 : Economie de droits générée par un changement de régime matrimonial </a:t>
            </a:r>
          </a:p>
          <a:p>
            <a:pPr algn="ctr"/>
            <a:r>
              <a:rPr lang="fr-FR" sz="1300" b="1" dirty="0" smtClean="0">
                <a:latin typeface="Trebuchet MS" pitchFamily="34" charset="0"/>
                <a:cs typeface="Arial" pitchFamily="34" charset="0"/>
              </a:rPr>
              <a:t>préalablement à la cession</a:t>
            </a:r>
            <a:endParaRPr lang="fr-FR" sz="1300" b="1" dirty="0">
              <a:latin typeface="Trebuchet MS" pitchFamily="34" charset="0"/>
              <a:cs typeface="Arial"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Text Box 3"/>
          <p:cNvSpPr txBox="1">
            <a:spLocks noChangeArrowheads="1"/>
          </p:cNvSpPr>
          <p:nvPr/>
        </p:nvSpPr>
        <p:spPr bwMode="auto">
          <a:xfrm>
            <a:off x="317989" y="638894"/>
            <a:ext cx="8647234" cy="736600"/>
          </a:xfrm>
          <a:prstGeom prst="rect">
            <a:avLst/>
          </a:prstGeom>
          <a:noFill/>
          <a:ln w="9525">
            <a:noFill/>
            <a:miter lim="800000"/>
            <a:headEnd/>
            <a:tailEnd/>
          </a:ln>
        </p:spPr>
        <p:txBody>
          <a:bodyPr lIns="0" tIns="0" rIns="0" bIns="0" anchor="b"/>
          <a:lstStyle/>
          <a:p>
            <a:pPr algn="l"/>
            <a:r>
              <a:rPr lang="fr-FR" sz="1600" dirty="0">
                <a:latin typeface="Trebuchet MS" pitchFamily="34" charset="0"/>
                <a:cs typeface="Arial" pitchFamily="34" charset="0"/>
              </a:rPr>
              <a:t>Procédure de changement de régime matrimonial</a:t>
            </a:r>
          </a:p>
          <a:p>
            <a:pPr algn="l"/>
            <a:r>
              <a:rPr lang="fr-FR" sz="1600" dirty="0">
                <a:latin typeface="Trebuchet MS" pitchFamily="34" charset="0"/>
                <a:cs typeface="Arial" pitchFamily="34" charset="0"/>
              </a:rPr>
              <a:t>Article 1397 du Code civil</a:t>
            </a:r>
          </a:p>
        </p:txBody>
      </p:sp>
      <p:sp>
        <p:nvSpPr>
          <p:cNvPr id="14342" name="Rectangle 4"/>
          <p:cNvSpPr>
            <a:spLocks noChangeArrowheads="1"/>
          </p:cNvSpPr>
          <p:nvPr/>
        </p:nvSpPr>
        <p:spPr bwMode="auto">
          <a:xfrm>
            <a:off x="357158" y="1745382"/>
            <a:ext cx="8048654" cy="4779962"/>
          </a:xfrm>
          <a:prstGeom prst="rect">
            <a:avLst/>
          </a:prstGeom>
          <a:noFill/>
          <a:ln w="9525">
            <a:noFill/>
            <a:miter lim="800000"/>
            <a:headEnd/>
            <a:tailEnd/>
          </a:ln>
        </p:spPr>
        <p:txBody>
          <a:bodyPr lIns="0" tIns="90000" rIns="0" bIns="0"/>
          <a:lstStyle/>
          <a:p>
            <a:pPr marL="179388" indent="-179388" algn="l">
              <a:spcBef>
                <a:spcPct val="20000"/>
              </a:spcBef>
              <a:spcAft>
                <a:spcPct val="20000"/>
              </a:spcAft>
              <a:buFont typeface="Wingdings" pitchFamily="2" charset="2"/>
              <a:buChar char="§"/>
            </a:pPr>
            <a:r>
              <a:rPr lang="fr-FR" sz="1200" b="1" dirty="0">
                <a:latin typeface="Trebuchet MS" pitchFamily="34" charset="0"/>
                <a:cs typeface="Arial" pitchFamily="34" charset="0"/>
              </a:rPr>
              <a:t>Après la signature de l’acte de changement de régime matrimonial, s’ouvre une période de trois mois permettant aux enfants majeurs des époux, ainsi qu’aux créanciers, de s’opposer le cas échéant à ce changement</a:t>
            </a:r>
            <a:endParaRPr lang="fr-FR" sz="1200" dirty="0">
              <a:latin typeface="Trebuchet MS" pitchFamily="34" charset="0"/>
              <a:cs typeface="Arial" pitchFamily="34" charset="0"/>
            </a:endParaRPr>
          </a:p>
          <a:p>
            <a:pPr marL="179388" lvl="1" indent="-179388" algn="l">
              <a:spcBef>
                <a:spcPct val="20000"/>
              </a:spcBef>
              <a:spcAft>
                <a:spcPct val="20000"/>
              </a:spcAft>
            </a:pPr>
            <a:endParaRPr lang="fr-FR" sz="1200" dirty="0">
              <a:latin typeface="Trebuchet MS" pitchFamily="34" charset="0"/>
              <a:cs typeface="Arial" pitchFamily="34" charset="0"/>
            </a:endParaRPr>
          </a:p>
          <a:p>
            <a:pPr marL="179388" lvl="1" indent="-179388" algn="l">
              <a:spcBef>
                <a:spcPct val="20000"/>
              </a:spcBef>
              <a:spcAft>
                <a:spcPct val="20000"/>
              </a:spcAft>
              <a:buFont typeface="Wingdings" pitchFamily="2" charset="2"/>
              <a:buChar char="§"/>
            </a:pPr>
            <a:r>
              <a:rPr lang="fr-FR" sz="1200" b="1" dirty="0">
                <a:latin typeface="Trebuchet MS" pitchFamily="34" charset="0"/>
                <a:cs typeface="Arial" pitchFamily="34" charset="0"/>
              </a:rPr>
              <a:t>Date d’effet du changement de régime à l’égard des tiers :</a:t>
            </a:r>
          </a:p>
          <a:p>
            <a:pPr marL="185738" lvl="2" indent="-182563" algn="l">
              <a:spcBef>
                <a:spcPct val="20000"/>
              </a:spcBef>
              <a:spcAft>
                <a:spcPct val="20000"/>
              </a:spcAft>
              <a:buClr>
                <a:srgbClr val="A5003E"/>
              </a:buClr>
              <a:buSzPct val="120000"/>
            </a:pPr>
            <a:r>
              <a:rPr lang="fr-FR" sz="1200" dirty="0" smtClean="0">
                <a:latin typeface="Trebuchet MS" pitchFamily="34" charset="0"/>
                <a:cs typeface="Arial" pitchFamily="34" charset="0"/>
              </a:rPr>
              <a:t>	2 </a:t>
            </a:r>
            <a:r>
              <a:rPr lang="fr-FR" sz="1200" dirty="0">
                <a:latin typeface="Trebuchet MS" pitchFamily="34" charset="0"/>
                <a:cs typeface="Arial" pitchFamily="34" charset="0"/>
              </a:rPr>
              <a:t>hypothèses :</a:t>
            </a:r>
          </a:p>
          <a:p>
            <a:pPr marL="350838" lvl="3" indent="-173038">
              <a:spcBef>
                <a:spcPct val="20000"/>
              </a:spcBef>
              <a:spcAft>
                <a:spcPct val="20000"/>
              </a:spcAft>
              <a:buSzPct val="120000"/>
              <a:buFont typeface="Trebuchet MS" pitchFamily="34" charset="0"/>
              <a:buChar char="—"/>
            </a:pPr>
            <a:r>
              <a:rPr lang="fr-FR" sz="1200" dirty="0" smtClean="0">
                <a:latin typeface="Trebuchet MS" pitchFamily="34" charset="0"/>
                <a:cs typeface="Arial" pitchFamily="34" charset="0"/>
              </a:rPr>
              <a:t>Absence </a:t>
            </a:r>
            <a:r>
              <a:rPr lang="fr-FR" sz="1200" dirty="0">
                <a:latin typeface="Trebuchet MS" pitchFamily="34" charset="0"/>
                <a:cs typeface="Arial" pitchFamily="34" charset="0"/>
              </a:rPr>
              <a:t>d’opposition : trois mois après que la mention en a été portée en marge de l’acte de mariage</a:t>
            </a:r>
          </a:p>
          <a:p>
            <a:pPr marL="350838" lvl="3" indent="-173038">
              <a:spcBef>
                <a:spcPct val="20000"/>
              </a:spcBef>
              <a:spcAft>
                <a:spcPct val="20000"/>
              </a:spcAft>
              <a:buSzPct val="120000"/>
            </a:pPr>
            <a:r>
              <a:rPr lang="fr-FR" sz="1200" i="1" dirty="0" smtClean="0">
                <a:latin typeface="Trebuchet MS" pitchFamily="34" charset="0"/>
                <a:cs typeface="Arial" pitchFamily="34" charset="0"/>
              </a:rPr>
              <a:t>Durée </a:t>
            </a:r>
            <a:r>
              <a:rPr lang="fr-FR" sz="1200" i="1" dirty="0">
                <a:latin typeface="Trebuchet MS" pitchFamily="34" charset="0"/>
                <a:cs typeface="Arial" pitchFamily="34" charset="0"/>
              </a:rPr>
              <a:t>totale de la procédure de cette hypothèse : minimum 6 </a:t>
            </a:r>
            <a:r>
              <a:rPr lang="fr-FR" sz="1200" i="1" dirty="0" smtClean="0">
                <a:latin typeface="Trebuchet MS" pitchFamily="34" charset="0"/>
                <a:cs typeface="Arial" pitchFamily="34" charset="0"/>
              </a:rPr>
              <a:t>mois</a:t>
            </a:r>
          </a:p>
          <a:p>
            <a:pPr marL="350838" lvl="3" indent="-173038">
              <a:spcBef>
                <a:spcPct val="20000"/>
              </a:spcBef>
              <a:spcAft>
                <a:spcPct val="20000"/>
              </a:spcAft>
              <a:buSzPct val="120000"/>
              <a:buFont typeface="Trebuchet MS" pitchFamily="34" charset="0"/>
              <a:buChar char="—"/>
            </a:pPr>
            <a:r>
              <a:rPr lang="fr-FR" sz="1200" dirty="0" smtClean="0">
                <a:latin typeface="Trebuchet MS" pitchFamily="34" charset="0"/>
                <a:cs typeface="Arial" pitchFamily="34" charset="0"/>
              </a:rPr>
              <a:t>Opposition </a:t>
            </a:r>
            <a:r>
              <a:rPr lang="fr-FR" sz="1200" dirty="0">
                <a:latin typeface="Trebuchet MS" pitchFamily="34" charset="0"/>
                <a:cs typeface="Arial" pitchFamily="34" charset="0"/>
              </a:rPr>
              <a:t>: homologation par le tribunal </a:t>
            </a:r>
            <a:r>
              <a:rPr lang="fr-FR" sz="1200" dirty="0" smtClean="0">
                <a:latin typeface="Trebuchet MS" pitchFamily="34" charset="0"/>
                <a:cs typeface="Arial" pitchFamily="34" charset="0"/>
              </a:rPr>
              <a:t>compétent</a:t>
            </a:r>
          </a:p>
          <a:p>
            <a:pPr marL="350838" lvl="3" indent="-173038">
              <a:spcBef>
                <a:spcPct val="20000"/>
              </a:spcBef>
              <a:spcAft>
                <a:spcPct val="20000"/>
              </a:spcAft>
              <a:buSzPct val="120000"/>
            </a:pPr>
            <a:r>
              <a:rPr lang="fr-FR" sz="1200" i="1" dirty="0" smtClean="0">
                <a:latin typeface="Trebuchet MS" pitchFamily="34" charset="0"/>
                <a:cs typeface="Arial" pitchFamily="34" charset="0"/>
              </a:rPr>
              <a:t>	Allongement de la durée de la procédure dans ce cas et incertitude quant à son issue</a:t>
            </a:r>
          </a:p>
          <a:p>
            <a:pPr marL="185738" lvl="2" indent="-182563" algn="l">
              <a:spcBef>
                <a:spcPct val="30000"/>
              </a:spcBef>
              <a:buClr>
                <a:srgbClr val="A5003E"/>
              </a:buClr>
              <a:buSzPct val="120000"/>
            </a:pPr>
            <a:endParaRPr lang="fr-FR" sz="1200" i="1" dirty="0">
              <a:latin typeface="Trebuchet MS" pitchFamily="34" charset="0"/>
              <a:cs typeface="Arial" pitchFamily="34" charset="0"/>
            </a:endParaRPr>
          </a:p>
          <a:p>
            <a:pPr marL="185738" lvl="2" indent="-182563" algn="l">
              <a:spcBef>
                <a:spcPct val="20000"/>
              </a:spcBef>
              <a:spcAft>
                <a:spcPct val="20000"/>
              </a:spcAft>
              <a:buClr>
                <a:srgbClr val="A5003E"/>
              </a:buClr>
              <a:buSzPct val="120000"/>
            </a:pPr>
            <a:endParaRPr lang="fr-FR" sz="1600" dirty="0">
              <a:latin typeface="Trebuchet MS" pitchFamily="34" charset="0"/>
              <a:cs typeface="Arial" pitchFamily="34" charset="0"/>
            </a:endParaRPr>
          </a:p>
          <a:p>
            <a:pPr marL="185738" lvl="2" indent="-182563" algn="l">
              <a:spcBef>
                <a:spcPct val="30000"/>
              </a:spcBef>
              <a:buClr>
                <a:srgbClr val="A5003E"/>
              </a:buClr>
              <a:buSzPct val="120000"/>
            </a:pPr>
            <a:endParaRPr lang="fr-FR" sz="1200" dirty="0">
              <a:latin typeface="Trebuchet MS" pitchFamily="34" charset="0"/>
              <a:cs typeface="Arial" pitchFamily="34" charset="0"/>
            </a:endParaRPr>
          </a:p>
          <a:p>
            <a:pPr marL="363538" lvl="3" indent="-176213" algn="l">
              <a:spcBef>
                <a:spcPct val="30000"/>
              </a:spcBef>
            </a:pPr>
            <a:endParaRPr lang="fr-FR" sz="1200" dirty="0">
              <a:latin typeface="Trebuchet MS" pitchFamily="34" charset="0"/>
              <a:cs typeface="Arial" pitchFamily="34" charset="0"/>
            </a:endParaRPr>
          </a:p>
          <a:p>
            <a:pPr marL="363538" lvl="3" indent="-176213" algn="l">
              <a:spcBef>
                <a:spcPct val="30000"/>
              </a:spcBef>
            </a:pPr>
            <a:endParaRPr lang="fr-FR" sz="1200" dirty="0">
              <a:latin typeface="Trebuchet MS" pitchFamily="34" charset="0"/>
              <a:cs typeface="Arial" pitchFamily="34" charset="0"/>
            </a:endParaRPr>
          </a:p>
          <a:p>
            <a:pPr marL="363538" lvl="3" indent="-176213" algn="l">
              <a:spcBef>
                <a:spcPct val="30000"/>
              </a:spcBef>
            </a:pPr>
            <a:endParaRPr lang="fr-FR" sz="1200" dirty="0">
              <a:latin typeface="Trebuchet MS" pitchFamily="34" charset="0"/>
              <a:cs typeface="Arial" pitchFamily="34" charset="0"/>
            </a:endParaRPr>
          </a:p>
        </p:txBody>
      </p:sp>
      <p:sp>
        <p:nvSpPr>
          <p:cNvPr id="4" name="Rectangle 7"/>
          <p:cNvSpPr>
            <a:spLocks noChangeArrowheads="1"/>
          </p:cNvSpPr>
          <p:nvPr/>
        </p:nvSpPr>
        <p:spPr bwMode="auto">
          <a:xfrm>
            <a:off x="179512" y="322709"/>
            <a:ext cx="8496944" cy="220662"/>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Illustration n° 50 : Procédure de changement de régime matrimonial </a:t>
            </a:r>
            <a:endParaRPr lang="fr-FR" sz="1300" b="1" dirty="0">
              <a:latin typeface="Trebuchet MS" pitchFamily="34" charset="0"/>
              <a:cs typeface="Arial"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Text Box 7"/>
          <p:cNvSpPr txBox="1">
            <a:spLocks noChangeArrowheads="1"/>
          </p:cNvSpPr>
          <p:nvPr/>
        </p:nvSpPr>
        <p:spPr bwMode="auto">
          <a:xfrm>
            <a:off x="155331" y="6088063"/>
            <a:ext cx="9144000" cy="341632"/>
          </a:xfrm>
          <a:prstGeom prst="rect">
            <a:avLst/>
          </a:prstGeom>
          <a:noFill/>
          <a:ln w="9525">
            <a:noFill/>
            <a:miter lim="800000"/>
            <a:headEnd/>
            <a:tailEnd/>
          </a:ln>
        </p:spPr>
        <p:txBody>
          <a:bodyPr>
            <a:spAutoFit/>
          </a:bodyPr>
          <a:lstStyle/>
          <a:p>
            <a:pPr algn="l">
              <a:lnSpc>
                <a:spcPct val="90000"/>
              </a:lnSpc>
              <a:spcBef>
                <a:spcPct val="50000"/>
              </a:spcBef>
            </a:pPr>
            <a:endParaRPr/>
          </a:p>
        </p:txBody>
      </p:sp>
      <p:graphicFrame>
        <p:nvGraphicFramePr>
          <p:cNvPr id="21535" name="Group 31"/>
          <p:cNvGraphicFramePr>
            <a:graphicFrameLocks noGrp="1"/>
          </p:cNvGraphicFramePr>
          <p:nvPr/>
        </p:nvGraphicFramePr>
        <p:xfrm>
          <a:off x="251521" y="1285860"/>
          <a:ext cx="8568951" cy="3580816"/>
        </p:xfrm>
        <a:graphic>
          <a:graphicData uri="http://schemas.openxmlformats.org/drawingml/2006/table">
            <a:tbl>
              <a:tblPr/>
              <a:tblGrid>
                <a:gridCol w="1755647"/>
                <a:gridCol w="3406652"/>
                <a:gridCol w="3406652"/>
              </a:tblGrid>
              <a:tr h="300001">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fr-FR" sz="1300" b="1" i="0" u="none" strike="noStrike" cap="none" normalizeH="0" baseline="0" dirty="0" smtClean="0">
                          <a:ln>
                            <a:noFill/>
                          </a:ln>
                          <a:solidFill>
                            <a:srgbClr val="FFFFFF"/>
                          </a:solidFill>
                          <a:effectLst/>
                          <a:latin typeface="Trebuchet MS" pitchFamily="34" charset="0"/>
                          <a:cs typeface="Arial" pitchFamily="34" charset="0"/>
                        </a:rPr>
                        <a:t> </a:t>
                      </a:r>
                      <a:endParaRPr kumimoji="0" lang="fr-FR" sz="1300" b="0" i="0" u="none" strike="noStrike" cap="none" normalizeH="0" baseline="0" dirty="0" smtClean="0">
                        <a:ln>
                          <a:noFill/>
                        </a:ln>
                        <a:solidFill>
                          <a:schemeClr val="tx1"/>
                        </a:solidFill>
                        <a:effectLst/>
                        <a:latin typeface="Trebuchet MS" pitchFamily="34" charset="0"/>
                        <a:cs typeface="Arial" pitchFamily="34" charset="0"/>
                      </a:endParaRPr>
                    </a:p>
                  </a:txBody>
                  <a:tcPr marL="0" marR="0" marT="0" marB="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A5003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fr-FR" sz="1400" b="1" i="0" u="none" strike="noStrike" cap="none" normalizeH="0" baseline="0" dirty="0" smtClean="0">
                          <a:ln>
                            <a:noFill/>
                          </a:ln>
                          <a:solidFill>
                            <a:srgbClr val="FFFFFF"/>
                          </a:solidFill>
                          <a:effectLst/>
                          <a:latin typeface="Trebuchet MS" pitchFamily="34" charset="0"/>
                          <a:cs typeface="Arial" pitchFamily="34" charset="0"/>
                        </a:rPr>
                        <a:t>Donation simple</a:t>
                      </a:r>
                      <a:endParaRPr kumimoji="0" lang="fr-FR" sz="1400" b="0" i="0" u="none" strike="noStrike" cap="none" normalizeH="0" baseline="0" dirty="0" smtClean="0">
                        <a:ln>
                          <a:noFill/>
                        </a:ln>
                        <a:solidFill>
                          <a:schemeClr val="tx1"/>
                        </a:solidFill>
                        <a:effectLst/>
                        <a:latin typeface="Trebuchet MS" pitchFamily="34" charset="0"/>
                        <a:cs typeface="Arial" pitchFamily="34" charset="0"/>
                      </a:endParaRPr>
                    </a:p>
                  </a:txBody>
                  <a:tcPr marL="0" marR="0" marT="0" marB="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A5003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fr-FR" sz="1400" b="1" i="0" u="none" strike="noStrike" cap="none" normalizeH="0" baseline="0" dirty="0" smtClean="0">
                          <a:ln>
                            <a:noFill/>
                          </a:ln>
                          <a:solidFill>
                            <a:srgbClr val="FFFFFF"/>
                          </a:solidFill>
                          <a:effectLst/>
                          <a:latin typeface="Trebuchet MS" pitchFamily="34" charset="0"/>
                          <a:cs typeface="Arial" pitchFamily="34" charset="0"/>
                        </a:rPr>
                        <a:t>Donation-partage</a:t>
                      </a:r>
                      <a:endParaRPr kumimoji="0" lang="fr-FR" sz="1400" b="0" i="0" u="none" strike="noStrike" cap="none" normalizeH="0" baseline="0" dirty="0" smtClean="0">
                        <a:ln>
                          <a:noFill/>
                        </a:ln>
                        <a:solidFill>
                          <a:schemeClr val="tx1"/>
                        </a:solidFill>
                        <a:effectLst/>
                        <a:latin typeface="Trebuchet MS" pitchFamily="34" charset="0"/>
                        <a:cs typeface="Arial" pitchFamily="34" charset="0"/>
                      </a:endParaRPr>
                    </a:p>
                  </a:txBody>
                  <a:tcPr marL="0" marR="0" marT="0" marB="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A5003E"/>
                    </a:solidFill>
                  </a:tcPr>
                </a:tc>
              </a:tr>
              <a:tr h="709129">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fr-FR" sz="1300" b="1" i="0" u="none" strike="noStrike" cap="none" normalizeH="0" baseline="0" dirty="0" smtClean="0">
                          <a:ln>
                            <a:noFill/>
                          </a:ln>
                          <a:solidFill>
                            <a:schemeClr val="tx1"/>
                          </a:solidFill>
                          <a:effectLst/>
                          <a:latin typeface="Trebuchet MS" pitchFamily="34" charset="0"/>
                          <a:cs typeface="Arial" pitchFamily="34" charset="0"/>
                        </a:rPr>
                        <a:t>Définition</a:t>
                      </a:r>
                      <a:endParaRPr kumimoji="0" lang="fr-FR" sz="1300" b="0" i="0" u="none" strike="noStrike" cap="none" normalizeH="0" baseline="0" dirty="0" smtClean="0">
                        <a:ln>
                          <a:noFill/>
                        </a:ln>
                        <a:solidFill>
                          <a:schemeClr val="tx1"/>
                        </a:solidFill>
                        <a:effectLst/>
                        <a:latin typeface="Trebuchet MS" pitchFamily="34" charset="0"/>
                        <a:cs typeface="Arial" pitchFamily="34" charset="0"/>
                      </a:endParaRPr>
                    </a:p>
                  </a:txBody>
                  <a:tcPr marL="72000" marR="72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fr-FR" sz="1300" b="0" i="0" u="none" strike="noStrike" cap="none" normalizeH="0" baseline="0" dirty="0" smtClean="0">
                          <a:ln>
                            <a:noFill/>
                          </a:ln>
                          <a:solidFill>
                            <a:schemeClr val="tx1"/>
                          </a:solidFill>
                          <a:effectLst/>
                          <a:latin typeface="Trebuchet MS" pitchFamily="34" charset="0"/>
                          <a:cs typeface="Arial" pitchFamily="34" charset="0"/>
                        </a:rPr>
                        <a:t>Acte par lequel le donateur se dépouille actuellement et irrévocablement de la chose donnée en faveur du donataire qui l’accepte </a:t>
                      </a:r>
                    </a:p>
                  </a:txBody>
                  <a:tcPr marL="72000" marR="72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fr-FR" sz="1300" b="0" i="0" u="none" strike="noStrike" cap="none" normalizeH="0" baseline="0" dirty="0" smtClean="0">
                          <a:ln>
                            <a:noFill/>
                          </a:ln>
                          <a:solidFill>
                            <a:schemeClr val="tx1"/>
                          </a:solidFill>
                          <a:effectLst/>
                          <a:latin typeface="Trebuchet MS" pitchFamily="34" charset="0"/>
                          <a:cs typeface="Arial" pitchFamily="34" charset="0"/>
                        </a:rPr>
                        <a:t>Acte par lequel un ascendant répartit de son vivant ses biens entre ses descendants</a:t>
                      </a:r>
                    </a:p>
                  </a:txBody>
                  <a:tcPr marL="72000" marR="72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6912">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fr-FR" sz="1300" b="1" i="0" u="none" strike="noStrike" cap="none" normalizeH="0" baseline="0" dirty="0" smtClean="0">
                          <a:ln>
                            <a:noFill/>
                          </a:ln>
                          <a:solidFill>
                            <a:schemeClr val="tx1"/>
                          </a:solidFill>
                          <a:effectLst/>
                          <a:latin typeface="Trebuchet MS" pitchFamily="34" charset="0"/>
                          <a:cs typeface="Arial" pitchFamily="34" charset="0"/>
                        </a:rPr>
                        <a:t>Forme de la donation</a:t>
                      </a:r>
                      <a:endParaRPr kumimoji="0" lang="fr-FR" sz="1300" b="0" i="0" u="none" strike="noStrike" cap="none" normalizeH="0" baseline="0" dirty="0" smtClean="0">
                        <a:ln>
                          <a:noFill/>
                        </a:ln>
                        <a:solidFill>
                          <a:schemeClr val="tx1"/>
                        </a:solidFill>
                        <a:effectLst/>
                        <a:latin typeface="Trebuchet MS" pitchFamily="34" charset="0"/>
                        <a:cs typeface="Arial" pitchFamily="34" charset="0"/>
                      </a:endParaRPr>
                    </a:p>
                  </a:txBody>
                  <a:tcPr marL="72000" marR="72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fr-FR" sz="1300" b="0" i="0" u="none" strike="noStrike" cap="none" normalizeH="0" baseline="0" dirty="0" smtClean="0">
                          <a:ln>
                            <a:noFill/>
                          </a:ln>
                          <a:solidFill>
                            <a:schemeClr val="tx1"/>
                          </a:solidFill>
                          <a:effectLst/>
                          <a:latin typeface="Trebuchet MS" pitchFamily="34" charset="0"/>
                          <a:cs typeface="Arial" pitchFamily="34" charset="0"/>
                        </a:rPr>
                        <a:t>Acte notarié </a:t>
                      </a:r>
                    </a:p>
                  </a:txBody>
                  <a:tcPr marL="72000" marR="72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fr-FR" sz="1300" b="0" i="0" u="none" strike="noStrike" cap="none" normalizeH="0" baseline="0" dirty="0" smtClean="0">
                          <a:ln>
                            <a:noFill/>
                          </a:ln>
                          <a:solidFill>
                            <a:schemeClr val="tx1"/>
                          </a:solidFill>
                          <a:effectLst/>
                          <a:latin typeface="Trebuchet MS" pitchFamily="34" charset="0"/>
                          <a:cs typeface="Arial" pitchFamily="34" charset="0"/>
                        </a:rPr>
                        <a:t>Acte notarié</a:t>
                      </a:r>
                    </a:p>
                  </a:txBody>
                  <a:tcPr marL="72000" marR="72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96789">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fr-FR" sz="1300" b="1" i="0" u="none" strike="noStrike" cap="none" normalizeH="0" baseline="0" dirty="0" smtClean="0">
                          <a:ln>
                            <a:noFill/>
                          </a:ln>
                          <a:solidFill>
                            <a:schemeClr val="tx1"/>
                          </a:solidFill>
                          <a:effectLst/>
                          <a:latin typeface="Trebuchet MS" pitchFamily="34" charset="0"/>
                          <a:cs typeface="Arial" pitchFamily="34" charset="0"/>
                        </a:rPr>
                        <a:t>Bénéficiaires</a:t>
                      </a:r>
                      <a:endParaRPr kumimoji="0" lang="fr-FR" sz="1300" b="0" i="0" u="none" strike="noStrike" cap="none" normalizeH="0" baseline="0" dirty="0" smtClean="0">
                        <a:ln>
                          <a:noFill/>
                        </a:ln>
                        <a:solidFill>
                          <a:schemeClr val="tx1"/>
                        </a:solidFill>
                        <a:effectLst/>
                        <a:latin typeface="Trebuchet MS" pitchFamily="34" charset="0"/>
                        <a:cs typeface="Arial" pitchFamily="34" charset="0"/>
                      </a:endParaRPr>
                    </a:p>
                  </a:txBody>
                  <a:tcPr marL="72000" marR="72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fr-FR" sz="1300" b="0" i="0" u="none" strike="noStrike" cap="none" normalizeH="0" baseline="0" dirty="0" smtClean="0">
                          <a:ln>
                            <a:noFill/>
                          </a:ln>
                          <a:solidFill>
                            <a:schemeClr val="tx1"/>
                          </a:solidFill>
                          <a:effectLst/>
                          <a:latin typeface="Trebuchet MS" pitchFamily="34" charset="0"/>
                          <a:cs typeface="Arial" pitchFamily="34" charset="0"/>
                        </a:rPr>
                        <a:t>Toute personne </a:t>
                      </a:r>
                    </a:p>
                  </a:txBody>
                  <a:tcPr marL="72000" marR="72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fr-FR" sz="1300" b="0" i="0" u="none" strike="noStrike" cap="none" normalizeH="0" baseline="0" dirty="0" smtClean="0">
                          <a:ln>
                            <a:noFill/>
                          </a:ln>
                          <a:solidFill>
                            <a:schemeClr val="tx1"/>
                          </a:solidFill>
                          <a:effectLst/>
                          <a:latin typeface="Trebuchet MS" pitchFamily="34" charset="0"/>
                          <a:cs typeface="Arial" pitchFamily="34" charset="0"/>
                        </a:rPr>
                        <a:t>Descendants en ligne directe (enfants ou petits-enfants dans le cadre d’une donation-partage transgénérationnelle) et/ou tiers dirigeant</a:t>
                      </a:r>
                    </a:p>
                  </a:txBody>
                  <a:tcPr marL="72000" marR="72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82634">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fr-FR" sz="1300" b="1" i="0" u="none" strike="noStrike" cap="none" normalizeH="0" baseline="0" dirty="0" smtClean="0">
                          <a:ln>
                            <a:noFill/>
                          </a:ln>
                          <a:solidFill>
                            <a:schemeClr val="tx1"/>
                          </a:solidFill>
                          <a:effectLst/>
                          <a:latin typeface="Trebuchet MS" pitchFamily="34" charset="0"/>
                          <a:cs typeface="Arial" pitchFamily="34" charset="0"/>
                        </a:rPr>
                        <a:t>Evaluation des biens donnés pour le calcul de la réserve de la succession</a:t>
                      </a:r>
                      <a:endParaRPr kumimoji="0" lang="fr-FR" sz="1300" b="0" i="0" u="none" strike="noStrike" cap="none" normalizeH="0" baseline="0" dirty="0" smtClean="0">
                        <a:ln>
                          <a:noFill/>
                        </a:ln>
                        <a:solidFill>
                          <a:schemeClr val="tx1"/>
                        </a:solidFill>
                        <a:effectLst/>
                        <a:latin typeface="Trebuchet MS" pitchFamily="34" charset="0"/>
                        <a:cs typeface="Arial" pitchFamily="34" charset="0"/>
                      </a:endParaRPr>
                    </a:p>
                  </a:txBody>
                  <a:tcPr marL="72000" marR="72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fr-FR" sz="1300" b="0" i="0" u="none" strike="noStrike" cap="none" normalizeH="0" baseline="0" dirty="0" smtClean="0">
                          <a:ln>
                            <a:noFill/>
                          </a:ln>
                          <a:solidFill>
                            <a:schemeClr val="tx1"/>
                          </a:solidFill>
                          <a:effectLst/>
                          <a:latin typeface="Trebuchet MS" pitchFamily="34" charset="0"/>
                          <a:cs typeface="Arial" pitchFamily="34" charset="0"/>
                        </a:rPr>
                        <a:t>Au jour du décès selon l’état des biens à l’époque de la donation </a:t>
                      </a:r>
                    </a:p>
                  </a:txBody>
                  <a:tcPr marL="72000" marR="72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fr-FR" sz="1300" b="0" i="0" u="none" strike="noStrike" cap="none" normalizeH="0" baseline="0" dirty="0" smtClean="0">
                          <a:ln>
                            <a:noFill/>
                          </a:ln>
                          <a:solidFill>
                            <a:schemeClr val="tx1"/>
                          </a:solidFill>
                          <a:effectLst/>
                          <a:latin typeface="Trebuchet MS" pitchFamily="34" charset="0"/>
                          <a:cs typeface="Arial" pitchFamily="34" charset="0"/>
                        </a:rPr>
                        <a:t>Au jour de la donation-partage sous certaines conditions </a:t>
                      </a:r>
                    </a:p>
                  </a:txBody>
                  <a:tcPr marL="72000" marR="72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 name="Rectangle 7"/>
          <p:cNvSpPr>
            <a:spLocks noChangeArrowheads="1"/>
          </p:cNvSpPr>
          <p:nvPr/>
        </p:nvSpPr>
        <p:spPr bwMode="auto">
          <a:xfrm>
            <a:off x="323526" y="571480"/>
            <a:ext cx="8496944" cy="220662"/>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Illustration n° 51 : Tableau comparatif entre la donation simple et la donation-partage</a:t>
            </a:r>
            <a:endParaRPr lang="fr-FR" sz="1300" b="1" dirty="0">
              <a:latin typeface="Trebuchet MS" pitchFamily="34" charset="0"/>
              <a:cs typeface="Arial" pitchFamily="34"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03" name="AutoShape 10"/>
          <p:cNvSpPr>
            <a:spLocks noChangeArrowheads="1"/>
          </p:cNvSpPr>
          <p:nvPr/>
        </p:nvSpPr>
        <p:spPr bwMode="auto">
          <a:xfrm>
            <a:off x="747575" y="2826327"/>
            <a:ext cx="8072899" cy="417671"/>
          </a:xfrm>
          <a:prstGeom prst="rightArrow">
            <a:avLst>
              <a:gd name="adj1" fmla="val 58389"/>
              <a:gd name="adj2" fmla="val 106074"/>
            </a:avLst>
          </a:prstGeom>
          <a:solidFill>
            <a:schemeClr val="bg1">
              <a:lumMod val="75000"/>
            </a:schemeClr>
          </a:solidFill>
          <a:ln w="6350" algn="ctr">
            <a:noFill/>
            <a:miter lim="800000"/>
            <a:headEnd/>
            <a:tailEnd/>
          </a:ln>
        </p:spPr>
        <p:txBody>
          <a:bodyPr wrap="square" lIns="0" tIns="0" rIns="0" bIns="0" anchor="ctr">
            <a:spAutoFit/>
          </a:bodyPr>
          <a:lstStyle/>
          <a:p>
            <a:endParaRPr lang="fr-FR" sz="1600" dirty="0">
              <a:latin typeface="Trebuchet MS" pitchFamily="34" charset="0"/>
              <a:cs typeface="Arial" pitchFamily="34" charset="0"/>
            </a:endParaRPr>
          </a:p>
        </p:txBody>
      </p:sp>
      <p:sp>
        <p:nvSpPr>
          <p:cNvPr id="16404" name="Text Box 11"/>
          <p:cNvSpPr txBox="1">
            <a:spLocks noChangeArrowheads="1"/>
          </p:cNvSpPr>
          <p:nvPr/>
        </p:nvSpPr>
        <p:spPr bwMode="auto">
          <a:xfrm>
            <a:off x="193752" y="2297764"/>
            <a:ext cx="1145736" cy="369888"/>
          </a:xfrm>
          <a:prstGeom prst="rect">
            <a:avLst/>
          </a:prstGeom>
          <a:noFill/>
          <a:ln w="6350" algn="ctr">
            <a:noFill/>
            <a:miter lim="800000"/>
            <a:headEnd/>
            <a:tailEnd/>
          </a:ln>
        </p:spPr>
        <p:txBody>
          <a:bodyPr lIns="0" tIns="0" rIns="0" bIns="0">
            <a:spAutoFit/>
          </a:bodyPr>
          <a:lstStyle/>
          <a:p>
            <a:pPr>
              <a:spcBef>
                <a:spcPct val="50000"/>
              </a:spcBef>
            </a:pPr>
            <a:r>
              <a:rPr lang="fr-FR" sz="1200" b="1" dirty="0">
                <a:latin typeface="Trebuchet MS" pitchFamily="34" charset="0"/>
                <a:cs typeface="Arial" pitchFamily="34" charset="0"/>
              </a:rPr>
              <a:t>Début de la conservation</a:t>
            </a:r>
          </a:p>
        </p:txBody>
      </p:sp>
      <p:sp>
        <p:nvSpPr>
          <p:cNvPr id="16405" name="Line 12"/>
          <p:cNvSpPr>
            <a:spLocks noChangeShapeType="1"/>
          </p:cNvSpPr>
          <p:nvPr/>
        </p:nvSpPr>
        <p:spPr bwMode="auto">
          <a:xfrm>
            <a:off x="3173840" y="2747027"/>
            <a:ext cx="1465" cy="579438"/>
          </a:xfrm>
          <a:prstGeom prst="line">
            <a:avLst/>
          </a:prstGeom>
          <a:noFill/>
          <a:ln w="38100">
            <a:solidFill>
              <a:schemeClr val="tx1"/>
            </a:solidFill>
            <a:round/>
            <a:headEnd/>
            <a:tailEnd/>
          </a:ln>
        </p:spPr>
        <p:txBody>
          <a:bodyPr lIns="0" tIns="0" rIns="0" bIns="0">
            <a:spAutoFit/>
          </a:bodyPr>
          <a:lstStyle/>
          <a:p>
            <a:endParaRPr lang="fr-FR" sz="1600" dirty="0">
              <a:latin typeface="Trebuchet MS" pitchFamily="34" charset="0"/>
              <a:cs typeface="Arial" pitchFamily="34" charset="0"/>
            </a:endParaRPr>
          </a:p>
        </p:txBody>
      </p:sp>
      <p:sp>
        <p:nvSpPr>
          <p:cNvPr id="16406" name="Text Box 14"/>
          <p:cNvSpPr txBox="1">
            <a:spLocks noChangeArrowheads="1"/>
          </p:cNvSpPr>
          <p:nvPr/>
        </p:nvSpPr>
        <p:spPr bwMode="auto">
          <a:xfrm>
            <a:off x="2885207" y="2496202"/>
            <a:ext cx="571403" cy="184150"/>
          </a:xfrm>
          <a:prstGeom prst="rect">
            <a:avLst/>
          </a:prstGeom>
          <a:noFill/>
          <a:ln w="6350" algn="ctr">
            <a:noFill/>
            <a:miter lim="800000"/>
            <a:headEnd/>
            <a:tailEnd/>
          </a:ln>
        </p:spPr>
        <p:txBody>
          <a:bodyPr lIns="0" tIns="0" rIns="0" bIns="0">
            <a:spAutoFit/>
          </a:bodyPr>
          <a:lstStyle/>
          <a:p>
            <a:pPr>
              <a:spcBef>
                <a:spcPct val="50000"/>
              </a:spcBef>
            </a:pPr>
            <a:r>
              <a:rPr lang="fr-FR" sz="1200" b="1" dirty="0">
                <a:latin typeface="Trebuchet MS" pitchFamily="34" charset="0"/>
                <a:cs typeface="Arial" pitchFamily="34" charset="0"/>
              </a:rPr>
              <a:t>2 ans</a:t>
            </a:r>
          </a:p>
        </p:txBody>
      </p:sp>
      <p:sp>
        <p:nvSpPr>
          <p:cNvPr id="16407" name="Text Box 15"/>
          <p:cNvSpPr txBox="1">
            <a:spLocks noChangeArrowheads="1"/>
          </p:cNvSpPr>
          <p:nvPr/>
        </p:nvSpPr>
        <p:spPr bwMode="auto">
          <a:xfrm>
            <a:off x="7365592" y="2496202"/>
            <a:ext cx="518658" cy="184150"/>
          </a:xfrm>
          <a:prstGeom prst="rect">
            <a:avLst/>
          </a:prstGeom>
          <a:noFill/>
          <a:ln w="6350" algn="ctr">
            <a:noFill/>
            <a:miter lim="800000"/>
            <a:headEnd/>
            <a:tailEnd/>
          </a:ln>
        </p:spPr>
        <p:txBody>
          <a:bodyPr lIns="0" tIns="0" rIns="0" bIns="0">
            <a:spAutoFit/>
          </a:bodyPr>
          <a:lstStyle/>
          <a:p>
            <a:pPr>
              <a:spcBef>
                <a:spcPct val="50000"/>
              </a:spcBef>
            </a:pPr>
            <a:r>
              <a:rPr lang="fr-FR" sz="1200" b="1" dirty="0">
                <a:latin typeface="Trebuchet MS" pitchFamily="34" charset="0"/>
                <a:cs typeface="Arial" pitchFamily="34" charset="0"/>
              </a:rPr>
              <a:t>6 ans</a:t>
            </a:r>
          </a:p>
        </p:txBody>
      </p:sp>
      <p:sp>
        <p:nvSpPr>
          <p:cNvPr id="16408" name="Text Box 16"/>
          <p:cNvSpPr txBox="1">
            <a:spLocks noChangeArrowheads="1"/>
          </p:cNvSpPr>
          <p:nvPr/>
        </p:nvSpPr>
        <p:spPr bwMode="auto">
          <a:xfrm>
            <a:off x="1112392" y="2923239"/>
            <a:ext cx="1780140" cy="184150"/>
          </a:xfrm>
          <a:prstGeom prst="rect">
            <a:avLst/>
          </a:prstGeom>
          <a:noFill/>
          <a:ln w="6350" algn="ctr">
            <a:noFill/>
            <a:miter lim="800000"/>
            <a:headEnd/>
            <a:tailEnd/>
          </a:ln>
        </p:spPr>
        <p:txBody>
          <a:bodyPr lIns="0" tIns="0" rIns="0" bIns="0">
            <a:spAutoFit/>
          </a:bodyPr>
          <a:lstStyle/>
          <a:p>
            <a:pPr>
              <a:spcBef>
                <a:spcPct val="50000"/>
              </a:spcBef>
            </a:pPr>
            <a:r>
              <a:rPr lang="fr-FR" sz="1200" b="1" dirty="0">
                <a:latin typeface="Trebuchet MS" pitchFamily="34" charset="0"/>
                <a:cs typeface="Arial" pitchFamily="34" charset="0"/>
              </a:rPr>
              <a:t>Engagement Collectif</a:t>
            </a:r>
          </a:p>
        </p:txBody>
      </p:sp>
      <p:sp>
        <p:nvSpPr>
          <p:cNvPr id="16409" name="Text Box 17"/>
          <p:cNvSpPr txBox="1">
            <a:spLocks noChangeArrowheads="1"/>
          </p:cNvSpPr>
          <p:nvPr/>
        </p:nvSpPr>
        <p:spPr bwMode="auto">
          <a:xfrm>
            <a:off x="4612604" y="2923239"/>
            <a:ext cx="1780140" cy="184150"/>
          </a:xfrm>
          <a:prstGeom prst="rect">
            <a:avLst/>
          </a:prstGeom>
          <a:noFill/>
          <a:ln w="6350" algn="ctr">
            <a:noFill/>
            <a:miter lim="800000"/>
            <a:headEnd/>
            <a:tailEnd/>
          </a:ln>
        </p:spPr>
        <p:txBody>
          <a:bodyPr lIns="0" tIns="0" rIns="0" bIns="0">
            <a:spAutoFit/>
          </a:bodyPr>
          <a:lstStyle/>
          <a:p>
            <a:pPr>
              <a:spcBef>
                <a:spcPct val="50000"/>
              </a:spcBef>
            </a:pPr>
            <a:r>
              <a:rPr lang="fr-FR" sz="1200" b="1" dirty="0">
                <a:latin typeface="Trebuchet MS" pitchFamily="34" charset="0"/>
                <a:cs typeface="Arial" pitchFamily="34" charset="0"/>
              </a:rPr>
              <a:t>Engagement Individuel</a:t>
            </a:r>
          </a:p>
        </p:txBody>
      </p:sp>
      <p:sp>
        <p:nvSpPr>
          <p:cNvPr id="16410" name="Rectangle 18"/>
          <p:cNvSpPr>
            <a:spLocks noChangeArrowheads="1"/>
          </p:cNvSpPr>
          <p:nvPr/>
        </p:nvSpPr>
        <p:spPr bwMode="auto">
          <a:xfrm>
            <a:off x="3392147" y="2945389"/>
            <a:ext cx="65" cy="246221"/>
          </a:xfrm>
          <a:prstGeom prst="rect">
            <a:avLst/>
          </a:prstGeom>
          <a:noFill/>
          <a:ln w="6350" algn="ctr">
            <a:noFill/>
            <a:miter lim="800000"/>
            <a:headEnd/>
            <a:tailEnd/>
          </a:ln>
        </p:spPr>
        <p:txBody>
          <a:bodyPr wrap="none" lIns="0" tIns="0" rIns="0" bIns="0" anchor="ctr">
            <a:spAutoFit/>
          </a:bodyPr>
          <a:lstStyle/>
          <a:p>
            <a:endParaRPr lang="fr-FR" sz="1600" dirty="0">
              <a:latin typeface="Trebuchet MS" pitchFamily="34" charset="0"/>
              <a:cs typeface="Arial" pitchFamily="34" charset="0"/>
            </a:endParaRPr>
          </a:p>
        </p:txBody>
      </p:sp>
      <p:sp>
        <p:nvSpPr>
          <p:cNvPr id="16411" name="Line 19"/>
          <p:cNvSpPr>
            <a:spLocks noChangeShapeType="1"/>
          </p:cNvSpPr>
          <p:nvPr/>
        </p:nvSpPr>
        <p:spPr bwMode="auto">
          <a:xfrm>
            <a:off x="765157" y="2747027"/>
            <a:ext cx="1465" cy="579438"/>
          </a:xfrm>
          <a:prstGeom prst="line">
            <a:avLst/>
          </a:prstGeom>
          <a:noFill/>
          <a:ln w="38100">
            <a:solidFill>
              <a:schemeClr val="tx1"/>
            </a:solidFill>
            <a:round/>
            <a:headEnd/>
            <a:tailEnd/>
          </a:ln>
        </p:spPr>
        <p:txBody>
          <a:bodyPr lIns="0" tIns="0" rIns="0" bIns="0">
            <a:spAutoFit/>
          </a:bodyPr>
          <a:lstStyle/>
          <a:p>
            <a:endParaRPr lang="fr-FR" sz="1600" dirty="0">
              <a:latin typeface="Trebuchet MS" pitchFamily="34" charset="0"/>
              <a:cs typeface="Arial" pitchFamily="34" charset="0"/>
            </a:endParaRPr>
          </a:p>
        </p:txBody>
      </p:sp>
      <p:sp>
        <p:nvSpPr>
          <p:cNvPr id="16412" name="Text Box 20"/>
          <p:cNvSpPr txBox="1">
            <a:spLocks noChangeArrowheads="1"/>
          </p:cNvSpPr>
          <p:nvPr/>
        </p:nvSpPr>
        <p:spPr bwMode="auto">
          <a:xfrm>
            <a:off x="310964" y="3448702"/>
            <a:ext cx="909849" cy="369888"/>
          </a:xfrm>
          <a:prstGeom prst="rect">
            <a:avLst/>
          </a:prstGeom>
          <a:noFill/>
          <a:ln w="6350" algn="ctr">
            <a:noFill/>
            <a:miter lim="800000"/>
            <a:headEnd/>
            <a:tailEnd/>
          </a:ln>
        </p:spPr>
        <p:txBody>
          <a:bodyPr lIns="0" tIns="0" rIns="0" bIns="0">
            <a:spAutoFit/>
          </a:bodyPr>
          <a:lstStyle/>
          <a:p>
            <a:pPr>
              <a:spcBef>
                <a:spcPct val="50000"/>
              </a:spcBef>
            </a:pPr>
            <a:r>
              <a:rPr lang="fr-FR" sz="1200" b="1" dirty="0">
                <a:latin typeface="Trebuchet MS" pitchFamily="34" charset="0"/>
                <a:cs typeface="Arial" pitchFamily="34" charset="0"/>
              </a:rPr>
              <a:t>En cas de non respect </a:t>
            </a:r>
          </a:p>
        </p:txBody>
      </p:sp>
      <p:sp>
        <p:nvSpPr>
          <p:cNvPr id="16415" name="Line 29"/>
          <p:cNvSpPr>
            <a:spLocks noChangeShapeType="1"/>
          </p:cNvSpPr>
          <p:nvPr/>
        </p:nvSpPr>
        <p:spPr bwMode="auto">
          <a:xfrm>
            <a:off x="7627853" y="2747027"/>
            <a:ext cx="1465" cy="579438"/>
          </a:xfrm>
          <a:prstGeom prst="line">
            <a:avLst/>
          </a:prstGeom>
          <a:noFill/>
          <a:ln w="38100">
            <a:solidFill>
              <a:schemeClr val="tx1"/>
            </a:solidFill>
            <a:round/>
            <a:headEnd/>
            <a:tailEnd/>
          </a:ln>
        </p:spPr>
        <p:txBody>
          <a:bodyPr lIns="0" tIns="0" rIns="0" bIns="0">
            <a:spAutoFit/>
          </a:bodyPr>
          <a:lstStyle/>
          <a:p>
            <a:endParaRPr lang="fr-FR" sz="1600" dirty="0">
              <a:latin typeface="Trebuchet MS" pitchFamily="34" charset="0"/>
              <a:cs typeface="Arial" pitchFamily="34" charset="0"/>
            </a:endParaRPr>
          </a:p>
        </p:txBody>
      </p:sp>
      <p:sp>
        <p:nvSpPr>
          <p:cNvPr id="16395" name="Text Box 36"/>
          <p:cNvSpPr txBox="1">
            <a:spLocks noChangeArrowheads="1"/>
          </p:cNvSpPr>
          <p:nvPr/>
        </p:nvSpPr>
        <p:spPr bwMode="auto">
          <a:xfrm>
            <a:off x="285720" y="4017034"/>
            <a:ext cx="8443546" cy="1920526"/>
          </a:xfrm>
          <a:prstGeom prst="rect">
            <a:avLst/>
          </a:prstGeom>
          <a:noFill/>
          <a:ln w="6350" algn="ctr">
            <a:noFill/>
            <a:miter lim="800000"/>
            <a:headEnd/>
            <a:tailEnd/>
          </a:ln>
        </p:spPr>
        <p:txBody>
          <a:bodyPr wrap="square" lIns="0" tIns="0" rIns="0" bIns="0">
            <a:spAutoFit/>
          </a:bodyPr>
          <a:lstStyle/>
          <a:p>
            <a:pPr marL="177800" indent="-177800" algn="just">
              <a:lnSpc>
                <a:spcPct val="110000"/>
              </a:lnSpc>
              <a:spcBef>
                <a:spcPct val="20000"/>
              </a:spcBef>
              <a:spcAft>
                <a:spcPct val="20000"/>
              </a:spcAft>
              <a:buFont typeface="Wingdings" pitchFamily="2" charset="2"/>
              <a:buChar char="§"/>
            </a:pPr>
            <a:r>
              <a:rPr lang="fr-FR" sz="1200" dirty="0">
                <a:latin typeface="Trebuchet MS" pitchFamily="34" charset="0"/>
                <a:cs typeface="Arial" pitchFamily="34" charset="0"/>
              </a:rPr>
              <a:t>Les titres faisant l’objet d’un </a:t>
            </a:r>
            <a:r>
              <a:rPr lang="fr-FR" sz="1200" dirty="0" smtClean="0">
                <a:latin typeface="Trebuchet MS" pitchFamily="34" charset="0"/>
                <a:cs typeface="Arial" pitchFamily="34" charset="0"/>
              </a:rPr>
              <a:t>engagement collectif de conservation d’une </a:t>
            </a:r>
            <a:r>
              <a:rPr lang="fr-FR" sz="1200" dirty="0">
                <a:latin typeface="Trebuchet MS" pitchFamily="34" charset="0"/>
                <a:cs typeface="Arial" pitchFamily="34" charset="0"/>
              </a:rPr>
              <a:t>durée minimale de 2 ans reconductible, en cours au jour de la donation ou de la succession, bénéficient d’une exonération partielle de droits de mutation, à concurrence de 75</a:t>
            </a:r>
            <a:r>
              <a:rPr lang="fr-FR" sz="1200" dirty="0" smtClean="0">
                <a:latin typeface="Trebuchet MS" pitchFamily="34" charset="0"/>
                <a:cs typeface="Arial" pitchFamily="34" charset="0"/>
              </a:rPr>
              <a:t>%.</a:t>
            </a:r>
          </a:p>
          <a:p>
            <a:pPr marL="177800" indent="-177800" algn="just">
              <a:lnSpc>
                <a:spcPct val="110000"/>
              </a:lnSpc>
              <a:spcBef>
                <a:spcPct val="20000"/>
              </a:spcBef>
              <a:spcAft>
                <a:spcPct val="20000"/>
              </a:spcAft>
              <a:buFont typeface="Wingdings" pitchFamily="2" charset="2"/>
              <a:buChar char="§"/>
            </a:pPr>
            <a:r>
              <a:rPr lang="fr-FR" sz="1200" dirty="0" smtClean="0">
                <a:latin typeface="Trebuchet MS" pitchFamily="34" charset="0"/>
                <a:cs typeface="Arial" pitchFamily="34" charset="0"/>
              </a:rPr>
              <a:t>Sous certaines conditions, l’engagement collectif de conservation peut être réputé acquis (« ECRA »).</a:t>
            </a:r>
            <a:endParaRPr lang="fr-FR" sz="1200" dirty="0">
              <a:latin typeface="Trebuchet MS" pitchFamily="34" charset="0"/>
              <a:cs typeface="Arial" pitchFamily="34" charset="0"/>
            </a:endParaRPr>
          </a:p>
          <a:p>
            <a:pPr marL="177800" indent="-177800" algn="just" eaLnBrk="0" hangingPunct="0">
              <a:lnSpc>
                <a:spcPct val="110000"/>
              </a:lnSpc>
              <a:spcBef>
                <a:spcPct val="20000"/>
              </a:spcBef>
              <a:spcAft>
                <a:spcPct val="20000"/>
              </a:spcAft>
              <a:buSzPct val="120000"/>
              <a:buFont typeface="Wingdings" pitchFamily="2" charset="2"/>
              <a:buChar char="§"/>
            </a:pPr>
            <a:r>
              <a:rPr lang="fr-FR" sz="1200" dirty="0" smtClean="0">
                <a:latin typeface="Trebuchet MS" pitchFamily="34" charset="0"/>
                <a:cs typeface="Arial" pitchFamily="34" charset="0"/>
              </a:rPr>
              <a:t>En l’absence d’engagement collectif au jour du décès, un pacte peut être conclu par les héritiers entre eux et avec d’autres associés dans les 6 mois du décès (engagement post mortem).</a:t>
            </a:r>
          </a:p>
          <a:p>
            <a:pPr marL="177800" indent="-177800" algn="just" eaLnBrk="0" hangingPunct="0">
              <a:lnSpc>
                <a:spcPct val="110000"/>
              </a:lnSpc>
              <a:spcBef>
                <a:spcPct val="20000"/>
              </a:spcBef>
              <a:spcAft>
                <a:spcPct val="20000"/>
              </a:spcAft>
              <a:buSzPct val="120000"/>
              <a:buFont typeface="Wingdings" pitchFamily="2" charset="2"/>
              <a:buChar char="§"/>
            </a:pPr>
            <a:r>
              <a:rPr lang="fr-FR" sz="1200" dirty="0" smtClean="0">
                <a:latin typeface="Trebuchet MS" pitchFamily="34" charset="0"/>
                <a:cs typeface="Arial" pitchFamily="34" charset="0"/>
              </a:rPr>
              <a:t>L’exonération partielle est définitivement acquise au terme de l’engagement individuel.</a:t>
            </a:r>
          </a:p>
          <a:p>
            <a:pPr marL="177800" indent="-177800" algn="just" eaLnBrk="0" hangingPunct="0">
              <a:lnSpc>
                <a:spcPct val="110000"/>
              </a:lnSpc>
              <a:spcBef>
                <a:spcPct val="20000"/>
              </a:spcBef>
              <a:spcAft>
                <a:spcPct val="20000"/>
              </a:spcAft>
              <a:buSzPct val="120000"/>
              <a:buFont typeface="Wingdings" pitchFamily="2" charset="2"/>
              <a:buChar char="§"/>
            </a:pPr>
            <a:r>
              <a:rPr lang="fr-FR" sz="1200" dirty="0" smtClean="0">
                <a:latin typeface="Trebuchet MS" pitchFamily="34" charset="0"/>
                <a:cs typeface="Arial" pitchFamily="34" charset="0"/>
              </a:rPr>
              <a:t>A noter que l’Administration considère que la signature d’un pacte ISF produit ses effets en droits d’enregistrement.</a:t>
            </a:r>
            <a:endParaRPr lang="fr-FR" sz="1200" dirty="0">
              <a:latin typeface="Trebuchet MS" pitchFamily="34" charset="0"/>
              <a:cs typeface="Arial" pitchFamily="34" charset="0"/>
            </a:endParaRPr>
          </a:p>
        </p:txBody>
      </p:sp>
      <p:grpSp>
        <p:nvGrpSpPr>
          <p:cNvPr id="2" name="Group 4"/>
          <p:cNvGrpSpPr>
            <a:grpSpLocks/>
          </p:cNvGrpSpPr>
          <p:nvPr/>
        </p:nvGrpSpPr>
        <p:grpSpPr bwMode="auto">
          <a:xfrm>
            <a:off x="161195" y="857232"/>
            <a:ext cx="8784981" cy="1079500"/>
            <a:chOff x="110" y="968"/>
            <a:chExt cx="5995" cy="680"/>
          </a:xfrm>
        </p:grpSpPr>
        <p:sp>
          <p:nvSpPr>
            <p:cNvPr id="35" name="Rectangle 5"/>
            <p:cNvSpPr>
              <a:spLocks noChangeArrowheads="1"/>
            </p:cNvSpPr>
            <p:nvPr/>
          </p:nvSpPr>
          <p:spPr bwMode="auto">
            <a:xfrm>
              <a:off x="110" y="1106"/>
              <a:ext cx="5993" cy="542"/>
            </a:xfrm>
            <a:prstGeom prst="rect">
              <a:avLst/>
            </a:prstGeom>
            <a:noFill/>
            <a:ln w="9525">
              <a:noFill/>
              <a:miter lim="800000"/>
              <a:headEnd/>
              <a:tailEnd/>
            </a:ln>
          </p:spPr>
          <p:txBody>
            <a:bodyPr lIns="0" tIns="72000" rIns="0" bIns="0"/>
            <a:lstStyle/>
            <a:p>
              <a:pPr marL="193675" lvl="2" indent="-190500" algn="just">
                <a:lnSpc>
                  <a:spcPct val="110000"/>
                </a:lnSpc>
                <a:spcBef>
                  <a:spcPct val="20000"/>
                </a:spcBef>
                <a:spcAft>
                  <a:spcPct val="20000"/>
                </a:spcAft>
                <a:buFont typeface="Wingdings" pitchFamily="2" charset="2"/>
                <a:buAutoNum type="arabicPeriod"/>
              </a:pPr>
              <a:r>
                <a:rPr lang="fr-FR" sz="1200" dirty="0">
                  <a:latin typeface="Trebuchet MS" pitchFamily="34" charset="0"/>
                  <a:cs typeface="Arial" pitchFamily="34" charset="0"/>
                </a:rPr>
                <a:t>La société exerce une activité industrielle, commerciale, artisanale, agricole ou libérale</a:t>
              </a:r>
            </a:p>
            <a:p>
              <a:pPr marL="193675" lvl="2" indent="-190500" algn="just">
                <a:lnSpc>
                  <a:spcPct val="110000"/>
                </a:lnSpc>
                <a:spcBef>
                  <a:spcPct val="20000"/>
                </a:spcBef>
                <a:spcAft>
                  <a:spcPct val="20000"/>
                </a:spcAft>
                <a:buFont typeface="Wingdings" pitchFamily="2" charset="2"/>
                <a:buAutoNum type="arabicPeriod"/>
              </a:pPr>
              <a:r>
                <a:rPr lang="fr-FR" sz="1200" dirty="0">
                  <a:latin typeface="Trebuchet MS" pitchFamily="34" charset="0"/>
                  <a:cs typeface="Arial" pitchFamily="34" charset="0"/>
                </a:rPr>
                <a:t>L’engagement de conservation porte sur 20% des titres (société cotée) ou 34% (société non cotée)</a:t>
              </a:r>
            </a:p>
            <a:p>
              <a:pPr marL="193675" lvl="2" indent="-190500" algn="just">
                <a:lnSpc>
                  <a:spcPct val="110000"/>
                </a:lnSpc>
                <a:spcBef>
                  <a:spcPct val="20000"/>
                </a:spcBef>
                <a:spcAft>
                  <a:spcPct val="20000"/>
                </a:spcAft>
                <a:buFont typeface="Wingdings" pitchFamily="2" charset="2"/>
                <a:buAutoNum type="arabicPeriod"/>
              </a:pPr>
              <a:r>
                <a:rPr lang="fr-FR" sz="1200" dirty="0">
                  <a:latin typeface="Trebuchet MS" pitchFamily="34" charset="0"/>
                  <a:cs typeface="Arial" pitchFamily="34" charset="0"/>
                </a:rPr>
                <a:t>L’un des associés signataires doit y exercer des fonctions de direction si la société est soumise à l’IS</a:t>
              </a:r>
            </a:p>
            <a:p>
              <a:pPr marL="193675" lvl="2" indent="-190500" algn="just">
                <a:lnSpc>
                  <a:spcPct val="110000"/>
                </a:lnSpc>
                <a:spcBef>
                  <a:spcPct val="20000"/>
                </a:spcBef>
                <a:spcAft>
                  <a:spcPct val="20000"/>
                </a:spcAft>
                <a:buClr>
                  <a:srgbClr val="A5003E"/>
                </a:buClr>
                <a:buSzPct val="120000"/>
                <a:buFont typeface="Wingdings" pitchFamily="2" charset="2"/>
                <a:buChar char="§"/>
              </a:pPr>
              <a:endParaRPr lang="fr-FR" sz="1200" dirty="0">
                <a:latin typeface="Trebuchet MS" pitchFamily="34" charset="0"/>
                <a:cs typeface="Arial" pitchFamily="34" charset="0"/>
              </a:endParaRPr>
            </a:p>
            <a:p>
              <a:pPr marL="193675" lvl="2" indent="-190500" algn="just">
                <a:lnSpc>
                  <a:spcPct val="110000"/>
                </a:lnSpc>
                <a:spcBef>
                  <a:spcPct val="20000"/>
                </a:spcBef>
                <a:spcAft>
                  <a:spcPct val="20000"/>
                </a:spcAft>
                <a:buClr>
                  <a:srgbClr val="A5003E"/>
                </a:buClr>
                <a:buSzPct val="120000"/>
              </a:pPr>
              <a:endParaRPr lang="fr-FR" sz="1200" dirty="0">
                <a:latin typeface="Trebuchet MS" pitchFamily="34" charset="0"/>
                <a:cs typeface="Arial" pitchFamily="34" charset="0"/>
              </a:endParaRPr>
            </a:p>
            <a:p>
              <a:pPr marL="377825" lvl="3" indent="-190500" algn="just">
                <a:lnSpc>
                  <a:spcPct val="110000"/>
                </a:lnSpc>
                <a:spcBef>
                  <a:spcPct val="20000"/>
                </a:spcBef>
                <a:spcAft>
                  <a:spcPct val="20000"/>
                </a:spcAft>
                <a:buFont typeface="Calibri" pitchFamily="34" charset="0"/>
                <a:buNone/>
              </a:pPr>
              <a:endParaRPr/>
            </a:p>
          </p:txBody>
        </p:sp>
        <p:sp>
          <p:nvSpPr>
            <p:cNvPr id="48" name="Rectangle 6"/>
            <p:cNvSpPr>
              <a:spLocks noChangeArrowheads="1"/>
            </p:cNvSpPr>
            <p:nvPr/>
          </p:nvSpPr>
          <p:spPr bwMode="auto">
            <a:xfrm>
              <a:off x="110" y="968"/>
              <a:ext cx="5995" cy="139"/>
            </a:xfrm>
            <a:prstGeom prst="rect">
              <a:avLst/>
            </a:prstGeom>
            <a:solidFill>
              <a:schemeClr val="bg1">
                <a:lumMod val="85000"/>
              </a:schemeClr>
            </a:solidFill>
            <a:ln w="12700" algn="ctr">
              <a:noFill/>
              <a:miter lim="800000"/>
              <a:headEnd/>
              <a:tailEnd/>
            </a:ln>
          </p:spPr>
          <p:txBody>
            <a:bodyPr wrap="none" lIns="54000" anchor="ctr"/>
            <a:lstStyle/>
            <a:p>
              <a:pPr algn="l"/>
              <a:r>
                <a:rPr lang="fr-FR" sz="1300" b="1" dirty="0" smtClean="0">
                  <a:latin typeface="Trebuchet MS" pitchFamily="34" charset="0"/>
                  <a:cs typeface="Arial" pitchFamily="34" charset="0"/>
                </a:rPr>
                <a:t>Conditions</a:t>
              </a:r>
              <a:endParaRPr lang="fr-FR" sz="1300" b="1" dirty="0">
                <a:latin typeface="Trebuchet MS" pitchFamily="34" charset="0"/>
                <a:cs typeface="Arial" pitchFamily="34" charset="0"/>
              </a:endParaRPr>
            </a:p>
          </p:txBody>
        </p:sp>
      </p:grpSp>
      <p:sp>
        <p:nvSpPr>
          <p:cNvPr id="50" name="Rectangle 5"/>
          <p:cNvSpPr>
            <a:spLocks noChangeArrowheads="1"/>
          </p:cNvSpPr>
          <p:nvPr/>
        </p:nvSpPr>
        <p:spPr bwMode="auto">
          <a:xfrm>
            <a:off x="179512" y="2228439"/>
            <a:ext cx="8782050" cy="501005"/>
          </a:xfrm>
          <a:prstGeom prst="rect">
            <a:avLst/>
          </a:prstGeom>
          <a:noFill/>
          <a:ln w="9525">
            <a:noFill/>
            <a:miter lim="800000"/>
            <a:headEnd/>
            <a:tailEnd/>
          </a:ln>
        </p:spPr>
        <p:txBody>
          <a:bodyPr lIns="0" tIns="72000" rIns="0" bIns="0"/>
          <a:lstStyle/>
          <a:p>
            <a:pPr marL="193675" lvl="2" indent="-190500" algn="just">
              <a:lnSpc>
                <a:spcPct val="110000"/>
              </a:lnSpc>
              <a:spcBef>
                <a:spcPct val="20000"/>
              </a:spcBef>
              <a:spcAft>
                <a:spcPct val="20000"/>
              </a:spcAft>
              <a:buClr>
                <a:srgbClr val="A5003E"/>
              </a:buClr>
              <a:buSzPct val="120000"/>
            </a:pPr>
            <a:endParaRPr lang="fr-FR" sz="1200" dirty="0">
              <a:latin typeface="Trebuchet MS" pitchFamily="34" charset="0"/>
              <a:cs typeface="Arial" pitchFamily="34" charset="0"/>
            </a:endParaRPr>
          </a:p>
          <a:p>
            <a:pPr marL="193675" lvl="2" indent="-190500" algn="just">
              <a:lnSpc>
                <a:spcPct val="110000"/>
              </a:lnSpc>
              <a:spcBef>
                <a:spcPct val="20000"/>
              </a:spcBef>
              <a:spcAft>
                <a:spcPct val="20000"/>
              </a:spcAft>
              <a:buClr>
                <a:srgbClr val="A5003E"/>
              </a:buClr>
              <a:buSzPct val="120000"/>
              <a:buFont typeface="Wingdings" pitchFamily="2" charset="2"/>
              <a:buChar char="§"/>
            </a:pPr>
            <a:endParaRPr lang="fr-FR" sz="1200" dirty="0">
              <a:latin typeface="Trebuchet MS" pitchFamily="34" charset="0"/>
              <a:cs typeface="Arial" pitchFamily="34" charset="0"/>
            </a:endParaRPr>
          </a:p>
          <a:p>
            <a:pPr marL="193675" lvl="2" indent="-190500" algn="just">
              <a:lnSpc>
                <a:spcPct val="110000"/>
              </a:lnSpc>
              <a:spcBef>
                <a:spcPct val="20000"/>
              </a:spcBef>
              <a:spcAft>
                <a:spcPct val="20000"/>
              </a:spcAft>
              <a:buClr>
                <a:srgbClr val="A5003E"/>
              </a:buClr>
              <a:buSzPct val="120000"/>
              <a:buFont typeface="Wingdings" pitchFamily="2" charset="2"/>
              <a:buChar char="§"/>
            </a:pPr>
            <a:endParaRPr lang="fr-FR" sz="1200" dirty="0">
              <a:latin typeface="Trebuchet MS" pitchFamily="34" charset="0"/>
              <a:cs typeface="Arial" pitchFamily="34" charset="0"/>
            </a:endParaRPr>
          </a:p>
          <a:p>
            <a:pPr marL="193675" lvl="2" indent="-190500" algn="just">
              <a:lnSpc>
                <a:spcPct val="110000"/>
              </a:lnSpc>
              <a:spcBef>
                <a:spcPct val="20000"/>
              </a:spcBef>
              <a:spcAft>
                <a:spcPct val="20000"/>
              </a:spcAft>
              <a:buClr>
                <a:srgbClr val="A5003E"/>
              </a:buClr>
              <a:buSzPct val="120000"/>
              <a:buFont typeface="Wingdings" pitchFamily="2" charset="2"/>
              <a:buChar char="§"/>
            </a:pPr>
            <a:endParaRPr lang="fr-FR" sz="1200" dirty="0">
              <a:latin typeface="Trebuchet MS" pitchFamily="34" charset="0"/>
              <a:cs typeface="Arial" pitchFamily="34" charset="0"/>
            </a:endParaRPr>
          </a:p>
          <a:p>
            <a:pPr marL="193675" lvl="2" indent="-190500" algn="just">
              <a:lnSpc>
                <a:spcPct val="110000"/>
              </a:lnSpc>
              <a:spcBef>
                <a:spcPct val="20000"/>
              </a:spcBef>
              <a:spcAft>
                <a:spcPct val="20000"/>
              </a:spcAft>
              <a:buClr>
                <a:srgbClr val="A5003E"/>
              </a:buClr>
              <a:buSzPct val="120000"/>
              <a:buFont typeface="Wingdings" pitchFamily="2" charset="2"/>
              <a:buChar char="§"/>
            </a:pPr>
            <a:endParaRPr lang="fr-FR" sz="1200" dirty="0">
              <a:latin typeface="Trebuchet MS" pitchFamily="34" charset="0"/>
              <a:cs typeface="Arial" pitchFamily="34" charset="0"/>
            </a:endParaRPr>
          </a:p>
          <a:p>
            <a:pPr marL="193675" lvl="2" indent="-190500" algn="just">
              <a:lnSpc>
                <a:spcPct val="110000"/>
              </a:lnSpc>
              <a:spcBef>
                <a:spcPct val="20000"/>
              </a:spcBef>
              <a:spcAft>
                <a:spcPct val="20000"/>
              </a:spcAft>
              <a:buClr>
                <a:srgbClr val="A5003E"/>
              </a:buClr>
              <a:buSzPct val="120000"/>
              <a:buFont typeface="Wingdings" pitchFamily="2" charset="2"/>
              <a:buChar char="§"/>
            </a:pPr>
            <a:endParaRPr lang="fr-FR" sz="1200" dirty="0">
              <a:latin typeface="Trebuchet MS" pitchFamily="34" charset="0"/>
              <a:cs typeface="Arial" pitchFamily="34" charset="0"/>
            </a:endParaRPr>
          </a:p>
          <a:p>
            <a:pPr marL="193675" lvl="2" indent="-190500" algn="just">
              <a:lnSpc>
                <a:spcPct val="110000"/>
              </a:lnSpc>
              <a:spcBef>
                <a:spcPct val="20000"/>
              </a:spcBef>
              <a:spcAft>
                <a:spcPct val="20000"/>
              </a:spcAft>
              <a:buClr>
                <a:srgbClr val="A5003E"/>
              </a:buClr>
              <a:buSzPct val="120000"/>
              <a:buFont typeface="Wingdings" pitchFamily="2" charset="2"/>
              <a:buChar char="§"/>
            </a:pPr>
            <a:endParaRPr lang="fr-FR" sz="1200" dirty="0">
              <a:latin typeface="Trebuchet MS" pitchFamily="34" charset="0"/>
              <a:cs typeface="Arial" pitchFamily="34" charset="0"/>
            </a:endParaRPr>
          </a:p>
          <a:p>
            <a:pPr marL="377825" lvl="3" indent="-190500" algn="just">
              <a:lnSpc>
                <a:spcPct val="110000"/>
              </a:lnSpc>
              <a:spcBef>
                <a:spcPct val="20000"/>
              </a:spcBef>
              <a:spcAft>
                <a:spcPct val="20000"/>
              </a:spcAft>
              <a:buFont typeface="Calibri" pitchFamily="34" charset="0"/>
              <a:buNone/>
            </a:pPr>
            <a:endParaRPr lang="fr-FR" sz="1100" dirty="0">
              <a:latin typeface="Trebuchet MS" pitchFamily="34" charset="0"/>
              <a:cs typeface="Arial" pitchFamily="34" charset="0"/>
            </a:endParaRPr>
          </a:p>
        </p:txBody>
      </p:sp>
      <p:sp>
        <p:nvSpPr>
          <p:cNvPr id="51" name="Rectangle 6"/>
          <p:cNvSpPr>
            <a:spLocks noChangeArrowheads="1"/>
          </p:cNvSpPr>
          <p:nvPr/>
        </p:nvSpPr>
        <p:spPr bwMode="auto">
          <a:xfrm>
            <a:off x="179514" y="2009364"/>
            <a:ext cx="8784981" cy="220663"/>
          </a:xfrm>
          <a:prstGeom prst="rect">
            <a:avLst/>
          </a:prstGeom>
          <a:solidFill>
            <a:schemeClr val="bg1">
              <a:lumMod val="85000"/>
            </a:schemeClr>
          </a:solidFill>
          <a:ln w="12700" algn="ctr">
            <a:noFill/>
            <a:miter lim="800000"/>
            <a:headEnd/>
            <a:tailEnd/>
          </a:ln>
        </p:spPr>
        <p:txBody>
          <a:bodyPr wrap="none" lIns="54000" anchor="ctr"/>
          <a:lstStyle/>
          <a:p>
            <a:pPr algn="l"/>
            <a:r>
              <a:rPr lang="fr-FR" sz="1300" b="1" dirty="0" smtClean="0">
                <a:latin typeface="Trebuchet MS" pitchFamily="34" charset="0"/>
                <a:cs typeface="Arial" pitchFamily="34" charset="0"/>
              </a:rPr>
              <a:t>Principe</a:t>
            </a:r>
            <a:endParaRPr lang="fr-FR" sz="1300" b="1" dirty="0">
              <a:latin typeface="Trebuchet MS" pitchFamily="34" charset="0"/>
              <a:cs typeface="Arial" pitchFamily="34" charset="0"/>
            </a:endParaRPr>
          </a:p>
        </p:txBody>
      </p:sp>
      <p:sp>
        <p:nvSpPr>
          <p:cNvPr id="52" name="ZoneTexte 51"/>
          <p:cNvSpPr txBox="1"/>
          <p:nvPr/>
        </p:nvSpPr>
        <p:spPr>
          <a:xfrm>
            <a:off x="1403650" y="3233497"/>
            <a:ext cx="1440160" cy="461665"/>
          </a:xfrm>
          <a:prstGeom prst="rect">
            <a:avLst/>
          </a:prstGeom>
          <a:noFill/>
        </p:spPr>
        <p:txBody>
          <a:bodyPr wrap="square" rtlCol="0">
            <a:spAutoFit/>
          </a:bodyPr>
          <a:lstStyle/>
          <a:p>
            <a:r>
              <a:rPr lang="fr-FR" sz="1200" dirty="0" smtClean="0">
                <a:latin typeface="Trebuchet MS" pitchFamily="34" charset="0"/>
                <a:cs typeface="Arial" pitchFamily="34" charset="0"/>
              </a:rPr>
              <a:t>Remise en </a:t>
            </a:r>
          </a:p>
          <a:p>
            <a:r>
              <a:rPr lang="fr-FR" sz="1200" dirty="0" smtClean="0">
                <a:latin typeface="Trebuchet MS" pitchFamily="34" charset="0"/>
                <a:cs typeface="Arial" pitchFamily="34" charset="0"/>
              </a:rPr>
              <a:t>cause globale</a:t>
            </a:r>
            <a:endParaRPr lang="fr-FR" sz="1200" dirty="0">
              <a:latin typeface="Trebuchet MS" pitchFamily="34" charset="0"/>
              <a:cs typeface="Arial" pitchFamily="34" charset="0"/>
            </a:endParaRPr>
          </a:p>
        </p:txBody>
      </p:sp>
      <p:sp>
        <p:nvSpPr>
          <p:cNvPr id="53" name="ZoneTexte 52"/>
          <p:cNvSpPr txBox="1"/>
          <p:nvPr/>
        </p:nvSpPr>
        <p:spPr>
          <a:xfrm>
            <a:off x="4427984" y="3233497"/>
            <a:ext cx="2160240" cy="276999"/>
          </a:xfrm>
          <a:prstGeom prst="rect">
            <a:avLst/>
          </a:prstGeom>
          <a:noFill/>
        </p:spPr>
        <p:txBody>
          <a:bodyPr wrap="square" rtlCol="0">
            <a:spAutoFit/>
          </a:bodyPr>
          <a:lstStyle/>
          <a:p>
            <a:r>
              <a:rPr lang="fr-FR" sz="1200" dirty="0" smtClean="0">
                <a:latin typeface="Trebuchet MS" pitchFamily="34" charset="0"/>
                <a:cs typeface="Arial" pitchFamily="34" charset="0"/>
              </a:rPr>
              <a:t>Remise en cause individuelle</a:t>
            </a:r>
            <a:endParaRPr lang="fr-FR" sz="1200" dirty="0">
              <a:latin typeface="Trebuchet MS" pitchFamily="34" charset="0"/>
              <a:cs typeface="Arial" pitchFamily="34" charset="0"/>
            </a:endParaRPr>
          </a:p>
        </p:txBody>
      </p:sp>
      <p:sp>
        <p:nvSpPr>
          <p:cNvPr id="45" name="Accolade fermante 44"/>
          <p:cNvSpPr/>
          <p:nvPr/>
        </p:nvSpPr>
        <p:spPr>
          <a:xfrm rot="16200000">
            <a:off x="5292080" y="641208"/>
            <a:ext cx="216024" cy="4248472"/>
          </a:xfrm>
          <a:prstGeom prst="rightBrace">
            <a:avLst>
              <a:gd name="adj1" fmla="val 11572"/>
              <a:gd name="adj2" fmla="val 50000"/>
            </a:avLst>
          </a:prstGeom>
          <a:ln w="0" cmpd="sng">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latin typeface="Trebuchet MS" pitchFamily="34" charset="0"/>
            </a:endParaRPr>
          </a:p>
        </p:txBody>
      </p:sp>
      <p:sp>
        <p:nvSpPr>
          <p:cNvPr id="49" name="Accolade fermante 48"/>
          <p:cNvSpPr/>
          <p:nvPr/>
        </p:nvSpPr>
        <p:spPr>
          <a:xfrm rot="16200000">
            <a:off x="1799692" y="1685322"/>
            <a:ext cx="216026" cy="2160242"/>
          </a:xfrm>
          <a:prstGeom prst="rightBrace">
            <a:avLst/>
          </a:prstGeom>
          <a:ln w="0" cmpd="sng">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dirty="0">
              <a:latin typeface="Trebuchet MS" pitchFamily="34" charset="0"/>
            </a:endParaRPr>
          </a:p>
        </p:txBody>
      </p:sp>
      <p:sp>
        <p:nvSpPr>
          <p:cNvPr id="54" name="ZoneTexte 53"/>
          <p:cNvSpPr txBox="1"/>
          <p:nvPr/>
        </p:nvSpPr>
        <p:spPr>
          <a:xfrm>
            <a:off x="1691682" y="2441408"/>
            <a:ext cx="576064" cy="261610"/>
          </a:xfrm>
          <a:prstGeom prst="rect">
            <a:avLst/>
          </a:prstGeom>
          <a:noFill/>
        </p:spPr>
        <p:txBody>
          <a:bodyPr wrap="square" rtlCol="0">
            <a:spAutoFit/>
          </a:bodyPr>
          <a:lstStyle/>
          <a:p>
            <a:r>
              <a:rPr lang="fr-FR" sz="1100" dirty="0" smtClean="0">
                <a:latin typeface="Trebuchet MS" pitchFamily="34" charset="0"/>
                <a:cs typeface="Arial" pitchFamily="34" charset="0"/>
              </a:rPr>
              <a:t>2 ans</a:t>
            </a:r>
            <a:endParaRPr lang="fr-FR" sz="1100" dirty="0">
              <a:latin typeface="Trebuchet MS" pitchFamily="34" charset="0"/>
              <a:cs typeface="Arial" pitchFamily="34" charset="0"/>
            </a:endParaRPr>
          </a:p>
        </p:txBody>
      </p:sp>
      <p:sp>
        <p:nvSpPr>
          <p:cNvPr id="55" name="ZoneTexte 54"/>
          <p:cNvSpPr txBox="1"/>
          <p:nvPr/>
        </p:nvSpPr>
        <p:spPr>
          <a:xfrm>
            <a:off x="5148066" y="2441408"/>
            <a:ext cx="576064" cy="261610"/>
          </a:xfrm>
          <a:prstGeom prst="rect">
            <a:avLst/>
          </a:prstGeom>
          <a:noFill/>
        </p:spPr>
        <p:txBody>
          <a:bodyPr wrap="square" rtlCol="0">
            <a:spAutoFit/>
          </a:bodyPr>
          <a:lstStyle/>
          <a:p>
            <a:r>
              <a:rPr lang="fr-FR" sz="1100" dirty="0" smtClean="0">
                <a:latin typeface="Trebuchet MS" pitchFamily="34" charset="0"/>
                <a:cs typeface="Arial" pitchFamily="34" charset="0"/>
              </a:rPr>
              <a:t>4 ans</a:t>
            </a:r>
            <a:endParaRPr lang="fr-FR" sz="1100" dirty="0">
              <a:latin typeface="Trebuchet MS" pitchFamily="34" charset="0"/>
              <a:cs typeface="Arial" pitchFamily="34" charset="0"/>
            </a:endParaRPr>
          </a:p>
        </p:txBody>
      </p:sp>
      <p:sp>
        <p:nvSpPr>
          <p:cNvPr id="28" name="Rectangle 6"/>
          <p:cNvSpPr>
            <a:spLocks noChangeArrowheads="1"/>
          </p:cNvSpPr>
          <p:nvPr/>
        </p:nvSpPr>
        <p:spPr bwMode="auto">
          <a:xfrm>
            <a:off x="179512" y="357167"/>
            <a:ext cx="8712968" cy="191513"/>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Illustration n° 52 :  Conditions et principe du pacte Dutreil</a:t>
            </a:r>
            <a:endParaRPr lang="fr-FR" sz="1300" b="1" dirty="0">
              <a:latin typeface="Trebuchet MS" pitchFamily="34" charset="0"/>
              <a:cs typeface="Arial"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8" name="Rectangle 22"/>
          <p:cNvSpPr>
            <a:spLocks noChangeArrowheads="1"/>
          </p:cNvSpPr>
          <p:nvPr/>
        </p:nvSpPr>
        <p:spPr bwMode="auto">
          <a:xfrm>
            <a:off x="179512" y="1408782"/>
            <a:ext cx="8782050" cy="2165448"/>
          </a:xfrm>
          <a:prstGeom prst="rect">
            <a:avLst/>
          </a:prstGeom>
          <a:noFill/>
          <a:ln w="9525">
            <a:noFill/>
            <a:miter lim="800000"/>
            <a:headEnd/>
            <a:tailEnd/>
          </a:ln>
        </p:spPr>
        <p:txBody>
          <a:bodyPr lIns="0" tIns="72000" rIns="0" bIns="0"/>
          <a:lstStyle/>
          <a:p>
            <a:pPr marL="185738" lvl="2" indent="-182563" algn="just">
              <a:lnSpc>
                <a:spcPct val="110000"/>
              </a:lnSpc>
              <a:spcBef>
                <a:spcPct val="30000"/>
              </a:spcBef>
              <a:spcAft>
                <a:spcPct val="30000"/>
              </a:spcAft>
              <a:buSzPct val="120000"/>
              <a:buFont typeface="Wingdings" pitchFamily="2" charset="2"/>
              <a:buChar char="§"/>
            </a:pPr>
            <a:r>
              <a:rPr lang="fr-FR" sz="1200" dirty="0">
                <a:latin typeface="Trebuchet MS" pitchFamily="34" charset="0"/>
                <a:cs typeface="Arial" pitchFamily="34" charset="0"/>
              </a:rPr>
              <a:t>Possibilité de désintéresser l’héritier non repreneur au moyen d’une soulte </a:t>
            </a:r>
            <a:r>
              <a:rPr lang="fr-FR" sz="1200" dirty="0" smtClean="0">
                <a:latin typeface="Trebuchet MS" pitchFamily="34" charset="0"/>
                <a:cs typeface="Arial" pitchFamily="34" charset="0"/>
              </a:rPr>
              <a:t>dans le cadre d’une donation-partage</a:t>
            </a:r>
          </a:p>
          <a:p>
            <a:pPr marL="185738" lvl="2" indent="-182563" algn="just">
              <a:lnSpc>
                <a:spcPct val="110000"/>
              </a:lnSpc>
              <a:spcBef>
                <a:spcPct val="30000"/>
              </a:spcBef>
              <a:spcAft>
                <a:spcPct val="30000"/>
              </a:spcAft>
              <a:buSzPct val="120000"/>
            </a:pPr>
            <a:endParaRPr lang="fr-FR" sz="1200" dirty="0">
              <a:latin typeface="Trebuchet MS" pitchFamily="34" charset="0"/>
              <a:cs typeface="Arial" pitchFamily="34" charset="0"/>
            </a:endParaRPr>
          </a:p>
          <a:p>
            <a:pPr marL="185738" lvl="2" indent="-182563" algn="just">
              <a:lnSpc>
                <a:spcPct val="110000"/>
              </a:lnSpc>
              <a:spcBef>
                <a:spcPct val="30000"/>
              </a:spcBef>
              <a:spcAft>
                <a:spcPct val="30000"/>
              </a:spcAft>
              <a:buSzPct val="120000"/>
              <a:buFont typeface="Wingdings" pitchFamily="2" charset="2"/>
              <a:buChar char="§"/>
            </a:pPr>
            <a:r>
              <a:rPr lang="fr-FR" sz="1200" dirty="0">
                <a:latin typeface="Trebuchet MS" pitchFamily="34" charset="0"/>
                <a:cs typeface="Arial" pitchFamily="34" charset="0"/>
              </a:rPr>
              <a:t>Apport par l’héritier repreneur à une société holding des titres reçus </a:t>
            </a:r>
            <a:r>
              <a:rPr lang="fr-FR" sz="1200" dirty="0" smtClean="0">
                <a:latin typeface="Trebuchet MS" pitchFamily="34" charset="0"/>
                <a:cs typeface="Arial" pitchFamily="34" charset="0"/>
              </a:rPr>
              <a:t>en donation-partage avec </a:t>
            </a:r>
            <a:r>
              <a:rPr lang="fr-FR" sz="1200" dirty="0">
                <a:latin typeface="Trebuchet MS" pitchFamily="34" charset="0"/>
                <a:cs typeface="Arial" pitchFamily="34" charset="0"/>
              </a:rPr>
              <a:t>prise en charge de la soulte financée par emprunt ou émission de </a:t>
            </a:r>
            <a:r>
              <a:rPr lang="fr-FR" sz="1200" dirty="0" smtClean="0">
                <a:latin typeface="Trebuchet MS" pitchFamily="34" charset="0"/>
                <a:cs typeface="Arial" pitchFamily="34" charset="0"/>
              </a:rPr>
              <a:t>valeurs mobilières composées (VMC)</a:t>
            </a:r>
            <a:endParaRPr lang="fr-FR" sz="1200" dirty="0">
              <a:latin typeface="Trebuchet MS" pitchFamily="34" charset="0"/>
              <a:cs typeface="Arial" pitchFamily="34" charset="0"/>
            </a:endParaRPr>
          </a:p>
          <a:p>
            <a:pPr marL="185738" lvl="2" indent="-182563" algn="just">
              <a:lnSpc>
                <a:spcPct val="110000"/>
              </a:lnSpc>
              <a:spcBef>
                <a:spcPct val="30000"/>
              </a:spcBef>
              <a:spcAft>
                <a:spcPct val="30000"/>
              </a:spcAft>
              <a:buSzPct val="120000"/>
              <a:buFont typeface="Wingdings" pitchFamily="2" charset="2"/>
              <a:buChar char="§"/>
            </a:pPr>
            <a:r>
              <a:rPr lang="fr-FR" sz="1200" dirty="0">
                <a:latin typeface="Trebuchet MS" pitchFamily="34" charset="0"/>
                <a:cs typeface="Arial" pitchFamily="34" charset="0"/>
              </a:rPr>
              <a:t>Remboursement par la holding soit :</a:t>
            </a:r>
          </a:p>
          <a:p>
            <a:pPr marL="363538" lvl="3" indent="-176213" algn="just">
              <a:lnSpc>
                <a:spcPct val="110000"/>
              </a:lnSpc>
              <a:spcBef>
                <a:spcPct val="30000"/>
              </a:spcBef>
              <a:spcAft>
                <a:spcPct val="30000"/>
              </a:spcAft>
              <a:buFont typeface="Calibri" pitchFamily="34" charset="0"/>
              <a:buChar char="–"/>
            </a:pPr>
            <a:r>
              <a:rPr lang="fr-FR" sz="1200" dirty="0" smtClean="0">
                <a:latin typeface="Trebuchet MS" pitchFamily="34" charset="0"/>
                <a:cs typeface="Arial" pitchFamily="34" charset="0"/>
              </a:rPr>
              <a:t>Par autofinancement avec </a:t>
            </a:r>
            <a:r>
              <a:rPr lang="fr-FR" sz="1200" dirty="0">
                <a:latin typeface="Trebuchet MS" pitchFamily="34" charset="0"/>
                <a:cs typeface="Arial" pitchFamily="34" charset="0"/>
              </a:rPr>
              <a:t>les dividendes reçus de la société exploitante, non soumis à impôt à l'exception de la quote-part de frais et charges (régime mère-fille</a:t>
            </a:r>
            <a:r>
              <a:rPr lang="fr-FR" sz="1200" dirty="0" smtClean="0">
                <a:latin typeface="Trebuchet MS" pitchFamily="34" charset="0"/>
                <a:cs typeface="Arial" pitchFamily="34" charset="0"/>
              </a:rPr>
              <a:t>) ;</a:t>
            </a:r>
            <a:endParaRPr lang="fr-FR" sz="1200" dirty="0">
              <a:latin typeface="Trebuchet MS" pitchFamily="34" charset="0"/>
              <a:cs typeface="Arial" pitchFamily="34" charset="0"/>
            </a:endParaRPr>
          </a:p>
          <a:p>
            <a:pPr marL="363538" lvl="3" indent="-176213" algn="just">
              <a:lnSpc>
                <a:spcPct val="110000"/>
              </a:lnSpc>
              <a:spcBef>
                <a:spcPct val="30000"/>
              </a:spcBef>
              <a:spcAft>
                <a:spcPct val="30000"/>
              </a:spcAft>
              <a:buFont typeface="Calibri" pitchFamily="34" charset="0"/>
              <a:buChar char="–"/>
            </a:pPr>
            <a:r>
              <a:rPr lang="fr-FR" sz="1200" dirty="0" smtClean="0">
                <a:latin typeface="Trebuchet MS" pitchFamily="34" charset="0"/>
                <a:cs typeface="Arial" pitchFamily="34" charset="0"/>
              </a:rPr>
              <a:t>Par financement permettant le paiement immédiat.</a:t>
            </a:r>
            <a:endParaRPr lang="fr-FR" sz="1200" b="1" dirty="0">
              <a:solidFill>
                <a:srgbClr val="FF0000"/>
              </a:solidFill>
              <a:latin typeface="Trebuchet MS" pitchFamily="34" charset="0"/>
              <a:cs typeface="Arial" pitchFamily="34" charset="0"/>
            </a:endParaRPr>
          </a:p>
          <a:p>
            <a:pPr marL="185738" lvl="2" indent="-182563" algn="just">
              <a:lnSpc>
                <a:spcPct val="110000"/>
              </a:lnSpc>
              <a:spcBef>
                <a:spcPct val="30000"/>
              </a:spcBef>
              <a:spcAft>
                <a:spcPct val="30000"/>
              </a:spcAft>
              <a:buClr>
                <a:srgbClr val="A5003E"/>
              </a:buClr>
              <a:buSzPct val="120000"/>
              <a:buFont typeface="Wingdings" pitchFamily="2" charset="2"/>
              <a:buChar char="§"/>
            </a:pPr>
            <a:endParaRPr lang="fr-FR" sz="1200" dirty="0">
              <a:latin typeface="Trebuchet MS" pitchFamily="34" charset="0"/>
              <a:cs typeface="Arial" pitchFamily="34" charset="0"/>
            </a:endParaRPr>
          </a:p>
        </p:txBody>
      </p:sp>
      <p:sp>
        <p:nvSpPr>
          <p:cNvPr id="25609" name="Rectangle 23"/>
          <p:cNvSpPr>
            <a:spLocks noChangeArrowheads="1"/>
          </p:cNvSpPr>
          <p:nvPr/>
        </p:nvSpPr>
        <p:spPr bwMode="auto">
          <a:xfrm>
            <a:off x="179514" y="1120754"/>
            <a:ext cx="8784981" cy="220663"/>
          </a:xfrm>
          <a:prstGeom prst="rect">
            <a:avLst/>
          </a:prstGeom>
          <a:solidFill>
            <a:schemeClr val="bg1">
              <a:lumMod val="85000"/>
            </a:schemeClr>
          </a:solidFill>
          <a:ln w="12700" algn="ctr">
            <a:noFill/>
            <a:miter lim="800000"/>
            <a:headEnd/>
            <a:tailEnd/>
          </a:ln>
        </p:spPr>
        <p:txBody>
          <a:bodyPr wrap="none" lIns="54000" anchor="ctr"/>
          <a:lstStyle/>
          <a:p>
            <a:pPr algn="l"/>
            <a:r>
              <a:rPr lang="fr-FR" sz="1300" b="1" dirty="0">
                <a:latin typeface="Trebuchet MS" pitchFamily="34" charset="0"/>
                <a:cs typeface="Arial" pitchFamily="34" charset="0"/>
              </a:rPr>
              <a:t>Innovation – Loi de Finances 2009</a:t>
            </a:r>
          </a:p>
        </p:txBody>
      </p:sp>
      <p:sp>
        <p:nvSpPr>
          <p:cNvPr id="6" name="Rectangle 23"/>
          <p:cNvSpPr>
            <a:spLocks noChangeArrowheads="1"/>
          </p:cNvSpPr>
          <p:nvPr/>
        </p:nvSpPr>
        <p:spPr bwMode="auto">
          <a:xfrm>
            <a:off x="179514" y="1768826"/>
            <a:ext cx="8784981" cy="220663"/>
          </a:xfrm>
          <a:prstGeom prst="rect">
            <a:avLst/>
          </a:prstGeom>
          <a:solidFill>
            <a:schemeClr val="bg1">
              <a:lumMod val="85000"/>
            </a:schemeClr>
          </a:solidFill>
          <a:ln w="12700" algn="ctr">
            <a:noFill/>
            <a:miter lim="800000"/>
            <a:headEnd/>
            <a:tailEnd/>
          </a:ln>
        </p:spPr>
        <p:txBody>
          <a:bodyPr wrap="none" lIns="54000" anchor="ctr"/>
          <a:lstStyle/>
          <a:p>
            <a:pPr algn="l"/>
            <a:r>
              <a:rPr lang="fr-FR" sz="1300" b="1" dirty="0" smtClean="0">
                <a:latin typeface="Trebuchet MS" pitchFamily="34" charset="0"/>
                <a:cs typeface="Arial" pitchFamily="34" charset="0"/>
              </a:rPr>
              <a:t>Exemple de montage permettant de financer la soulte</a:t>
            </a:r>
            <a:endParaRPr lang="fr-FR" sz="1300" b="1" dirty="0">
              <a:latin typeface="Trebuchet MS" pitchFamily="34" charset="0"/>
              <a:cs typeface="Arial" pitchFamily="34" charset="0"/>
            </a:endParaRPr>
          </a:p>
        </p:txBody>
      </p:sp>
      <p:sp>
        <p:nvSpPr>
          <p:cNvPr id="7" name="Rectangle 23"/>
          <p:cNvSpPr>
            <a:spLocks noChangeArrowheads="1"/>
          </p:cNvSpPr>
          <p:nvPr/>
        </p:nvSpPr>
        <p:spPr bwMode="auto">
          <a:xfrm>
            <a:off x="179507" y="332656"/>
            <a:ext cx="8784981" cy="220663"/>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Illustration n° 53 : La donation-partage avec soulte est désormais possible</a:t>
            </a:r>
            <a:endParaRPr lang="fr-FR" sz="1300" b="1" dirty="0">
              <a:latin typeface="Trebuchet MS"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Rectangle 44"/>
          <p:cNvSpPr>
            <a:spLocks noChangeArrowheads="1"/>
          </p:cNvSpPr>
          <p:nvPr/>
        </p:nvSpPr>
        <p:spPr bwMode="auto">
          <a:xfrm>
            <a:off x="179388" y="44624"/>
            <a:ext cx="8785100" cy="216024"/>
          </a:xfrm>
          <a:prstGeom prst="rect">
            <a:avLst/>
          </a:prstGeom>
          <a:solidFill>
            <a:schemeClr val="bg1">
              <a:lumMod val="85000"/>
            </a:schemeClr>
          </a:solidFill>
          <a:ln w="12700" algn="ctr">
            <a:noFill/>
            <a:miter lim="800000"/>
            <a:headEnd/>
            <a:tailEnd/>
          </a:ln>
        </p:spPr>
        <p:txBody>
          <a:bodyPr wrap="none" lIns="54000" anchor="ctr"/>
          <a:lstStyle/>
          <a:p>
            <a:pPr algn="ctr" defTabSz="457200" fontAlgn="auto">
              <a:spcBef>
                <a:spcPts val="0"/>
              </a:spcBef>
              <a:spcAft>
                <a:spcPts val="0"/>
              </a:spcAft>
              <a:defRPr/>
            </a:pPr>
            <a:r>
              <a:rPr lang="fr-FR" sz="1400" b="1" dirty="0" smtClean="0">
                <a:latin typeface="Trebuchet MS" pitchFamily="34" charset="0"/>
                <a:ea typeface="ＭＳ Ｐゴシック" pitchFamily="34" charset="-128"/>
              </a:rPr>
              <a:t>Illustration n° 6 : E</a:t>
            </a:r>
            <a:r>
              <a:rPr lang="fr-FR" sz="1400" b="1" dirty="0" smtClean="0">
                <a:latin typeface="Trebuchet MS" pitchFamily="34" charset="0"/>
                <a:ea typeface="ＭＳ Ｐゴシック" pitchFamily="34" charset="-128"/>
                <a:cs typeface="+mn-cs"/>
              </a:rPr>
              <a:t>xemple </a:t>
            </a:r>
            <a:r>
              <a:rPr lang="fr-FR" sz="1400" b="1" dirty="0">
                <a:latin typeface="Trebuchet MS" pitchFamily="34" charset="0"/>
                <a:ea typeface="ＭＳ Ｐゴシック" pitchFamily="34" charset="-128"/>
                <a:cs typeface="+mn-cs"/>
              </a:rPr>
              <a:t>fictif de génogramme familial</a:t>
            </a:r>
          </a:p>
        </p:txBody>
      </p:sp>
      <p:cxnSp>
        <p:nvCxnSpPr>
          <p:cNvPr id="83" name="Connecteur droit 82"/>
          <p:cNvCxnSpPr/>
          <p:nvPr/>
        </p:nvCxnSpPr>
        <p:spPr>
          <a:xfrm>
            <a:off x="3016252" y="713284"/>
            <a:ext cx="9366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Connecteur droit 83"/>
          <p:cNvCxnSpPr/>
          <p:nvPr/>
        </p:nvCxnSpPr>
        <p:spPr>
          <a:xfrm rot="5400000">
            <a:off x="3231358" y="1001416"/>
            <a:ext cx="57626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5" name="Ellipse 84"/>
          <p:cNvSpPr/>
          <p:nvPr/>
        </p:nvSpPr>
        <p:spPr>
          <a:xfrm>
            <a:off x="3956988" y="332954"/>
            <a:ext cx="759028" cy="739804"/>
          </a:xfrm>
          <a:prstGeom prst="ellipse">
            <a:avLst/>
          </a:prstGeom>
          <a:noFill/>
          <a:ln w="19050">
            <a:solidFill>
              <a:schemeClr val="tx1"/>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fontAlgn="auto">
              <a:spcBef>
                <a:spcPts val="0"/>
              </a:spcBef>
              <a:spcAft>
                <a:spcPts val="0"/>
              </a:spcAft>
              <a:defRPr/>
            </a:pPr>
            <a:endParaRPr lang="fr-FR" sz="800" b="1" dirty="0">
              <a:solidFill>
                <a:schemeClr val="tx1"/>
              </a:solidFill>
              <a:latin typeface="Trebuchet MS" pitchFamily="34" charset="0"/>
            </a:endParaRPr>
          </a:p>
          <a:p>
            <a:pPr algn="ctr" fontAlgn="auto">
              <a:spcBef>
                <a:spcPts val="0"/>
              </a:spcBef>
              <a:spcAft>
                <a:spcPts val="0"/>
              </a:spcAft>
              <a:defRPr/>
            </a:pPr>
            <a:endParaRPr lang="fr-FR" sz="800" b="1" dirty="0">
              <a:solidFill>
                <a:schemeClr val="tx1"/>
              </a:solidFill>
              <a:latin typeface="Trebuchet MS" pitchFamily="34" charset="0"/>
            </a:endParaRPr>
          </a:p>
          <a:p>
            <a:pPr algn="ctr" fontAlgn="auto">
              <a:spcBef>
                <a:spcPts val="0"/>
              </a:spcBef>
              <a:spcAft>
                <a:spcPts val="0"/>
              </a:spcAft>
              <a:defRPr/>
            </a:pPr>
            <a:endParaRPr lang="fr-FR" sz="800" b="1" dirty="0">
              <a:solidFill>
                <a:schemeClr val="tx1"/>
              </a:solidFill>
              <a:latin typeface="Trebuchet MS" pitchFamily="34" charset="0"/>
            </a:endParaRPr>
          </a:p>
          <a:p>
            <a:pPr algn="ctr" fontAlgn="auto">
              <a:spcBef>
                <a:spcPts val="0"/>
              </a:spcBef>
              <a:spcAft>
                <a:spcPts val="0"/>
              </a:spcAft>
              <a:defRPr/>
            </a:pPr>
            <a:endParaRPr lang="fr-FR" sz="800" b="1" dirty="0">
              <a:solidFill>
                <a:schemeClr val="tx1"/>
              </a:solidFill>
              <a:latin typeface="Trebuchet MS" pitchFamily="34" charset="0"/>
            </a:endParaRPr>
          </a:p>
          <a:p>
            <a:pPr algn="ctr" fontAlgn="auto">
              <a:spcBef>
                <a:spcPts val="0"/>
              </a:spcBef>
              <a:spcAft>
                <a:spcPts val="0"/>
              </a:spcAft>
              <a:defRPr/>
            </a:pPr>
            <a:r>
              <a:rPr lang="fr-FR" sz="800" b="1" dirty="0">
                <a:solidFill>
                  <a:schemeClr val="tx1"/>
                </a:solidFill>
                <a:latin typeface="Trebuchet MS" pitchFamily="34" charset="0"/>
              </a:rPr>
              <a:t>1904-1978</a:t>
            </a:r>
          </a:p>
        </p:txBody>
      </p:sp>
      <p:sp>
        <p:nvSpPr>
          <p:cNvPr id="86" name="Rectangle 85"/>
          <p:cNvSpPr/>
          <p:nvPr/>
        </p:nvSpPr>
        <p:spPr>
          <a:xfrm>
            <a:off x="2372812" y="352678"/>
            <a:ext cx="642942" cy="651492"/>
          </a:xfrm>
          <a:prstGeom prst="rect">
            <a:avLst/>
          </a:prstGeom>
          <a:noFill/>
          <a:ln w="19050" cmpd="sng">
            <a:solidFill>
              <a:schemeClr val="tx1"/>
            </a:solidFill>
          </a:ln>
          <a:effectLst/>
          <a:scene3d>
            <a:camera prst="orthographicFront"/>
            <a:lightRig rig="glow" dir="t">
              <a:rot lat="0" lon="0" rev="141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sz="800" b="1" dirty="0">
              <a:solidFill>
                <a:schemeClr val="tx1"/>
              </a:solidFill>
              <a:latin typeface="Trebuchet MS" pitchFamily="34" charset="0"/>
            </a:endParaRPr>
          </a:p>
          <a:p>
            <a:pPr algn="ctr" fontAlgn="auto">
              <a:spcBef>
                <a:spcPts val="0"/>
              </a:spcBef>
              <a:spcAft>
                <a:spcPts val="0"/>
              </a:spcAft>
              <a:defRPr/>
            </a:pPr>
            <a:endParaRPr lang="fr-FR" sz="800" b="1" dirty="0">
              <a:solidFill>
                <a:schemeClr val="tx1"/>
              </a:solidFill>
              <a:latin typeface="Trebuchet MS" pitchFamily="34" charset="0"/>
            </a:endParaRPr>
          </a:p>
          <a:p>
            <a:pPr algn="ctr" fontAlgn="auto">
              <a:spcBef>
                <a:spcPts val="0"/>
              </a:spcBef>
              <a:spcAft>
                <a:spcPts val="0"/>
              </a:spcAft>
              <a:defRPr/>
            </a:pPr>
            <a:endParaRPr lang="fr-FR" sz="800" b="1" dirty="0">
              <a:solidFill>
                <a:schemeClr val="tx1"/>
              </a:solidFill>
              <a:latin typeface="Trebuchet MS" pitchFamily="34" charset="0"/>
            </a:endParaRPr>
          </a:p>
          <a:p>
            <a:pPr algn="ctr" fontAlgn="auto">
              <a:spcBef>
                <a:spcPts val="0"/>
              </a:spcBef>
              <a:spcAft>
                <a:spcPts val="0"/>
              </a:spcAft>
              <a:defRPr/>
            </a:pPr>
            <a:r>
              <a:rPr lang="fr-FR" sz="800" b="1" dirty="0">
                <a:solidFill>
                  <a:schemeClr val="tx1"/>
                </a:solidFill>
                <a:latin typeface="Trebuchet MS" pitchFamily="34" charset="0"/>
              </a:rPr>
              <a:t>1902-1972</a:t>
            </a:r>
          </a:p>
        </p:txBody>
      </p:sp>
      <p:cxnSp>
        <p:nvCxnSpPr>
          <p:cNvPr id="87" name="Connecteur droit 86"/>
          <p:cNvCxnSpPr/>
          <p:nvPr/>
        </p:nvCxnSpPr>
        <p:spPr>
          <a:xfrm rot="16200000" flipH="1">
            <a:off x="2368550" y="352924"/>
            <a:ext cx="647700" cy="6477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Connecteur droit 87"/>
          <p:cNvCxnSpPr/>
          <p:nvPr/>
        </p:nvCxnSpPr>
        <p:spPr>
          <a:xfrm rot="5400000">
            <a:off x="2369346" y="356894"/>
            <a:ext cx="650875" cy="6429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Connecteur droit 88"/>
          <p:cNvCxnSpPr/>
          <p:nvPr/>
        </p:nvCxnSpPr>
        <p:spPr>
          <a:xfrm rot="16200000" flipH="1" flipV="1">
            <a:off x="4081463" y="443409"/>
            <a:ext cx="525462" cy="5222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Connecteur droit 89"/>
          <p:cNvCxnSpPr/>
          <p:nvPr/>
        </p:nvCxnSpPr>
        <p:spPr>
          <a:xfrm rot="16200000" flipH="1">
            <a:off x="4075909" y="434680"/>
            <a:ext cx="522287" cy="5365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Connecteur droit 90"/>
          <p:cNvCxnSpPr/>
          <p:nvPr/>
        </p:nvCxnSpPr>
        <p:spPr>
          <a:xfrm>
            <a:off x="1431927" y="1303834"/>
            <a:ext cx="4664075"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Rectangle 91"/>
          <p:cNvSpPr/>
          <p:nvPr/>
        </p:nvSpPr>
        <p:spPr>
          <a:xfrm>
            <a:off x="1071540" y="1724894"/>
            <a:ext cx="720080" cy="720080"/>
          </a:xfrm>
          <a:prstGeom prst="rect">
            <a:avLst/>
          </a:prstGeom>
          <a:noFill/>
          <a:ln w="19050" cmpd="sng">
            <a:solidFill>
              <a:schemeClr val="tx1"/>
            </a:solidFill>
          </a:ln>
          <a:effectLst/>
          <a:scene3d>
            <a:camera prst="orthographicFront"/>
            <a:lightRig rig="glow" dir="t">
              <a:rot lat="0" lon="0" rev="141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sz="800" b="1" dirty="0">
              <a:solidFill>
                <a:schemeClr val="tx1"/>
              </a:solidFill>
              <a:latin typeface="Trebuchet MS" pitchFamily="34" charset="0"/>
            </a:endParaRPr>
          </a:p>
          <a:p>
            <a:pPr algn="ctr" fontAlgn="auto">
              <a:spcBef>
                <a:spcPts val="0"/>
              </a:spcBef>
              <a:spcAft>
                <a:spcPts val="0"/>
              </a:spcAft>
              <a:defRPr/>
            </a:pPr>
            <a:r>
              <a:rPr lang="fr-FR" sz="800" b="1" dirty="0">
                <a:solidFill>
                  <a:schemeClr val="tx1"/>
                </a:solidFill>
                <a:latin typeface="Trebuchet MS" pitchFamily="34" charset="0"/>
              </a:rPr>
              <a:t>1926</a:t>
            </a:r>
          </a:p>
        </p:txBody>
      </p:sp>
      <p:sp>
        <p:nvSpPr>
          <p:cNvPr id="93" name="Ellipse 92"/>
          <p:cNvSpPr/>
          <p:nvPr/>
        </p:nvSpPr>
        <p:spPr>
          <a:xfrm>
            <a:off x="3166610" y="1698877"/>
            <a:ext cx="714380" cy="714380"/>
          </a:xfrm>
          <a:prstGeom prst="ellipse">
            <a:avLst/>
          </a:prstGeom>
          <a:noFill/>
          <a:ln w="19050">
            <a:solidFill>
              <a:schemeClr val="tx1"/>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fontAlgn="auto">
              <a:spcBef>
                <a:spcPts val="0"/>
              </a:spcBef>
              <a:spcAft>
                <a:spcPts val="0"/>
              </a:spcAft>
              <a:defRPr/>
            </a:pPr>
            <a:r>
              <a:rPr lang="fr-FR" sz="800" b="1" dirty="0" smtClean="0">
                <a:solidFill>
                  <a:schemeClr val="tx1"/>
                </a:solidFill>
                <a:latin typeface="Trebuchet MS" pitchFamily="34" charset="0"/>
              </a:rPr>
              <a:t>1928</a:t>
            </a:r>
            <a:endParaRPr lang="fr-FR" sz="800" b="1" dirty="0">
              <a:solidFill>
                <a:schemeClr val="tx1"/>
              </a:solidFill>
              <a:latin typeface="Trebuchet MS" pitchFamily="34" charset="0"/>
            </a:endParaRPr>
          </a:p>
        </p:txBody>
      </p:sp>
      <p:sp>
        <p:nvSpPr>
          <p:cNvPr id="94" name="Ellipse 93"/>
          <p:cNvSpPr/>
          <p:nvPr/>
        </p:nvSpPr>
        <p:spPr>
          <a:xfrm>
            <a:off x="4023866" y="3518180"/>
            <a:ext cx="720080" cy="718370"/>
          </a:xfrm>
          <a:prstGeom prst="ellipse">
            <a:avLst/>
          </a:prstGeom>
          <a:noFill/>
          <a:ln w="19050">
            <a:solidFill>
              <a:schemeClr val="tx1"/>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fontAlgn="auto">
              <a:spcBef>
                <a:spcPts val="0"/>
              </a:spcBef>
              <a:spcAft>
                <a:spcPts val="0"/>
              </a:spcAft>
              <a:defRPr/>
            </a:pPr>
            <a:r>
              <a:rPr lang="fr-FR" sz="800" b="1" dirty="0">
                <a:solidFill>
                  <a:schemeClr val="tx1"/>
                </a:solidFill>
                <a:latin typeface="Trebuchet MS" pitchFamily="34" charset="0"/>
              </a:rPr>
              <a:t>1950</a:t>
            </a:r>
          </a:p>
        </p:txBody>
      </p:sp>
      <p:cxnSp>
        <p:nvCxnSpPr>
          <p:cNvPr id="95" name="Connecteur droit 94"/>
          <p:cNvCxnSpPr/>
          <p:nvPr/>
        </p:nvCxnSpPr>
        <p:spPr>
          <a:xfrm rot="5400000">
            <a:off x="4177508" y="3319166"/>
            <a:ext cx="35718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Connecteur droit 95"/>
          <p:cNvCxnSpPr/>
          <p:nvPr/>
        </p:nvCxnSpPr>
        <p:spPr>
          <a:xfrm>
            <a:off x="1619250" y="3140572"/>
            <a:ext cx="27368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Rectangle 96"/>
          <p:cNvSpPr/>
          <p:nvPr/>
        </p:nvSpPr>
        <p:spPr>
          <a:xfrm>
            <a:off x="2518538" y="3518180"/>
            <a:ext cx="648072" cy="648072"/>
          </a:xfrm>
          <a:prstGeom prst="rect">
            <a:avLst/>
          </a:prstGeom>
          <a:noFill/>
          <a:ln w="19050" cmpd="sng">
            <a:solidFill>
              <a:schemeClr val="tx1"/>
            </a:solidFill>
          </a:ln>
          <a:effectLst/>
          <a:scene3d>
            <a:camera prst="orthographicFront"/>
            <a:lightRig rig="glow" dir="t">
              <a:rot lat="0" lon="0" rev="141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800" b="1" dirty="0">
                <a:solidFill>
                  <a:schemeClr val="tx1"/>
                </a:solidFill>
                <a:latin typeface="Trebuchet MS" pitchFamily="34" charset="0"/>
              </a:rPr>
              <a:t>1947</a:t>
            </a:r>
          </a:p>
        </p:txBody>
      </p:sp>
      <p:cxnSp>
        <p:nvCxnSpPr>
          <p:cNvPr id="98" name="Connecteur droit 97"/>
          <p:cNvCxnSpPr/>
          <p:nvPr/>
        </p:nvCxnSpPr>
        <p:spPr>
          <a:xfrm rot="5400000">
            <a:off x="2631281" y="3339803"/>
            <a:ext cx="35718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Rectangle 98"/>
          <p:cNvSpPr/>
          <p:nvPr/>
        </p:nvSpPr>
        <p:spPr>
          <a:xfrm>
            <a:off x="4095304" y="1732230"/>
            <a:ext cx="714380" cy="642942"/>
          </a:xfrm>
          <a:prstGeom prst="rect">
            <a:avLst/>
          </a:prstGeom>
          <a:noFill/>
          <a:ln w="19050" cmpd="sng">
            <a:solidFill>
              <a:schemeClr val="tx1"/>
            </a:solidFill>
          </a:ln>
          <a:effectLst/>
          <a:scene3d>
            <a:camera prst="orthographicFront"/>
            <a:lightRig rig="glow" dir="t">
              <a:rot lat="0" lon="0" rev="141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sz="800" b="1" dirty="0">
              <a:solidFill>
                <a:schemeClr val="tx1"/>
              </a:solidFill>
              <a:latin typeface="Trebuchet MS" pitchFamily="34" charset="0"/>
            </a:endParaRPr>
          </a:p>
          <a:p>
            <a:pPr algn="ctr" fontAlgn="auto">
              <a:spcBef>
                <a:spcPts val="0"/>
              </a:spcBef>
              <a:spcAft>
                <a:spcPts val="0"/>
              </a:spcAft>
              <a:defRPr/>
            </a:pPr>
            <a:r>
              <a:rPr lang="fr-FR" sz="800" b="1" dirty="0">
                <a:solidFill>
                  <a:schemeClr val="tx1"/>
                </a:solidFill>
                <a:latin typeface="Trebuchet MS" pitchFamily="34" charset="0"/>
              </a:rPr>
              <a:t>1926</a:t>
            </a:r>
          </a:p>
        </p:txBody>
      </p:sp>
      <p:sp>
        <p:nvSpPr>
          <p:cNvPr id="100" name="Ellipse 99"/>
          <p:cNvSpPr/>
          <p:nvPr/>
        </p:nvSpPr>
        <p:spPr>
          <a:xfrm>
            <a:off x="6809950" y="1660792"/>
            <a:ext cx="720080" cy="718370"/>
          </a:xfrm>
          <a:prstGeom prst="ellipse">
            <a:avLst/>
          </a:prstGeom>
          <a:noFill/>
          <a:ln w="19050">
            <a:solidFill>
              <a:schemeClr val="tx1"/>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fontAlgn="auto">
              <a:spcBef>
                <a:spcPts val="0"/>
              </a:spcBef>
              <a:spcAft>
                <a:spcPts val="0"/>
              </a:spcAft>
              <a:defRPr/>
            </a:pPr>
            <a:endParaRPr lang="fr-FR" sz="800" b="1" dirty="0">
              <a:solidFill>
                <a:schemeClr val="tx1"/>
              </a:solidFill>
              <a:latin typeface="Trebuchet MS" pitchFamily="34" charset="0"/>
            </a:endParaRPr>
          </a:p>
          <a:p>
            <a:pPr algn="ctr" fontAlgn="auto">
              <a:spcBef>
                <a:spcPts val="0"/>
              </a:spcBef>
              <a:spcAft>
                <a:spcPts val="0"/>
              </a:spcAft>
              <a:defRPr/>
            </a:pPr>
            <a:r>
              <a:rPr lang="fr-FR" sz="800" b="1" dirty="0">
                <a:solidFill>
                  <a:schemeClr val="tx1"/>
                </a:solidFill>
                <a:latin typeface="Trebuchet MS" pitchFamily="34" charset="0"/>
              </a:rPr>
              <a:t>1932</a:t>
            </a:r>
          </a:p>
        </p:txBody>
      </p:sp>
      <p:cxnSp>
        <p:nvCxnSpPr>
          <p:cNvPr id="101" name="Connecteur droit 100"/>
          <p:cNvCxnSpPr/>
          <p:nvPr/>
        </p:nvCxnSpPr>
        <p:spPr>
          <a:xfrm>
            <a:off x="3524250" y="2661151"/>
            <a:ext cx="928688" cy="15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Connecteur droit 101"/>
          <p:cNvCxnSpPr/>
          <p:nvPr/>
        </p:nvCxnSpPr>
        <p:spPr>
          <a:xfrm rot="5400000">
            <a:off x="6417469" y="2911178"/>
            <a:ext cx="5000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Connecteur droit 102"/>
          <p:cNvCxnSpPr/>
          <p:nvPr/>
        </p:nvCxnSpPr>
        <p:spPr>
          <a:xfrm>
            <a:off x="6154739" y="2661151"/>
            <a:ext cx="1012825" cy="15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Connecteur droit 103"/>
          <p:cNvCxnSpPr/>
          <p:nvPr/>
        </p:nvCxnSpPr>
        <p:spPr>
          <a:xfrm rot="5400000">
            <a:off x="3701258" y="2912766"/>
            <a:ext cx="50323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Connecteur droit 104"/>
          <p:cNvCxnSpPr/>
          <p:nvPr/>
        </p:nvCxnSpPr>
        <p:spPr>
          <a:xfrm rot="5400000">
            <a:off x="4309269" y="2517478"/>
            <a:ext cx="285750"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Connecteur droit 105"/>
          <p:cNvCxnSpPr/>
          <p:nvPr/>
        </p:nvCxnSpPr>
        <p:spPr>
          <a:xfrm>
            <a:off x="5667375" y="3161209"/>
            <a:ext cx="2357438"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Connecteur droit 106"/>
          <p:cNvCxnSpPr/>
          <p:nvPr/>
        </p:nvCxnSpPr>
        <p:spPr>
          <a:xfrm rot="5400000">
            <a:off x="6023769" y="2517478"/>
            <a:ext cx="285750"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8" name="Forme libre 107"/>
          <p:cNvSpPr/>
          <p:nvPr/>
        </p:nvSpPr>
        <p:spPr>
          <a:xfrm rot="20091507">
            <a:off x="3686177" y="1186359"/>
            <a:ext cx="2073275" cy="1035050"/>
          </a:xfrm>
          <a:custGeom>
            <a:avLst/>
            <a:gdLst>
              <a:gd name="connsiteX0" fmla="*/ 0 w 1518249"/>
              <a:gd name="connsiteY0" fmla="*/ 0 h 828136"/>
              <a:gd name="connsiteX1" fmla="*/ 785004 w 1518249"/>
              <a:gd name="connsiteY1" fmla="*/ 215660 h 828136"/>
              <a:gd name="connsiteX2" fmla="*/ 1518249 w 1518249"/>
              <a:gd name="connsiteY2" fmla="*/ 828136 h 828136"/>
            </a:gdLst>
            <a:ahLst/>
            <a:cxnLst>
              <a:cxn ang="0">
                <a:pos x="connsiteX0" y="connsiteY0"/>
              </a:cxn>
              <a:cxn ang="0">
                <a:pos x="connsiteX1" y="connsiteY1"/>
              </a:cxn>
              <a:cxn ang="0">
                <a:pos x="connsiteX2" y="connsiteY2"/>
              </a:cxn>
            </a:cxnLst>
            <a:rect l="l" t="t" r="r" b="b"/>
            <a:pathLst>
              <a:path w="1518249" h="828136">
                <a:moveTo>
                  <a:pt x="0" y="0"/>
                </a:moveTo>
                <a:cubicBezTo>
                  <a:pt x="265981" y="38818"/>
                  <a:pt x="531963" y="77637"/>
                  <a:pt x="785004" y="215660"/>
                </a:cubicBezTo>
                <a:cubicBezTo>
                  <a:pt x="1038045" y="353683"/>
                  <a:pt x="1407543" y="738996"/>
                  <a:pt x="1518249" y="828136"/>
                </a:cubicBezTo>
              </a:path>
            </a:pathLst>
          </a:custGeom>
          <a:ln w="158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dirty="0"/>
          </a:p>
        </p:txBody>
      </p:sp>
      <p:sp>
        <p:nvSpPr>
          <p:cNvPr id="109" name="Forme libre 108"/>
          <p:cNvSpPr/>
          <p:nvPr/>
        </p:nvSpPr>
        <p:spPr>
          <a:xfrm rot="20124079">
            <a:off x="3778250" y="1289547"/>
            <a:ext cx="1919288" cy="957262"/>
          </a:xfrm>
          <a:custGeom>
            <a:avLst/>
            <a:gdLst>
              <a:gd name="connsiteX0" fmla="*/ 0 w 1518249"/>
              <a:gd name="connsiteY0" fmla="*/ 0 h 828136"/>
              <a:gd name="connsiteX1" fmla="*/ 785004 w 1518249"/>
              <a:gd name="connsiteY1" fmla="*/ 215660 h 828136"/>
              <a:gd name="connsiteX2" fmla="*/ 1518249 w 1518249"/>
              <a:gd name="connsiteY2" fmla="*/ 828136 h 828136"/>
            </a:gdLst>
            <a:ahLst/>
            <a:cxnLst>
              <a:cxn ang="0">
                <a:pos x="connsiteX0" y="connsiteY0"/>
              </a:cxn>
              <a:cxn ang="0">
                <a:pos x="connsiteX1" y="connsiteY1"/>
              </a:cxn>
              <a:cxn ang="0">
                <a:pos x="connsiteX2" y="connsiteY2"/>
              </a:cxn>
            </a:cxnLst>
            <a:rect l="l" t="t" r="r" b="b"/>
            <a:pathLst>
              <a:path w="1518249" h="828136">
                <a:moveTo>
                  <a:pt x="0" y="0"/>
                </a:moveTo>
                <a:cubicBezTo>
                  <a:pt x="265981" y="38818"/>
                  <a:pt x="531963" y="77637"/>
                  <a:pt x="785004" y="215660"/>
                </a:cubicBezTo>
                <a:cubicBezTo>
                  <a:pt x="1038045" y="353683"/>
                  <a:pt x="1407543" y="738996"/>
                  <a:pt x="1518249" y="828136"/>
                </a:cubicBezTo>
              </a:path>
            </a:pathLst>
          </a:custGeom>
          <a:ln w="158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dirty="0"/>
          </a:p>
        </p:txBody>
      </p:sp>
      <p:cxnSp>
        <p:nvCxnSpPr>
          <p:cNvPr id="110" name="Connecteur droit 109"/>
          <p:cNvCxnSpPr/>
          <p:nvPr/>
        </p:nvCxnSpPr>
        <p:spPr>
          <a:xfrm rot="16200000" flipH="1">
            <a:off x="5868988" y="1484809"/>
            <a:ext cx="431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Connecteur droit 110"/>
          <p:cNvCxnSpPr/>
          <p:nvPr/>
        </p:nvCxnSpPr>
        <p:spPr>
          <a:xfrm rot="5400000">
            <a:off x="1237458" y="1517353"/>
            <a:ext cx="428625"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Connecteur droit 111"/>
          <p:cNvCxnSpPr/>
          <p:nvPr/>
        </p:nvCxnSpPr>
        <p:spPr>
          <a:xfrm rot="5400000">
            <a:off x="3325813" y="1500687"/>
            <a:ext cx="395288" cy="15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3" name="Rectangle 112"/>
          <p:cNvSpPr/>
          <p:nvPr/>
        </p:nvSpPr>
        <p:spPr>
          <a:xfrm>
            <a:off x="5809767" y="1732230"/>
            <a:ext cx="642942" cy="651492"/>
          </a:xfrm>
          <a:prstGeom prst="rect">
            <a:avLst/>
          </a:prstGeom>
          <a:noFill/>
          <a:ln w="19050" cmpd="sng">
            <a:solidFill>
              <a:schemeClr val="tx1"/>
            </a:solidFill>
          </a:ln>
          <a:effectLst/>
          <a:scene3d>
            <a:camera prst="orthographicFront"/>
            <a:lightRig rig="glow" dir="t">
              <a:rot lat="0" lon="0" rev="141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sz="800" b="1" dirty="0">
              <a:solidFill>
                <a:schemeClr val="tx1"/>
              </a:solidFill>
              <a:latin typeface="Trebuchet MS" pitchFamily="34" charset="0"/>
            </a:endParaRPr>
          </a:p>
          <a:p>
            <a:pPr algn="ctr" fontAlgn="auto">
              <a:spcBef>
                <a:spcPts val="0"/>
              </a:spcBef>
              <a:spcAft>
                <a:spcPts val="0"/>
              </a:spcAft>
              <a:defRPr/>
            </a:pPr>
            <a:endParaRPr lang="fr-FR" sz="800" b="1" dirty="0">
              <a:solidFill>
                <a:schemeClr val="tx1"/>
              </a:solidFill>
              <a:latin typeface="Trebuchet MS" pitchFamily="34" charset="0"/>
            </a:endParaRPr>
          </a:p>
          <a:p>
            <a:pPr algn="ctr" fontAlgn="auto">
              <a:spcBef>
                <a:spcPts val="0"/>
              </a:spcBef>
              <a:spcAft>
                <a:spcPts val="0"/>
              </a:spcAft>
              <a:defRPr/>
            </a:pPr>
            <a:endParaRPr lang="fr-FR" sz="800" b="1" dirty="0">
              <a:solidFill>
                <a:schemeClr val="tx1"/>
              </a:solidFill>
              <a:latin typeface="Trebuchet MS" pitchFamily="34" charset="0"/>
            </a:endParaRPr>
          </a:p>
          <a:p>
            <a:pPr algn="ctr" fontAlgn="auto">
              <a:spcBef>
                <a:spcPts val="0"/>
              </a:spcBef>
              <a:spcAft>
                <a:spcPts val="0"/>
              </a:spcAft>
              <a:defRPr/>
            </a:pPr>
            <a:r>
              <a:rPr lang="fr-FR" sz="800" b="1" dirty="0">
                <a:solidFill>
                  <a:schemeClr val="tx1"/>
                </a:solidFill>
                <a:latin typeface="Trebuchet MS" pitchFamily="34" charset="0"/>
              </a:rPr>
              <a:t>1930-1979</a:t>
            </a:r>
          </a:p>
        </p:txBody>
      </p:sp>
      <p:cxnSp>
        <p:nvCxnSpPr>
          <p:cNvPr id="114" name="Connecteur droit 113"/>
          <p:cNvCxnSpPr/>
          <p:nvPr/>
        </p:nvCxnSpPr>
        <p:spPr>
          <a:xfrm rot="16200000" flipH="1">
            <a:off x="5805488" y="1732461"/>
            <a:ext cx="647700" cy="6477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Connecteur droit 114"/>
          <p:cNvCxnSpPr/>
          <p:nvPr/>
        </p:nvCxnSpPr>
        <p:spPr>
          <a:xfrm rot="5400000">
            <a:off x="5806283" y="1736428"/>
            <a:ext cx="650875" cy="64293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 name="Groupe 115"/>
          <p:cNvGrpSpPr>
            <a:grpSpLocks/>
          </p:cNvGrpSpPr>
          <p:nvPr/>
        </p:nvGrpSpPr>
        <p:grpSpPr bwMode="auto">
          <a:xfrm>
            <a:off x="3167065" y="3732713"/>
            <a:ext cx="863600" cy="144463"/>
            <a:chOff x="2268538" y="2708275"/>
            <a:chExt cx="863600" cy="144463"/>
          </a:xfrm>
        </p:grpSpPr>
        <p:cxnSp>
          <p:nvCxnSpPr>
            <p:cNvPr id="117" name="Connecteur droit 116"/>
            <p:cNvCxnSpPr/>
            <p:nvPr/>
          </p:nvCxnSpPr>
          <p:spPr>
            <a:xfrm rot="16200000" flipV="1">
              <a:off x="2987675" y="2708275"/>
              <a:ext cx="144463" cy="1444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 name="Groupe 32"/>
            <p:cNvGrpSpPr>
              <a:grpSpLocks/>
            </p:cNvGrpSpPr>
            <p:nvPr/>
          </p:nvGrpSpPr>
          <p:grpSpPr bwMode="auto">
            <a:xfrm>
              <a:off x="2268538" y="2708275"/>
              <a:ext cx="719137" cy="144463"/>
              <a:chOff x="2268538" y="2708275"/>
              <a:chExt cx="719137" cy="144463"/>
            </a:xfrm>
          </p:grpSpPr>
          <p:cxnSp>
            <p:nvCxnSpPr>
              <p:cNvPr id="119" name="Connecteur droit 118"/>
              <p:cNvCxnSpPr/>
              <p:nvPr/>
            </p:nvCxnSpPr>
            <p:spPr>
              <a:xfrm rot="5400000">
                <a:off x="2447925" y="2744788"/>
                <a:ext cx="144463" cy="714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Connecteur droit 119"/>
              <p:cNvCxnSpPr/>
              <p:nvPr/>
            </p:nvCxnSpPr>
            <p:spPr>
              <a:xfrm rot="16200000" flipH="1">
                <a:off x="2555875" y="2708275"/>
                <a:ext cx="144463" cy="1444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Connecteur droit 120"/>
              <p:cNvCxnSpPr/>
              <p:nvPr/>
            </p:nvCxnSpPr>
            <p:spPr>
              <a:xfrm rot="5400000">
                <a:off x="2663825" y="2744788"/>
                <a:ext cx="144463" cy="714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Connecteur droit 121"/>
              <p:cNvCxnSpPr/>
              <p:nvPr/>
            </p:nvCxnSpPr>
            <p:spPr>
              <a:xfrm rot="16200000" flipH="1">
                <a:off x="2771775" y="2708275"/>
                <a:ext cx="144463" cy="1444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Connecteur droit 122"/>
              <p:cNvCxnSpPr/>
              <p:nvPr/>
            </p:nvCxnSpPr>
            <p:spPr>
              <a:xfrm rot="5400000" flipH="1" flipV="1">
                <a:off x="2879725" y="2744788"/>
                <a:ext cx="144463" cy="714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Connecteur droit 123"/>
              <p:cNvCxnSpPr/>
              <p:nvPr/>
            </p:nvCxnSpPr>
            <p:spPr>
              <a:xfrm rot="5400000">
                <a:off x="2232025" y="2744788"/>
                <a:ext cx="144463" cy="714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Connecteur droit 124"/>
              <p:cNvCxnSpPr/>
              <p:nvPr/>
            </p:nvCxnSpPr>
            <p:spPr>
              <a:xfrm rot="16200000" flipH="1">
                <a:off x="2339975" y="2708275"/>
                <a:ext cx="144463" cy="1444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Connecteur droit 125"/>
              <p:cNvCxnSpPr/>
              <p:nvPr/>
            </p:nvCxnSpPr>
            <p:spPr>
              <a:xfrm rot="5400000">
                <a:off x="2447925" y="2744788"/>
                <a:ext cx="144463" cy="714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127" name="Connecteur droit 126"/>
          <p:cNvCxnSpPr/>
          <p:nvPr/>
        </p:nvCxnSpPr>
        <p:spPr>
          <a:xfrm rot="5400000">
            <a:off x="3400425" y="2537322"/>
            <a:ext cx="2476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Connecteur droit 127"/>
          <p:cNvCxnSpPr/>
          <p:nvPr/>
        </p:nvCxnSpPr>
        <p:spPr>
          <a:xfrm rot="5400000">
            <a:off x="7023894" y="2517478"/>
            <a:ext cx="285750"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9" name="Forme libre 128"/>
          <p:cNvSpPr/>
          <p:nvPr/>
        </p:nvSpPr>
        <p:spPr>
          <a:xfrm rot="20363319">
            <a:off x="1608138" y="1392734"/>
            <a:ext cx="1639887" cy="636588"/>
          </a:xfrm>
          <a:custGeom>
            <a:avLst/>
            <a:gdLst>
              <a:gd name="connsiteX0" fmla="*/ 0 w 1518249"/>
              <a:gd name="connsiteY0" fmla="*/ 0 h 828136"/>
              <a:gd name="connsiteX1" fmla="*/ 785004 w 1518249"/>
              <a:gd name="connsiteY1" fmla="*/ 215660 h 828136"/>
              <a:gd name="connsiteX2" fmla="*/ 1518249 w 1518249"/>
              <a:gd name="connsiteY2" fmla="*/ 828136 h 828136"/>
            </a:gdLst>
            <a:ahLst/>
            <a:cxnLst>
              <a:cxn ang="0">
                <a:pos x="connsiteX0" y="connsiteY0"/>
              </a:cxn>
              <a:cxn ang="0">
                <a:pos x="connsiteX1" y="connsiteY1"/>
              </a:cxn>
              <a:cxn ang="0">
                <a:pos x="connsiteX2" y="connsiteY2"/>
              </a:cxn>
            </a:cxnLst>
            <a:rect l="l" t="t" r="r" b="b"/>
            <a:pathLst>
              <a:path w="1518249" h="828136">
                <a:moveTo>
                  <a:pt x="0" y="0"/>
                </a:moveTo>
                <a:cubicBezTo>
                  <a:pt x="265981" y="38818"/>
                  <a:pt x="531963" y="77637"/>
                  <a:pt x="785004" y="215660"/>
                </a:cubicBezTo>
                <a:cubicBezTo>
                  <a:pt x="1038045" y="353683"/>
                  <a:pt x="1407543" y="738996"/>
                  <a:pt x="1518249" y="828136"/>
                </a:cubicBezTo>
              </a:path>
            </a:pathLst>
          </a:custGeom>
          <a:ln w="15875">
            <a:solidFill>
              <a:schemeClr val="tx1"/>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dirty="0"/>
          </a:p>
        </p:txBody>
      </p:sp>
      <p:sp>
        <p:nvSpPr>
          <p:cNvPr id="132" name="Ellipse 131"/>
          <p:cNvSpPr/>
          <p:nvPr/>
        </p:nvSpPr>
        <p:spPr>
          <a:xfrm>
            <a:off x="6595634" y="3518180"/>
            <a:ext cx="720080" cy="718370"/>
          </a:xfrm>
          <a:prstGeom prst="ellipse">
            <a:avLst/>
          </a:prstGeom>
          <a:noFill/>
          <a:ln w="19050">
            <a:solidFill>
              <a:schemeClr val="tx1"/>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fontAlgn="auto">
              <a:spcBef>
                <a:spcPts val="0"/>
              </a:spcBef>
              <a:spcAft>
                <a:spcPts val="0"/>
              </a:spcAft>
              <a:defRPr/>
            </a:pPr>
            <a:r>
              <a:rPr lang="fr-FR" sz="800" b="1" dirty="0">
                <a:solidFill>
                  <a:schemeClr val="tx1"/>
                </a:solidFill>
                <a:latin typeface="Trebuchet MS" pitchFamily="34" charset="0"/>
              </a:rPr>
              <a:t>1957</a:t>
            </a:r>
          </a:p>
        </p:txBody>
      </p:sp>
      <p:sp>
        <p:nvSpPr>
          <p:cNvPr id="133" name="Rectangle 132"/>
          <p:cNvSpPr/>
          <p:nvPr/>
        </p:nvSpPr>
        <p:spPr>
          <a:xfrm>
            <a:off x="5309750" y="3518180"/>
            <a:ext cx="648072" cy="648072"/>
          </a:xfrm>
          <a:prstGeom prst="rect">
            <a:avLst/>
          </a:prstGeom>
          <a:noFill/>
          <a:ln w="19050" cmpd="sng">
            <a:solidFill>
              <a:schemeClr val="tx1"/>
            </a:solidFill>
          </a:ln>
          <a:effectLst/>
          <a:scene3d>
            <a:camera prst="orthographicFront"/>
            <a:lightRig rig="glow" dir="t">
              <a:rot lat="0" lon="0" rev="141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800" b="1" dirty="0">
                <a:solidFill>
                  <a:schemeClr val="tx1"/>
                </a:solidFill>
                <a:latin typeface="Trebuchet MS" pitchFamily="34" charset="0"/>
              </a:rPr>
              <a:t>1956</a:t>
            </a:r>
          </a:p>
        </p:txBody>
      </p:sp>
      <p:grpSp>
        <p:nvGrpSpPr>
          <p:cNvPr id="4" name="Groupe 134"/>
          <p:cNvGrpSpPr>
            <a:grpSpLocks/>
          </p:cNvGrpSpPr>
          <p:nvPr/>
        </p:nvGrpSpPr>
        <p:grpSpPr bwMode="auto">
          <a:xfrm>
            <a:off x="5957888" y="3732713"/>
            <a:ext cx="638175" cy="142875"/>
            <a:chOff x="2268538" y="2708275"/>
            <a:chExt cx="863600" cy="144463"/>
          </a:xfrm>
        </p:grpSpPr>
        <p:cxnSp>
          <p:nvCxnSpPr>
            <p:cNvPr id="136" name="Connecteur droit 135"/>
            <p:cNvCxnSpPr/>
            <p:nvPr/>
          </p:nvCxnSpPr>
          <p:spPr>
            <a:xfrm rot="16200000" flipV="1">
              <a:off x="2987939" y="2708539"/>
              <a:ext cx="144463" cy="1439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Groupe 32"/>
            <p:cNvGrpSpPr>
              <a:grpSpLocks/>
            </p:cNvGrpSpPr>
            <p:nvPr/>
          </p:nvGrpSpPr>
          <p:grpSpPr bwMode="auto">
            <a:xfrm>
              <a:off x="2268538" y="2708275"/>
              <a:ext cx="719137" cy="144463"/>
              <a:chOff x="2268538" y="2708275"/>
              <a:chExt cx="719137" cy="144463"/>
            </a:xfrm>
          </p:grpSpPr>
          <p:cxnSp>
            <p:nvCxnSpPr>
              <p:cNvPr id="138" name="Connecteur droit 137"/>
              <p:cNvCxnSpPr/>
              <p:nvPr/>
            </p:nvCxnSpPr>
            <p:spPr>
              <a:xfrm rot="5400000">
                <a:off x="2448726" y="2745060"/>
                <a:ext cx="144463" cy="708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Connecteur droit 138"/>
              <p:cNvCxnSpPr/>
              <p:nvPr/>
            </p:nvCxnSpPr>
            <p:spPr>
              <a:xfrm rot="16200000" flipH="1">
                <a:off x="2556139" y="2708541"/>
                <a:ext cx="144463" cy="1439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Connecteur droit 139"/>
              <p:cNvCxnSpPr/>
              <p:nvPr/>
            </p:nvCxnSpPr>
            <p:spPr>
              <a:xfrm rot="5400000">
                <a:off x="2663552" y="2745060"/>
                <a:ext cx="144463" cy="708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Connecteur droit 140"/>
              <p:cNvCxnSpPr/>
              <p:nvPr/>
            </p:nvCxnSpPr>
            <p:spPr>
              <a:xfrm rot="16200000" flipH="1">
                <a:off x="2772039" y="2707466"/>
                <a:ext cx="144463" cy="146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Connecteur droit 141"/>
              <p:cNvCxnSpPr/>
              <p:nvPr/>
            </p:nvCxnSpPr>
            <p:spPr>
              <a:xfrm rot="5400000" flipH="1" flipV="1">
                <a:off x="2880527" y="2745061"/>
                <a:ext cx="144463" cy="708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Connecteur droit 142"/>
              <p:cNvCxnSpPr/>
              <p:nvPr/>
            </p:nvCxnSpPr>
            <p:spPr>
              <a:xfrm rot="5400000">
                <a:off x="2231752" y="2745061"/>
                <a:ext cx="144463" cy="708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Connecteur droit 143"/>
              <p:cNvCxnSpPr/>
              <p:nvPr/>
            </p:nvCxnSpPr>
            <p:spPr>
              <a:xfrm rot="16200000" flipH="1">
                <a:off x="2340239" y="2707466"/>
                <a:ext cx="144463" cy="146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Connecteur droit 144"/>
              <p:cNvCxnSpPr/>
              <p:nvPr/>
            </p:nvCxnSpPr>
            <p:spPr>
              <a:xfrm rot="5400000">
                <a:off x="2448726" y="2745060"/>
                <a:ext cx="144463" cy="708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46" name="Forme libre 145"/>
          <p:cNvSpPr/>
          <p:nvPr/>
        </p:nvSpPr>
        <p:spPr>
          <a:xfrm rot="20091507">
            <a:off x="4564063" y="3042698"/>
            <a:ext cx="2133600" cy="1001712"/>
          </a:xfrm>
          <a:custGeom>
            <a:avLst/>
            <a:gdLst>
              <a:gd name="connsiteX0" fmla="*/ 0 w 1518249"/>
              <a:gd name="connsiteY0" fmla="*/ 0 h 828136"/>
              <a:gd name="connsiteX1" fmla="*/ 785004 w 1518249"/>
              <a:gd name="connsiteY1" fmla="*/ 215660 h 828136"/>
              <a:gd name="connsiteX2" fmla="*/ 1518249 w 1518249"/>
              <a:gd name="connsiteY2" fmla="*/ 828136 h 828136"/>
            </a:gdLst>
            <a:ahLst/>
            <a:cxnLst>
              <a:cxn ang="0">
                <a:pos x="connsiteX0" y="connsiteY0"/>
              </a:cxn>
              <a:cxn ang="0">
                <a:pos x="connsiteX1" y="connsiteY1"/>
              </a:cxn>
              <a:cxn ang="0">
                <a:pos x="connsiteX2" y="connsiteY2"/>
              </a:cxn>
            </a:cxnLst>
            <a:rect l="l" t="t" r="r" b="b"/>
            <a:pathLst>
              <a:path w="1518249" h="828136">
                <a:moveTo>
                  <a:pt x="0" y="0"/>
                </a:moveTo>
                <a:cubicBezTo>
                  <a:pt x="265981" y="38818"/>
                  <a:pt x="531963" y="77637"/>
                  <a:pt x="785004" y="215660"/>
                </a:cubicBezTo>
                <a:cubicBezTo>
                  <a:pt x="1038045" y="353683"/>
                  <a:pt x="1407543" y="738996"/>
                  <a:pt x="1518249" y="828136"/>
                </a:cubicBezTo>
              </a:path>
            </a:pathLst>
          </a:custGeom>
          <a:ln w="158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dirty="0"/>
          </a:p>
        </p:txBody>
      </p:sp>
      <p:sp>
        <p:nvSpPr>
          <p:cNvPr id="147" name="Forme libre 146"/>
          <p:cNvSpPr/>
          <p:nvPr/>
        </p:nvSpPr>
        <p:spPr>
          <a:xfrm rot="20124079">
            <a:off x="4646615" y="3130010"/>
            <a:ext cx="1990725" cy="922338"/>
          </a:xfrm>
          <a:custGeom>
            <a:avLst/>
            <a:gdLst>
              <a:gd name="connsiteX0" fmla="*/ 0 w 1518249"/>
              <a:gd name="connsiteY0" fmla="*/ 0 h 828136"/>
              <a:gd name="connsiteX1" fmla="*/ 785004 w 1518249"/>
              <a:gd name="connsiteY1" fmla="*/ 215660 h 828136"/>
              <a:gd name="connsiteX2" fmla="*/ 1518249 w 1518249"/>
              <a:gd name="connsiteY2" fmla="*/ 828136 h 828136"/>
            </a:gdLst>
            <a:ahLst/>
            <a:cxnLst>
              <a:cxn ang="0">
                <a:pos x="connsiteX0" y="connsiteY0"/>
              </a:cxn>
              <a:cxn ang="0">
                <a:pos x="connsiteX1" y="connsiteY1"/>
              </a:cxn>
              <a:cxn ang="0">
                <a:pos x="connsiteX2" y="connsiteY2"/>
              </a:cxn>
            </a:cxnLst>
            <a:rect l="l" t="t" r="r" b="b"/>
            <a:pathLst>
              <a:path w="1518249" h="828136">
                <a:moveTo>
                  <a:pt x="0" y="0"/>
                </a:moveTo>
                <a:cubicBezTo>
                  <a:pt x="265981" y="38818"/>
                  <a:pt x="531963" y="77637"/>
                  <a:pt x="785004" y="215660"/>
                </a:cubicBezTo>
                <a:cubicBezTo>
                  <a:pt x="1038045" y="353683"/>
                  <a:pt x="1407543" y="738996"/>
                  <a:pt x="1518249" y="828136"/>
                </a:cubicBezTo>
              </a:path>
            </a:pathLst>
          </a:custGeom>
          <a:ln w="158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dirty="0"/>
          </a:p>
        </p:txBody>
      </p:sp>
      <p:cxnSp>
        <p:nvCxnSpPr>
          <p:cNvPr id="148" name="Connecteur droit 147"/>
          <p:cNvCxnSpPr/>
          <p:nvPr/>
        </p:nvCxnSpPr>
        <p:spPr>
          <a:xfrm rot="5400000">
            <a:off x="5488781" y="3339803"/>
            <a:ext cx="35718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Connecteur droit 148"/>
          <p:cNvCxnSpPr/>
          <p:nvPr/>
        </p:nvCxnSpPr>
        <p:spPr>
          <a:xfrm rot="5400000">
            <a:off x="6774656" y="3339803"/>
            <a:ext cx="35718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Connecteur droit 153"/>
          <p:cNvCxnSpPr/>
          <p:nvPr/>
        </p:nvCxnSpPr>
        <p:spPr>
          <a:xfrm rot="5400000">
            <a:off x="7846219" y="3339803"/>
            <a:ext cx="35718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9" name="Connecteur droit 158"/>
          <p:cNvCxnSpPr/>
          <p:nvPr/>
        </p:nvCxnSpPr>
        <p:spPr>
          <a:xfrm rot="5400000">
            <a:off x="1440658" y="3319166"/>
            <a:ext cx="35718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Connecteur droit 80"/>
          <p:cNvCxnSpPr/>
          <p:nvPr/>
        </p:nvCxnSpPr>
        <p:spPr>
          <a:xfrm rot="16200000" flipH="1" flipV="1">
            <a:off x="1016773" y="3622386"/>
            <a:ext cx="720725" cy="468313"/>
          </a:xfrm>
          <a:prstGeom prst="line">
            <a:avLst/>
          </a:prstGeom>
          <a:ln w="19050">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82" name="Connecteur droit 81"/>
          <p:cNvCxnSpPr/>
          <p:nvPr/>
        </p:nvCxnSpPr>
        <p:spPr>
          <a:xfrm rot="16200000" flipH="1">
            <a:off x="1485085" y="3622383"/>
            <a:ext cx="720725" cy="468312"/>
          </a:xfrm>
          <a:prstGeom prst="line">
            <a:avLst/>
          </a:prstGeom>
          <a:ln w="19050">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116" name="Connecteur droit 115"/>
          <p:cNvCxnSpPr/>
          <p:nvPr/>
        </p:nvCxnSpPr>
        <p:spPr>
          <a:xfrm rot="16200000" flipH="1" flipV="1">
            <a:off x="7446192" y="3622387"/>
            <a:ext cx="720725" cy="468313"/>
          </a:xfrm>
          <a:prstGeom prst="line">
            <a:avLst/>
          </a:prstGeom>
          <a:ln w="19050">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118" name="Connecteur droit 117"/>
          <p:cNvCxnSpPr/>
          <p:nvPr/>
        </p:nvCxnSpPr>
        <p:spPr>
          <a:xfrm rot="16200000" flipH="1">
            <a:off x="7914504" y="3622384"/>
            <a:ext cx="720725" cy="468312"/>
          </a:xfrm>
          <a:prstGeom prst="line">
            <a:avLst/>
          </a:prstGeom>
          <a:ln w="19050">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75" name="Rectangle 44"/>
          <p:cNvSpPr>
            <a:spLocks noChangeArrowheads="1"/>
          </p:cNvSpPr>
          <p:nvPr/>
        </p:nvSpPr>
        <p:spPr bwMode="auto">
          <a:xfrm>
            <a:off x="179390" y="4437112"/>
            <a:ext cx="8785098" cy="216024"/>
          </a:xfrm>
          <a:prstGeom prst="rect">
            <a:avLst/>
          </a:prstGeom>
          <a:solidFill>
            <a:schemeClr val="bg1">
              <a:lumMod val="85000"/>
            </a:schemeClr>
          </a:solidFill>
          <a:ln w="12700" algn="ctr">
            <a:noFill/>
            <a:miter lim="800000"/>
            <a:headEnd/>
            <a:tailEnd/>
          </a:ln>
        </p:spPr>
        <p:txBody>
          <a:bodyPr wrap="none" lIns="54000" anchor="ctr"/>
          <a:lstStyle/>
          <a:p>
            <a:pPr defTabSz="457200" fontAlgn="auto">
              <a:spcBef>
                <a:spcPts val="0"/>
              </a:spcBef>
              <a:spcAft>
                <a:spcPts val="0"/>
              </a:spcAft>
              <a:defRPr/>
            </a:pPr>
            <a:r>
              <a:rPr lang="fr-FR" sz="1400" b="1" dirty="0" smtClean="0">
                <a:latin typeface="Trebuchet MS" pitchFamily="34" charset="0"/>
                <a:ea typeface="ＭＳ Ｐゴシック" pitchFamily="34" charset="-128"/>
              </a:rPr>
              <a:t>Pour mémoire : la symbolique graphique normée du génogramme familial</a:t>
            </a:r>
            <a:endParaRPr lang="fr-FR" sz="1400" b="1" dirty="0">
              <a:latin typeface="Trebuchet MS" pitchFamily="34" charset="0"/>
              <a:ea typeface="ＭＳ Ｐゴシック" pitchFamily="34" charset="-128"/>
            </a:endParaRPr>
          </a:p>
        </p:txBody>
      </p:sp>
      <p:sp>
        <p:nvSpPr>
          <p:cNvPr id="76" name="Ellipse 75"/>
          <p:cNvSpPr/>
          <p:nvPr/>
        </p:nvSpPr>
        <p:spPr>
          <a:xfrm>
            <a:off x="1835696" y="6237039"/>
            <a:ext cx="510475" cy="527426"/>
          </a:xfrm>
          <a:prstGeom prst="ellipse">
            <a:avLst/>
          </a:prstGeom>
          <a:noFill/>
          <a:ln w="19050">
            <a:solidFill>
              <a:schemeClr val="tx1"/>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fontAlgn="auto">
              <a:spcBef>
                <a:spcPts val="0"/>
              </a:spcBef>
              <a:spcAft>
                <a:spcPts val="0"/>
              </a:spcAft>
              <a:defRPr/>
            </a:pPr>
            <a:endParaRPr lang="fr-FR" sz="800" b="1" dirty="0">
              <a:solidFill>
                <a:schemeClr val="tx1"/>
              </a:solidFill>
              <a:latin typeface="Trebuchet MS" pitchFamily="34" charset="0"/>
            </a:endParaRPr>
          </a:p>
        </p:txBody>
      </p:sp>
      <p:sp>
        <p:nvSpPr>
          <p:cNvPr id="77" name="Rectangle 76"/>
          <p:cNvSpPr/>
          <p:nvPr/>
        </p:nvSpPr>
        <p:spPr>
          <a:xfrm>
            <a:off x="251522" y="4940895"/>
            <a:ext cx="432046" cy="455418"/>
          </a:xfrm>
          <a:prstGeom prst="rect">
            <a:avLst/>
          </a:prstGeom>
          <a:noFill/>
          <a:ln w="19050" cmpd="sng">
            <a:solidFill>
              <a:schemeClr val="tx1"/>
            </a:solidFill>
          </a:ln>
          <a:effectLst/>
          <a:scene3d>
            <a:camera prst="orthographicFront"/>
            <a:lightRig rig="glow" dir="t">
              <a:rot lat="0" lon="0" rev="141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sz="800" b="1" dirty="0">
              <a:solidFill>
                <a:schemeClr val="tx1"/>
              </a:solidFill>
              <a:latin typeface="Trebuchet MS" pitchFamily="34" charset="0"/>
            </a:endParaRPr>
          </a:p>
        </p:txBody>
      </p:sp>
      <p:sp>
        <p:nvSpPr>
          <p:cNvPr id="78" name="Ellipse 77"/>
          <p:cNvSpPr/>
          <p:nvPr/>
        </p:nvSpPr>
        <p:spPr>
          <a:xfrm>
            <a:off x="1835696" y="4868887"/>
            <a:ext cx="504056" cy="504056"/>
          </a:xfrm>
          <a:prstGeom prst="ellipse">
            <a:avLst/>
          </a:prstGeom>
          <a:noFill/>
          <a:ln w="19050">
            <a:solidFill>
              <a:schemeClr val="tx1"/>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fontAlgn="auto">
              <a:spcBef>
                <a:spcPts val="0"/>
              </a:spcBef>
              <a:spcAft>
                <a:spcPts val="0"/>
              </a:spcAft>
              <a:defRPr/>
            </a:pPr>
            <a:endParaRPr lang="fr-FR" sz="800" b="1" dirty="0">
              <a:solidFill>
                <a:schemeClr val="tx1"/>
              </a:solidFill>
              <a:latin typeface="Trebuchet MS" pitchFamily="34" charset="0"/>
            </a:endParaRPr>
          </a:p>
        </p:txBody>
      </p:sp>
      <p:cxnSp>
        <p:nvCxnSpPr>
          <p:cNvPr id="79" name="Connecteur droit 78"/>
          <p:cNvCxnSpPr/>
          <p:nvPr/>
        </p:nvCxnSpPr>
        <p:spPr>
          <a:xfrm rot="5400000">
            <a:off x="4437510" y="6405814"/>
            <a:ext cx="360362" cy="1428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Connecteur droit 79"/>
          <p:cNvCxnSpPr/>
          <p:nvPr/>
        </p:nvCxnSpPr>
        <p:spPr>
          <a:xfrm rot="5400000">
            <a:off x="4509741" y="6405018"/>
            <a:ext cx="360362" cy="1444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5" name="Text Box 23"/>
          <p:cNvSpPr txBox="1">
            <a:spLocks noChangeArrowheads="1"/>
          </p:cNvSpPr>
          <p:nvPr/>
        </p:nvSpPr>
        <p:spPr bwMode="auto">
          <a:xfrm>
            <a:off x="683568" y="4964377"/>
            <a:ext cx="1655763"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Homme</a:t>
            </a:r>
          </a:p>
        </p:txBody>
      </p:sp>
      <p:cxnSp>
        <p:nvCxnSpPr>
          <p:cNvPr id="137" name="Connecteur droit 136"/>
          <p:cNvCxnSpPr/>
          <p:nvPr/>
        </p:nvCxnSpPr>
        <p:spPr>
          <a:xfrm rot="16200000" flipH="1" flipV="1">
            <a:off x="1908130" y="6315040"/>
            <a:ext cx="372946" cy="3609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Connecteur droit 149"/>
          <p:cNvCxnSpPr>
            <a:stCxn id="76" idx="1"/>
            <a:endCxn id="76" idx="5"/>
          </p:cNvCxnSpPr>
          <p:nvPr/>
        </p:nvCxnSpPr>
        <p:spPr>
          <a:xfrm rot="16200000" flipH="1">
            <a:off x="1904460" y="6320272"/>
            <a:ext cx="372946" cy="3609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Connecteur droit 150"/>
          <p:cNvCxnSpPr/>
          <p:nvPr/>
        </p:nvCxnSpPr>
        <p:spPr>
          <a:xfrm rot="5400000">
            <a:off x="6896374" y="5197948"/>
            <a:ext cx="144463" cy="714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Connecteur droit 151"/>
          <p:cNvCxnSpPr/>
          <p:nvPr/>
        </p:nvCxnSpPr>
        <p:spPr>
          <a:xfrm rot="16200000" flipV="1">
            <a:off x="7436124" y="5161435"/>
            <a:ext cx="144463" cy="1444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Connecteur droit 152"/>
          <p:cNvCxnSpPr/>
          <p:nvPr/>
        </p:nvCxnSpPr>
        <p:spPr>
          <a:xfrm rot="16200000" flipH="1">
            <a:off x="7004324" y="5161435"/>
            <a:ext cx="144463" cy="1444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Connecteur droit 154"/>
          <p:cNvCxnSpPr/>
          <p:nvPr/>
        </p:nvCxnSpPr>
        <p:spPr>
          <a:xfrm rot="5400000">
            <a:off x="7112274" y="5197948"/>
            <a:ext cx="144463" cy="714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Connecteur droit 155"/>
          <p:cNvCxnSpPr/>
          <p:nvPr/>
        </p:nvCxnSpPr>
        <p:spPr>
          <a:xfrm rot="16200000" flipH="1">
            <a:off x="7220224" y="5161435"/>
            <a:ext cx="144463" cy="1444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7" name="Connecteur droit 156"/>
          <p:cNvCxnSpPr/>
          <p:nvPr/>
        </p:nvCxnSpPr>
        <p:spPr>
          <a:xfrm rot="5400000" flipH="1" flipV="1">
            <a:off x="7328174" y="5197948"/>
            <a:ext cx="144463" cy="714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8" name="Connecteur droit 157"/>
          <p:cNvCxnSpPr/>
          <p:nvPr/>
        </p:nvCxnSpPr>
        <p:spPr>
          <a:xfrm rot="5400000">
            <a:off x="6680474" y="5197948"/>
            <a:ext cx="144463" cy="714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0" name="Connecteur droit 159"/>
          <p:cNvCxnSpPr/>
          <p:nvPr/>
        </p:nvCxnSpPr>
        <p:spPr>
          <a:xfrm rot="16200000" flipH="1">
            <a:off x="6788424" y="5161435"/>
            <a:ext cx="144463" cy="1444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Connecteur droit 160"/>
          <p:cNvCxnSpPr/>
          <p:nvPr/>
        </p:nvCxnSpPr>
        <p:spPr>
          <a:xfrm rot="5400000">
            <a:off x="6896374" y="5197948"/>
            <a:ext cx="144463" cy="714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2" name="Rectangle 161"/>
          <p:cNvSpPr/>
          <p:nvPr/>
        </p:nvSpPr>
        <p:spPr>
          <a:xfrm>
            <a:off x="252212" y="6212976"/>
            <a:ext cx="432046" cy="455418"/>
          </a:xfrm>
          <a:prstGeom prst="rect">
            <a:avLst/>
          </a:prstGeom>
          <a:noFill/>
          <a:ln w="19050" cmpd="sng">
            <a:solidFill>
              <a:schemeClr val="tx1"/>
            </a:solidFill>
          </a:ln>
          <a:effectLst/>
          <a:scene3d>
            <a:camera prst="orthographicFront"/>
            <a:lightRig rig="glow" dir="t">
              <a:rot lat="0" lon="0" rev="141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sz="800" b="1" dirty="0">
              <a:solidFill>
                <a:schemeClr val="tx1"/>
              </a:solidFill>
              <a:latin typeface="Trebuchet MS" pitchFamily="34" charset="0"/>
            </a:endParaRPr>
          </a:p>
        </p:txBody>
      </p:sp>
      <p:cxnSp>
        <p:nvCxnSpPr>
          <p:cNvPr id="163" name="Connecteur droit 162"/>
          <p:cNvCxnSpPr/>
          <p:nvPr/>
        </p:nvCxnSpPr>
        <p:spPr>
          <a:xfrm rot="5400000">
            <a:off x="239834" y="6224662"/>
            <a:ext cx="456111" cy="43273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4" name="Connecteur droit 163"/>
          <p:cNvCxnSpPr/>
          <p:nvPr/>
        </p:nvCxnSpPr>
        <p:spPr>
          <a:xfrm rot="16200000" flipH="1">
            <a:off x="252210" y="6212976"/>
            <a:ext cx="432048"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5" name="Text Box 23"/>
          <p:cNvSpPr txBox="1">
            <a:spLocks noChangeArrowheads="1"/>
          </p:cNvSpPr>
          <p:nvPr/>
        </p:nvSpPr>
        <p:spPr bwMode="auto">
          <a:xfrm>
            <a:off x="683568" y="6298497"/>
            <a:ext cx="1655762"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Homme décédé</a:t>
            </a:r>
          </a:p>
        </p:txBody>
      </p:sp>
      <p:sp>
        <p:nvSpPr>
          <p:cNvPr id="166" name="Triangle isocèle 165"/>
          <p:cNvSpPr/>
          <p:nvPr/>
        </p:nvSpPr>
        <p:spPr>
          <a:xfrm>
            <a:off x="179512" y="5516959"/>
            <a:ext cx="576064" cy="504056"/>
          </a:xfrm>
          <a:prstGeom prst="triangle">
            <a:avLst/>
          </a:prstGeom>
          <a:noFill/>
          <a:ln w="19050" cmpd="sng">
            <a:solidFill>
              <a:schemeClr val="tx1"/>
            </a:solidFill>
          </a:ln>
          <a:effectLst/>
          <a:scene3d>
            <a:camera prst="orthographicFront"/>
            <a:lightRig rig="glow" dir="t">
              <a:rot lat="0" lon="0" rev="141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sz="800" b="1" dirty="0">
              <a:solidFill>
                <a:schemeClr val="tx1"/>
              </a:solidFill>
              <a:latin typeface="Trebuchet MS" pitchFamily="34" charset="0"/>
            </a:endParaRPr>
          </a:p>
        </p:txBody>
      </p:sp>
      <p:sp>
        <p:nvSpPr>
          <p:cNvPr id="167" name="Text Box 23"/>
          <p:cNvSpPr txBox="1">
            <a:spLocks noChangeArrowheads="1"/>
          </p:cNvSpPr>
          <p:nvPr/>
        </p:nvSpPr>
        <p:spPr bwMode="auto">
          <a:xfrm>
            <a:off x="683568" y="5578417"/>
            <a:ext cx="1655763" cy="415498"/>
          </a:xfrm>
          <a:prstGeom prst="rect">
            <a:avLst/>
          </a:prstGeom>
          <a:noFill/>
          <a:ln w="9525">
            <a:noFill/>
            <a:miter lim="800000"/>
            <a:headEnd/>
            <a:tailEnd/>
          </a:ln>
        </p:spPr>
        <p:txBody>
          <a:bodyPr wrap="square">
            <a:spAutoFit/>
          </a:bodyPr>
          <a:lstStyle/>
          <a:p>
            <a:pPr fontAlgn="auto">
              <a:spcBef>
                <a:spcPct val="50000"/>
              </a:spcBef>
              <a:spcAft>
                <a:spcPts val="0"/>
              </a:spcAft>
              <a:defRPr/>
            </a:pPr>
            <a:r>
              <a:rPr lang="fr-FR" sz="1050" dirty="0">
                <a:latin typeface="Trebuchet MS" pitchFamily="34" charset="0"/>
                <a:cs typeface="+mn-cs"/>
              </a:rPr>
              <a:t>Sexe indéterminé, </a:t>
            </a:r>
            <a:endParaRPr lang="fr-FR" sz="1050" dirty="0" smtClean="0">
              <a:latin typeface="Trebuchet MS" pitchFamily="34" charset="0"/>
              <a:cs typeface="+mn-cs"/>
            </a:endParaRPr>
          </a:p>
          <a:p>
            <a:pPr fontAlgn="auto">
              <a:spcAft>
                <a:spcPts val="0"/>
              </a:spcAft>
              <a:defRPr/>
            </a:pPr>
            <a:r>
              <a:rPr lang="fr-FR" sz="1050" dirty="0" smtClean="0">
                <a:latin typeface="Trebuchet MS" pitchFamily="34" charset="0"/>
                <a:cs typeface="+mn-cs"/>
              </a:rPr>
              <a:t>enfant </a:t>
            </a:r>
            <a:r>
              <a:rPr lang="fr-FR" sz="1050" dirty="0">
                <a:latin typeface="Trebuchet MS" pitchFamily="34" charset="0"/>
                <a:cs typeface="+mn-cs"/>
              </a:rPr>
              <a:t>à naître</a:t>
            </a:r>
          </a:p>
        </p:txBody>
      </p:sp>
      <p:cxnSp>
        <p:nvCxnSpPr>
          <p:cNvPr id="168" name="Connecteur droit 167"/>
          <p:cNvCxnSpPr/>
          <p:nvPr/>
        </p:nvCxnSpPr>
        <p:spPr>
          <a:xfrm rot="10800000">
            <a:off x="4330353" y="5354092"/>
            <a:ext cx="431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9" name="Connecteur droit 168"/>
          <p:cNvCxnSpPr/>
          <p:nvPr/>
        </p:nvCxnSpPr>
        <p:spPr>
          <a:xfrm rot="5400000">
            <a:off x="4654203" y="5246142"/>
            <a:ext cx="2159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0" name="Connecteur droit 169"/>
          <p:cNvCxnSpPr/>
          <p:nvPr/>
        </p:nvCxnSpPr>
        <p:spPr>
          <a:xfrm rot="5400000">
            <a:off x="4213672" y="5254873"/>
            <a:ext cx="2333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1" name="Connecteur droit 170"/>
          <p:cNvCxnSpPr/>
          <p:nvPr/>
        </p:nvCxnSpPr>
        <p:spPr>
          <a:xfrm rot="10800000">
            <a:off x="4330353" y="5708104"/>
            <a:ext cx="431800"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72" name="Connecteur droit 171"/>
          <p:cNvCxnSpPr/>
          <p:nvPr/>
        </p:nvCxnSpPr>
        <p:spPr>
          <a:xfrm rot="5400000">
            <a:off x="4654203" y="5600154"/>
            <a:ext cx="2159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3" name="Connecteur droit 172"/>
          <p:cNvCxnSpPr/>
          <p:nvPr/>
        </p:nvCxnSpPr>
        <p:spPr>
          <a:xfrm rot="5400000">
            <a:off x="4213673" y="5608886"/>
            <a:ext cx="23336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4" name="Connecteur droit 173"/>
          <p:cNvCxnSpPr/>
          <p:nvPr/>
        </p:nvCxnSpPr>
        <p:spPr>
          <a:xfrm rot="10800000">
            <a:off x="4330353" y="5868442"/>
            <a:ext cx="431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5" name="Connecteur droit 174"/>
          <p:cNvCxnSpPr/>
          <p:nvPr/>
        </p:nvCxnSpPr>
        <p:spPr>
          <a:xfrm rot="5400000" flipH="1" flipV="1">
            <a:off x="4618486" y="6012111"/>
            <a:ext cx="28733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6" name="Connecteur droit 175"/>
          <p:cNvCxnSpPr/>
          <p:nvPr/>
        </p:nvCxnSpPr>
        <p:spPr>
          <a:xfrm rot="5400000" flipH="1" flipV="1">
            <a:off x="4194622" y="6004173"/>
            <a:ext cx="2714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7" name="Text Box 23"/>
          <p:cNvSpPr txBox="1">
            <a:spLocks noChangeArrowheads="1"/>
          </p:cNvSpPr>
          <p:nvPr/>
        </p:nvSpPr>
        <p:spPr bwMode="auto">
          <a:xfrm>
            <a:off x="5076478" y="5072079"/>
            <a:ext cx="1655762"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Relation maritale</a:t>
            </a:r>
          </a:p>
        </p:txBody>
      </p:sp>
      <p:sp>
        <p:nvSpPr>
          <p:cNvPr id="178" name="Text Box 23"/>
          <p:cNvSpPr txBox="1">
            <a:spLocks noChangeArrowheads="1"/>
          </p:cNvSpPr>
          <p:nvPr/>
        </p:nvSpPr>
        <p:spPr bwMode="auto">
          <a:xfrm>
            <a:off x="5076478" y="5429267"/>
            <a:ext cx="1655762"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Union libre</a:t>
            </a:r>
          </a:p>
        </p:txBody>
      </p:sp>
      <p:sp>
        <p:nvSpPr>
          <p:cNvPr id="179" name="Text Box 23"/>
          <p:cNvSpPr txBox="1">
            <a:spLocks noChangeArrowheads="1"/>
          </p:cNvSpPr>
          <p:nvPr/>
        </p:nvSpPr>
        <p:spPr bwMode="auto">
          <a:xfrm>
            <a:off x="5076478" y="5857892"/>
            <a:ext cx="1655762"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Fratrie, adoption</a:t>
            </a:r>
          </a:p>
        </p:txBody>
      </p:sp>
      <p:cxnSp>
        <p:nvCxnSpPr>
          <p:cNvPr id="180" name="Connecteur droit 179"/>
          <p:cNvCxnSpPr/>
          <p:nvPr/>
        </p:nvCxnSpPr>
        <p:spPr>
          <a:xfrm rot="5400000">
            <a:off x="4149378" y="6405019"/>
            <a:ext cx="360362" cy="1444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1" name="Text Box 23"/>
          <p:cNvSpPr txBox="1">
            <a:spLocks noChangeArrowheads="1"/>
          </p:cNvSpPr>
          <p:nvPr/>
        </p:nvSpPr>
        <p:spPr bwMode="auto">
          <a:xfrm>
            <a:off x="5076478" y="6328817"/>
            <a:ext cx="1655762"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Séparation, divorce</a:t>
            </a:r>
          </a:p>
        </p:txBody>
      </p:sp>
      <p:cxnSp>
        <p:nvCxnSpPr>
          <p:cNvPr id="182" name="Connecteur droit 181"/>
          <p:cNvCxnSpPr/>
          <p:nvPr/>
        </p:nvCxnSpPr>
        <p:spPr>
          <a:xfrm rot="10800000">
            <a:off x="6715399" y="5664671"/>
            <a:ext cx="936625"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3" name="Connecteur droit 182"/>
          <p:cNvCxnSpPr/>
          <p:nvPr/>
        </p:nvCxnSpPr>
        <p:spPr>
          <a:xfrm rot="10800000">
            <a:off x="6715399" y="5986933"/>
            <a:ext cx="936625"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84" name="Connecteur droit 183"/>
          <p:cNvCxnSpPr/>
          <p:nvPr/>
        </p:nvCxnSpPr>
        <p:spPr>
          <a:xfrm rot="10800000">
            <a:off x="6715399" y="6059958"/>
            <a:ext cx="936625"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85" name="Connecteur droit 184"/>
          <p:cNvCxnSpPr/>
          <p:nvPr/>
        </p:nvCxnSpPr>
        <p:spPr>
          <a:xfrm rot="10800000" flipV="1">
            <a:off x="6715399" y="6402858"/>
            <a:ext cx="360363"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86" name="Connecteur droit 185"/>
          <p:cNvCxnSpPr/>
          <p:nvPr/>
        </p:nvCxnSpPr>
        <p:spPr>
          <a:xfrm rot="10800000" flipV="1">
            <a:off x="7291660" y="6402858"/>
            <a:ext cx="360362"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87" name="Connecteur droit 186"/>
          <p:cNvCxnSpPr/>
          <p:nvPr/>
        </p:nvCxnSpPr>
        <p:spPr>
          <a:xfrm rot="5400000">
            <a:off x="7211491" y="6394127"/>
            <a:ext cx="160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 name="Connecteur droit 187"/>
          <p:cNvCxnSpPr/>
          <p:nvPr/>
        </p:nvCxnSpPr>
        <p:spPr>
          <a:xfrm rot="5400000">
            <a:off x="6995591" y="6394127"/>
            <a:ext cx="160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9" name="Text Box 23"/>
          <p:cNvSpPr txBox="1">
            <a:spLocks noChangeArrowheads="1"/>
          </p:cNvSpPr>
          <p:nvPr/>
        </p:nvSpPr>
        <p:spPr bwMode="auto">
          <a:xfrm>
            <a:off x="7812360" y="5084911"/>
            <a:ext cx="1655763"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Conflictuels</a:t>
            </a:r>
          </a:p>
        </p:txBody>
      </p:sp>
      <p:sp>
        <p:nvSpPr>
          <p:cNvPr id="190" name="Text Box 23"/>
          <p:cNvSpPr txBox="1">
            <a:spLocks noChangeArrowheads="1"/>
          </p:cNvSpPr>
          <p:nvPr/>
        </p:nvSpPr>
        <p:spPr bwMode="auto">
          <a:xfrm>
            <a:off x="7812360" y="5500702"/>
            <a:ext cx="1655763"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Faibles</a:t>
            </a:r>
          </a:p>
        </p:txBody>
      </p:sp>
      <p:sp>
        <p:nvSpPr>
          <p:cNvPr id="191" name="Text Box 23"/>
          <p:cNvSpPr txBox="1">
            <a:spLocks noChangeArrowheads="1"/>
          </p:cNvSpPr>
          <p:nvPr/>
        </p:nvSpPr>
        <p:spPr bwMode="auto">
          <a:xfrm>
            <a:off x="7812360" y="5857892"/>
            <a:ext cx="1655763"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Intenses</a:t>
            </a:r>
          </a:p>
        </p:txBody>
      </p:sp>
      <p:sp>
        <p:nvSpPr>
          <p:cNvPr id="192" name="Text Box 23"/>
          <p:cNvSpPr txBox="1">
            <a:spLocks noChangeArrowheads="1"/>
          </p:cNvSpPr>
          <p:nvPr/>
        </p:nvSpPr>
        <p:spPr bwMode="auto">
          <a:xfrm>
            <a:off x="7812360" y="6246834"/>
            <a:ext cx="1655763"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Rompus</a:t>
            </a:r>
          </a:p>
        </p:txBody>
      </p:sp>
      <p:sp>
        <p:nvSpPr>
          <p:cNvPr id="193" name="Text Box 23"/>
          <p:cNvSpPr txBox="1">
            <a:spLocks noChangeArrowheads="1"/>
          </p:cNvSpPr>
          <p:nvPr/>
        </p:nvSpPr>
        <p:spPr bwMode="auto">
          <a:xfrm>
            <a:off x="6643960" y="4796308"/>
            <a:ext cx="1655762"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b="1" dirty="0">
                <a:latin typeface="Trebuchet MS" pitchFamily="34" charset="0"/>
                <a:cs typeface="+mn-cs"/>
              </a:rPr>
              <a:t>Liens affectifs</a:t>
            </a:r>
          </a:p>
        </p:txBody>
      </p:sp>
      <p:cxnSp>
        <p:nvCxnSpPr>
          <p:cNvPr id="194" name="Connecteur droit 193"/>
          <p:cNvCxnSpPr/>
          <p:nvPr/>
        </p:nvCxnSpPr>
        <p:spPr>
          <a:xfrm rot="5400000" flipH="1" flipV="1">
            <a:off x="5430316" y="5724202"/>
            <a:ext cx="2000250" cy="1588"/>
          </a:xfrm>
          <a:prstGeom prst="line">
            <a:avLst/>
          </a:prstGeom>
          <a:ln w="9525">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95" name="Text Box 23"/>
          <p:cNvSpPr txBox="1">
            <a:spLocks noChangeArrowheads="1"/>
          </p:cNvSpPr>
          <p:nvPr/>
        </p:nvSpPr>
        <p:spPr bwMode="auto">
          <a:xfrm>
            <a:off x="2484189" y="4930345"/>
            <a:ext cx="1655763"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Femme</a:t>
            </a:r>
          </a:p>
        </p:txBody>
      </p:sp>
      <p:cxnSp>
        <p:nvCxnSpPr>
          <p:cNvPr id="196" name="Connecteur droit 195"/>
          <p:cNvCxnSpPr/>
          <p:nvPr/>
        </p:nvCxnSpPr>
        <p:spPr>
          <a:xfrm rot="5400000">
            <a:off x="1727687" y="5624972"/>
            <a:ext cx="504053" cy="288031"/>
          </a:xfrm>
          <a:prstGeom prst="line">
            <a:avLst/>
          </a:prstGeom>
          <a:ln w="19050">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197" name="Connecteur droit 196"/>
          <p:cNvCxnSpPr/>
          <p:nvPr/>
        </p:nvCxnSpPr>
        <p:spPr>
          <a:xfrm rot="16200000" flipH="1">
            <a:off x="2015717" y="5624973"/>
            <a:ext cx="504054" cy="288029"/>
          </a:xfrm>
          <a:prstGeom prst="line">
            <a:avLst/>
          </a:prstGeom>
          <a:ln w="19050">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98" name="Text Box 23"/>
          <p:cNvSpPr txBox="1">
            <a:spLocks noChangeArrowheads="1"/>
          </p:cNvSpPr>
          <p:nvPr/>
        </p:nvSpPr>
        <p:spPr bwMode="auto">
          <a:xfrm>
            <a:off x="2483768" y="5578417"/>
            <a:ext cx="1655763" cy="415925"/>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Avortement ou enfant mort-né</a:t>
            </a:r>
          </a:p>
        </p:txBody>
      </p:sp>
      <p:sp>
        <p:nvSpPr>
          <p:cNvPr id="199" name="Text Box 23"/>
          <p:cNvSpPr txBox="1">
            <a:spLocks noChangeArrowheads="1"/>
          </p:cNvSpPr>
          <p:nvPr/>
        </p:nvSpPr>
        <p:spPr bwMode="auto">
          <a:xfrm>
            <a:off x="2483768" y="6370505"/>
            <a:ext cx="1655763"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dirty="0">
                <a:latin typeface="Trebuchet MS" pitchFamily="34" charset="0"/>
                <a:cs typeface="+mn-cs"/>
              </a:rPr>
              <a:t>Femme décédée</a:t>
            </a:r>
          </a:p>
        </p:txBody>
      </p:sp>
      <p:sp>
        <p:nvSpPr>
          <p:cNvPr id="200" name="Text Box 23"/>
          <p:cNvSpPr txBox="1">
            <a:spLocks noChangeArrowheads="1"/>
          </p:cNvSpPr>
          <p:nvPr/>
        </p:nvSpPr>
        <p:spPr bwMode="auto">
          <a:xfrm>
            <a:off x="4004917" y="4796879"/>
            <a:ext cx="1655763" cy="254000"/>
          </a:xfrm>
          <a:prstGeom prst="rect">
            <a:avLst/>
          </a:prstGeom>
          <a:noFill/>
          <a:ln w="9525">
            <a:noFill/>
            <a:miter lim="800000"/>
            <a:headEnd/>
            <a:tailEnd/>
          </a:ln>
        </p:spPr>
        <p:txBody>
          <a:bodyPr>
            <a:spAutoFit/>
          </a:bodyPr>
          <a:lstStyle/>
          <a:p>
            <a:pPr fontAlgn="auto">
              <a:spcBef>
                <a:spcPct val="50000"/>
              </a:spcBef>
              <a:spcAft>
                <a:spcPts val="0"/>
              </a:spcAft>
              <a:defRPr/>
            </a:pPr>
            <a:r>
              <a:rPr lang="fr-FR" sz="1050" b="1" dirty="0">
                <a:latin typeface="Trebuchet MS" pitchFamily="34" charset="0"/>
                <a:cs typeface="+mn-cs"/>
              </a:rPr>
              <a:t>Liens familiaux</a:t>
            </a:r>
          </a:p>
        </p:txBody>
      </p:sp>
      <p:cxnSp>
        <p:nvCxnSpPr>
          <p:cNvPr id="201" name="Connecteur droit 200"/>
          <p:cNvCxnSpPr/>
          <p:nvPr/>
        </p:nvCxnSpPr>
        <p:spPr>
          <a:xfrm rot="5400000" flipH="1" flipV="1">
            <a:off x="2996605" y="5724202"/>
            <a:ext cx="2000250" cy="1588"/>
          </a:xfrm>
          <a:prstGeom prst="line">
            <a:avLst/>
          </a:prstGeom>
          <a:ln w="9525">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1"/>
          <p:cNvSpPr>
            <a:spLocks noChangeArrowheads="1"/>
          </p:cNvSpPr>
          <p:nvPr/>
        </p:nvSpPr>
        <p:spPr bwMode="auto">
          <a:xfrm>
            <a:off x="6732240" y="1340768"/>
            <a:ext cx="2088232" cy="4896544"/>
          </a:xfrm>
          <a:prstGeom prst="rect">
            <a:avLst/>
          </a:prstGeom>
          <a:solidFill>
            <a:schemeClr val="bg1">
              <a:lumMod val="85000"/>
            </a:schemeClr>
          </a:solidFill>
          <a:ln w="9525">
            <a:noFill/>
            <a:miter lim="800000"/>
            <a:headEnd/>
            <a:tailEnd/>
          </a:ln>
        </p:spPr>
        <p:txBody>
          <a:bodyPr lIns="54000" tIns="54000" rIns="54000" bIns="54000"/>
          <a:lstStyle/>
          <a:p>
            <a:pPr marL="1588" lvl="1" algn="l">
              <a:spcBef>
                <a:spcPct val="30000"/>
              </a:spcBef>
            </a:pPr>
            <a:endParaRPr lang="fr-FR" sz="1300" dirty="0">
              <a:latin typeface="Trebuchet MS" pitchFamily="34" charset="0"/>
              <a:cs typeface="Arial" pitchFamily="34" charset="0"/>
            </a:endParaRPr>
          </a:p>
          <a:p>
            <a:pPr marL="1588" lvl="1" algn="l">
              <a:spcBef>
                <a:spcPct val="30000"/>
              </a:spcBef>
            </a:pPr>
            <a:endParaRPr lang="fr-FR" sz="1300" dirty="0">
              <a:latin typeface="Trebuchet MS" pitchFamily="34" charset="0"/>
              <a:cs typeface="Arial" pitchFamily="34" charset="0"/>
            </a:endParaRPr>
          </a:p>
          <a:p>
            <a:pPr marL="1588" lvl="1" algn="l">
              <a:spcBef>
                <a:spcPct val="30000"/>
              </a:spcBef>
            </a:pPr>
            <a:r>
              <a:rPr lang="fr-FR" sz="1300" b="1" dirty="0">
                <a:latin typeface="Trebuchet MS" pitchFamily="34" charset="0"/>
                <a:cs typeface="Arial" pitchFamily="34" charset="0"/>
              </a:rPr>
              <a:t>Etape 1</a:t>
            </a:r>
          </a:p>
          <a:p>
            <a:pPr marL="1588" lvl="1" algn="l">
              <a:spcBef>
                <a:spcPct val="30000"/>
              </a:spcBef>
            </a:pPr>
            <a:r>
              <a:rPr lang="fr-FR" sz="1300" dirty="0">
                <a:latin typeface="Trebuchet MS" pitchFamily="34" charset="0"/>
                <a:cs typeface="Arial" pitchFamily="34" charset="0"/>
              </a:rPr>
              <a:t>Engagement collectif de conservation portant sur 80% des titres de la société Léonard entre Claude L. et sa fille Inès</a:t>
            </a:r>
          </a:p>
        </p:txBody>
      </p:sp>
      <p:grpSp>
        <p:nvGrpSpPr>
          <p:cNvPr id="3" name="Group 42"/>
          <p:cNvGrpSpPr>
            <a:grpSpLocks/>
          </p:cNvGrpSpPr>
          <p:nvPr/>
        </p:nvGrpSpPr>
        <p:grpSpPr bwMode="auto">
          <a:xfrm>
            <a:off x="179513" y="620367"/>
            <a:ext cx="8640732" cy="5060952"/>
            <a:chOff x="110" y="741"/>
            <a:chExt cx="7705" cy="3188"/>
          </a:xfrm>
        </p:grpSpPr>
        <p:sp>
          <p:nvSpPr>
            <p:cNvPr id="4"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lgn="l">
                <a:spcBef>
                  <a:spcPct val="30000"/>
                </a:spcBef>
                <a:buClr>
                  <a:srgbClr val="A5003E"/>
                </a:buClr>
                <a:buSzPct val="120000"/>
                <a:buFont typeface="Wingdings" pitchFamily="2" charset="2"/>
                <a:buChar char="§"/>
              </a:pPr>
              <a:endParaRPr lang="fr-FR" sz="1300" dirty="0">
                <a:latin typeface="Trebuchet MS" pitchFamily="34" charset="0"/>
                <a:cs typeface="Arial" pitchFamily="34" charset="0"/>
              </a:endParaRPr>
            </a:p>
          </p:txBody>
        </p:sp>
        <p:sp>
          <p:nvSpPr>
            <p:cNvPr id="5" name="Rectangle 44"/>
            <p:cNvSpPr>
              <a:spLocks noChangeArrowheads="1"/>
            </p:cNvSpPr>
            <p:nvPr/>
          </p:nvSpPr>
          <p:spPr bwMode="auto">
            <a:xfrm>
              <a:off x="367" y="741"/>
              <a:ext cx="7448" cy="181"/>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Illustration n° 54 : Cession </a:t>
              </a:r>
              <a:r>
                <a:rPr lang="fr-FR" sz="1300" b="1" dirty="0">
                  <a:latin typeface="Trebuchet MS" pitchFamily="34" charset="0"/>
                  <a:cs typeface="Arial" pitchFamily="34" charset="0"/>
                </a:rPr>
                <a:t>d’une action à Inès et signature d’un pacte Dutreil</a:t>
              </a:r>
            </a:p>
          </p:txBody>
        </p:sp>
      </p:grpSp>
      <p:sp>
        <p:nvSpPr>
          <p:cNvPr id="24" name="Rectangle 36" descr="5 %"/>
          <p:cNvSpPr>
            <a:spLocks noChangeArrowheads="1"/>
          </p:cNvSpPr>
          <p:nvPr/>
        </p:nvSpPr>
        <p:spPr bwMode="auto">
          <a:xfrm>
            <a:off x="2844378" y="1340768"/>
            <a:ext cx="2232248" cy="3505617"/>
          </a:xfrm>
          <a:prstGeom prst="ellipse">
            <a:avLst/>
          </a:prstGeom>
          <a:pattFill prst="pct5">
            <a:fgClr>
              <a:srgbClr val="899BA9"/>
            </a:fgClr>
            <a:bgClr>
              <a:srgbClr val="FFFFFF"/>
            </a:bgClr>
          </a:pattFill>
          <a:ln w="25400" algn="ctr">
            <a:solidFill>
              <a:srgbClr val="0066CC"/>
            </a:solidFill>
            <a:prstDash val="sysDot"/>
            <a:miter lim="800000"/>
            <a:headEnd/>
            <a:tailEnd/>
          </a:ln>
        </p:spPr>
        <p:txBody>
          <a:bodyPr wrap="square" lIns="0" tIns="0" rIns="0" bIns="0" anchor="ctr">
            <a:spAutoFit/>
          </a:bodyPr>
          <a:lstStyle/>
          <a:p>
            <a:endParaRPr lang="fr-FR" dirty="0" smtClean="0">
              <a:latin typeface="Trebuchet MS" pitchFamily="34" charset="0"/>
            </a:endParaRPr>
          </a:p>
          <a:p>
            <a:endParaRPr lang="fr-FR" dirty="0">
              <a:latin typeface="Trebuchet MS" pitchFamily="34" charset="0"/>
            </a:endParaRPr>
          </a:p>
          <a:p>
            <a:endParaRPr lang="fr-FR" dirty="0" smtClean="0">
              <a:latin typeface="Trebuchet MS" pitchFamily="34" charset="0"/>
            </a:endParaRPr>
          </a:p>
          <a:p>
            <a:endParaRPr lang="fr-FR" dirty="0">
              <a:latin typeface="Trebuchet MS" pitchFamily="34" charset="0"/>
            </a:endParaRPr>
          </a:p>
          <a:p>
            <a:endParaRPr lang="fr-FR" dirty="0" smtClean="0">
              <a:latin typeface="Trebuchet MS" pitchFamily="34" charset="0"/>
            </a:endParaRPr>
          </a:p>
          <a:p>
            <a:endParaRPr lang="fr-FR" dirty="0">
              <a:latin typeface="Trebuchet MS" pitchFamily="34" charset="0"/>
            </a:endParaRPr>
          </a:p>
          <a:p>
            <a:endParaRPr lang="fr-FR" dirty="0" smtClean="0">
              <a:latin typeface="Trebuchet MS" pitchFamily="34" charset="0"/>
            </a:endParaRPr>
          </a:p>
          <a:p>
            <a:endParaRPr lang="fr-FR" dirty="0">
              <a:latin typeface="Trebuchet MS" pitchFamily="34" charset="0"/>
            </a:endParaRPr>
          </a:p>
          <a:p>
            <a:endParaRPr lang="fr-FR" dirty="0">
              <a:latin typeface="Trebuchet MS" pitchFamily="34" charset="0"/>
            </a:endParaRPr>
          </a:p>
        </p:txBody>
      </p:sp>
      <p:sp>
        <p:nvSpPr>
          <p:cNvPr id="25" name="Rectangle 24"/>
          <p:cNvSpPr/>
          <p:nvPr/>
        </p:nvSpPr>
        <p:spPr>
          <a:xfrm>
            <a:off x="1836266" y="3825042"/>
            <a:ext cx="571504" cy="571504"/>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dirty="0" smtClean="0">
                <a:solidFill>
                  <a:schemeClr val="tx1"/>
                </a:solidFill>
                <a:latin typeface="Trebuchet MS" pitchFamily="34" charset="0"/>
              </a:rPr>
              <a:t>Cyril L.</a:t>
            </a:r>
            <a:endParaRPr lang="fr-FR" sz="1100" dirty="0">
              <a:solidFill>
                <a:schemeClr val="tx1"/>
              </a:solidFill>
              <a:latin typeface="Trebuchet MS" pitchFamily="34" charset="0"/>
            </a:endParaRPr>
          </a:p>
        </p:txBody>
      </p:sp>
      <p:sp>
        <p:nvSpPr>
          <p:cNvPr id="26" name="Rectangle 25"/>
          <p:cNvSpPr/>
          <p:nvPr/>
        </p:nvSpPr>
        <p:spPr>
          <a:xfrm>
            <a:off x="3060402" y="2240866"/>
            <a:ext cx="720080" cy="643512"/>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dirty="0" smtClean="0">
                <a:solidFill>
                  <a:schemeClr val="tx1"/>
                </a:solidFill>
                <a:latin typeface="Trebuchet MS" pitchFamily="34" charset="0"/>
              </a:rPr>
              <a:t>Claude L.</a:t>
            </a:r>
            <a:endParaRPr lang="fr-FR" sz="1100" dirty="0">
              <a:solidFill>
                <a:schemeClr val="tx1"/>
              </a:solidFill>
              <a:latin typeface="Trebuchet MS" pitchFamily="34" charset="0"/>
            </a:endParaRPr>
          </a:p>
        </p:txBody>
      </p:sp>
      <p:cxnSp>
        <p:nvCxnSpPr>
          <p:cNvPr id="27" name="Connecteur droit 26"/>
          <p:cNvCxnSpPr/>
          <p:nvPr/>
        </p:nvCxnSpPr>
        <p:spPr>
          <a:xfrm>
            <a:off x="2340322" y="3104962"/>
            <a:ext cx="1080120"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28" name="Connecteur droit 27"/>
          <p:cNvCxnSpPr/>
          <p:nvPr/>
        </p:nvCxnSpPr>
        <p:spPr>
          <a:xfrm rot="5400000">
            <a:off x="2233165" y="2996095"/>
            <a:ext cx="214314"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29" name="Connecteur droit 28"/>
          <p:cNvCxnSpPr/>
          <p:nvPr/>
        </p:nvCxnSpPr>
        <p:spPr>
          <a:xfrm rot="5400000">
            <a:off x="3313285" y="2996095"/>
            <a:ext cx="214314"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30" name="Connecteur droit 29"/>
          <p:cNvCxnSpPr/>
          <p:nvPr/>
        </p:nvCxnSpPr>
        <p:spPr>
          <a:xfrm rot="5400000">
            <a:off x="2268314" y="3609018"/>
            <a:ext cx="1008112"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31" name="Connecteur droit 30"/>
          <p:cNvCxnSpPr/>
          <p:nvPr/>
        </p:nvCxnSpPr>
        <p:spPr>
          <a:xfrm>
            <a:off x="2412330" y="4113074"/>
            <a:ext cx="936104"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32" name="Ellipse 31"/>
          <p:cNvSpPr/>
          <p:nvPr/>
        </p:nvSpPr>
        <p:spPr>
          <a:xfrm>
            <a:off x="3348434" y="3825042"/>
            <a:ext cx="714380" cy="642942"/>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dirty="0" smtClean="0">
                <a:solidFill>
                  <a:schemeClr val="tx1"/>
                </a:solidFill>
                <a:latin typeface="Trebuchet MS" pitchFamily="34" charset="0"/>
              </a:rPr>
              <a:t>Inès L.</a:t>
            </a:r>
            <a:endParaRPr lang="fr-FR" sz="1100" dirty="0">
              <a:solidFill>
                <a:schemeClr val="tx1"/>
              </a:solidFill>
              <a:latin typeface="Trebuchet MS" pitchFamily="34" charset="0"/>
            </a:endParaRPr>
          </a:p>
        </p:txBody>
      </p:sp>
      <p:sp>
        <p:nvSpPr>
          <p:cNvPr id="33" name="Ellipse 32"/>
          <p:cNvSpPr/>
          <p:nvPr/>
        </p:nvSpPr>
        <p:spPr>
          <a:xfrm>
            <a:off x="1908274" y="2240866"/>
            <a:ext cx="864096" cy="642942"/>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dirty="0" smtClean="0">
                <a:solidFill>
                  <a:schemeClr val="tx1"/>
                </a:solidFill>
                <a:latin typeface="Trebuchet MS" pitchFamily="34" charset="0"/>
              </a:rPr>
              <a:t>Madame</a:t>
            </a:r>
            <a:endParaRPr lang="fr-FR" sz="1100" dirty="0">
              <a:solidFill>
                <a:schemeClr val="tx1"/>
              </a:solidFill>
              <a:latin typeface="Trebuchet MS" pitchFamily="34" charset="0"/>
            </a:endParaRPr>
          </a:p>
        </p:txBody>
      </p:sp>
      <p:sp>
        <p:nvSpPr>
          <p:cNvPr id="34" name="Flèche gauche 33"/>
          <p:cNvSpPr/>
          <p:nvPr/>
        </p:nvSpPr>
        <p:spPr>
          <a:xfrm rot="16200000">
            <a:off x="3256667" y="3125861"/>
            <a:ext cx="866376" cy="512606"/>
          </a:xfrm>
          <a:prstGeom prst="leftArrow">
            <a:avLst/>
          </a:prstGeom>
          <a:solidFill>
            <a:srgbClr val="A5003E"/>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anchor="ctr"/>
          <a:lstStyle/>
          <a:p>
            <a:pPr algn="ctr">
              <a:defRPr/>
            </a:pPr>
            <a:r>
              <a:rPr lang="fr-FR" sz="1200" b="1" dirty="0" smtClean="0"/>
              <a:t>Cession</a:t>
            </a:r>
            <a:endParaRPr lang="fr-FR" sz="1200" b="1" dirty="0"/>
          </a:p>
        </p:txBody>
      </p:sp>
      <p:sp>
        <p:nvSpPr>
          <p:cNvPr id="35" name="ZoneTexte 34"/>
          <p:cNvSpPr txBox="1"/>
          <p:nvPr/>
        </p:nvSpPr>
        <p:spPr>
          <a:xfrm>
            <a:off x="3780484" y="3106123"/>
            <a:ext cx="720070" cy="261610"/>
          </a:xfrm>
          <a:prstGeom prst="rect">
            <a:avLst/>
          </a:prstGeom>
          <a:noFill/>
        </p:spPr>
        <p:txBody>
          <a:bodyPr wrap="none" rtlCol="0">
            <a:spAutoFit/>
          </a:bodyPr>
          <a:lstStyle/>
          <a:p>
            <a:pPr algn="ctr"/>
            <a:r>
              <a:rPr lang="fr-FR" sz="1100" b="1" dirty="0" smtClean="0">
                <a:latin typeface="Trebuchet MS" pitchFamily="34" charset="0"/>
              </a:rPr>
              <a:t>1 action</a:t>
            </a:r>
          </a:p>
        </p:txBody>
      </p:sp>
      <p:sp>
        <p:nvSpPr>
          <p:cNvPr id="36" name="ZoneTexte 35"/>
          <p:cNvSpPr txBox="1"/>
          <p:nvPr/>
        </p:nvSpPr>
        <p:spPr>
          <a:xfrm>
            <a:off x="3276426" y="4977170"/>
            <a:ext cx="564578" cy="261610"/>
          </a:xfrm>
          <a:prstGeom prst="rect">
            <a:avLst/>
          </a:prstGeom>
          <a:noFill/>
        </p:spPr>
        <p:txBody>
          <a:bodyPr wrap="square" rtlCol="0">
            <a:spAutoFit/>
          </a:bodyPr>
          <a:lstStyle/>
          <a:p>
            <a:pPr algn="ctr"/>
            <a:r>
              <a:rPr lang="fr-FR" sz="1100" b="1" dirty="0" smtClean="0">
                <a:solidFill>
                  <a:srgbClr val="A5003E"/>
                </a:solidFill>
                <a:latin typeface="Trebuchet MS" pitchFamily="34" charset="0"/>
              </a:rPr>
              <a:t>100%</a:t>
            </a:r>
            <a:endParaRPr lang="fr-FR" sz="1100" b="1" dirty="0">
              <a:solidFill>
                <a:srgbClr val="A5003E"/>
              </a:solidFill>
              <a:latin typeface="Trebuchet MS" pitchFamily="34" charset="0"/>
            </a:endParaRPr>
          </a:p>
        </p:txBody>
      </p:sp>
      <p:sp>
        <p:nvSpPr>
          <p:cNvPr id="37" name="ZoneTexte 36"/>
          <p:cNvSpPr txBox="1"/>
          <p:nvPr/>
        </p:nvSpPr>
        <p:spPr>
          <a:xfrm>
            <a:off x="3924500" y="2260093"/>
            <a:ext cx="1223564" cy="769441"/>
          </a:xfrm>
          <a:prstGeom prst="rect">
            <a:avLst/>
          </a:prstGeom>
          <a:noFill/>
        </p:spPr>
        <p:txBody>
          <a:bodyPr wrap="square" rtlCol="0">
            <a:spAutoFit/>
          </a:bodyPr>
          <a:lstStyle/>
          <a:p>
            <a:r>
              <a:rPr lang="fr-FR" sz="1100" b="1" dirty="0" smtClean="0">
                <a:solidFill>
                  <a:srgbClr val="0066CC"/>
                </a:solidFill>
                <a:latin typeface="Trebuchet MS" pitchFamily="34" charset="0"/>
              </a:rPr>
              <a:t>Pacte Dutreil</a:t>
            </a:r>
          </a:p>
          <a:p>
            <a:r>
              <a:rPr lang="fr-FR" sz="1100" b="1" dirty="0" smtClean="0">
                <a:solidFill>
                  <a:srgbClr val="0066CC"/>
                </a:solidFill>
                <a:latin typeface="Trebuchet MS" pitchFamily="34" charset="0"/>
              </a:rPr>
              <a:t>ECC sur 80% :</a:t>
            </a:r>
          </a:p>
          <a:p>
            <a:r>
              <a:rPr lang="fr-FR" sz="1100" b="1" dirty="0" smtClean="0">
                <a:solidFill>
                  <a:srgbClr val="0066CC"/>
                </a:solidFill>
                <a:latin typeface="Trebuchet MS" pitchFamily="34" charset="0"/>
              </a:rPr>
              <a:t>Claude: 80%</a:t>
            </a:r>
          </a:p>
          <a:p>
            <a:r>
              <a:rPr lang="fr-FR" sz="1100" b="1" dirty="0" smtClean="0">
                <a:solidFill>
                  <a:srgbClr val="0066CC"/>
                </a:solidFill>
                <a:latin typeface="Trebuchet MS" pitchFamily="34" charset="0"/>
              </a:rPr>
              <a:t>Inès : 1 action</a:t>
            </a:r>
          </a:p>
        </p:txBody>
      </p:sp>
      <p:sp>
        <p:nvSpPr>
          <p:cNvPr id="38" name="Rectangle 37"/>
          <p:cNvSpPr/>
          <p:nvPr/>
        </p:nvSpPr>
        <p:spPr>
          <a:xfrm>
            <a:off x="3132410" y="5409218"/>
            <a:ext cx="1287594"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latin typeface="Trebuchet MS" pitchFamily="34" charset="0"/>
              </a:rPr>
              <a:t>SAS Léonard</a:t>
            </a:r>
            <a:endParaRPr lang="fr-FR" sz="1400" b="1" dirty="0">
              <a:latin typeface="Trebuchet MS" pitchFamily="34" charset="0"/>
            </a:endParaRPr>
          </a:p>
        </p:txBody>
      </p:sp>
      <p:cxnSp>
        <p:nvCxnSpPr>
          <p:cNvPr id="39" name="Connecteur en angle 96"/>
          <p:cNvCxnSpPr>
            <a:endCxn id="38" idx="0"/>
          </p:cNvCxnSpPr>
          <p:nvPr/>
        </p:nvCxnSpPr>
        <p:spPr>
          <a:xfrm rot="5400000">
            <a:off x="3490314" y="5119054"/>
            <a:ext cx="576062" cy="4275"/>
          </a:xfrm>
          <a:prstGeom prst="straightConnector1">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36" descr="5 %"/>
          <p:cNvSpPr>
            <a:spLocks noChangeArrowheads="1"/>
          </p:cNvSpPr>
          <p:nvPr/>
        </p:nvSpPr>
        <p:spPr bwMode="auto">
          <a:xfrm>
            <a:off x="2435290" y="895739"/>
            <a:ext cx="2810762" cy="3972328"/>
          </a:xfrm>
          <a:custGeom>
            <a:avLst/>
            <a:gdLst>
              <a:gd name="connsiteX0" fmla="*/ 0 w 2016224"/>
              <a:gd name="connsiteY0" fmla="*/ 1752809 h 3505617"/>
              <a:gd name="connsiteX1" fmla="*/ 134227 w 2016224"/>
              <a:gd name="connsiteY1" fmla="*/ 878923 h 3505617"/>
              <a:gd name="connsiteX2" fmla="*/ 1008115 w 2016224"/>
              <a:gd name="connsiteY2" fmla="*/ 1 h 3505617"/>
              <a:gd name="connsiteX3" fmla="*/ 1881999 w 2016224"/>
              <a:gd name="connsiteY3" fmla="*/ 878926 h 3505617"/>
              <a:gd name="connsiteX4" fmla="*/ 2016225 w 2016224"/>
              <a:gd name="connsiteY4" fmla="*/ 1752811 h 3505617"/>
              <a:gd name="connsiteX5" fmla="*/ 1881998 w 2016224"/>
              <a:gd name="connsiteY5" fmla="*/ 2626697 h 3505617"/>
              <a:gd name="connsiteX6" fmla="*/ 1008112 w 2016224"/>
              <a:gd name="connsiteY6" fmla="*/ 3505620 h 3505617"/>
              <a:gd name="connsiteX7" fmla="*/ 134227 w 2016224"/>
              <a:gd name="connsiteY7" fmla="*/ 2626695 h 3505617"/>
              <a:gd name="connsiteX8" fmla="*/ 1 w 2016224"/>
              <a:gd name="connsiteY8" fmla="*/ 1752810 h 3505617"/>
              <a:gd name="connsiteX9" fmla="*/ 0 w 2016224"/>
              <a:gd name="connsiteY9" fmla="*/ 1752809 h 3505617"/>
              <a:gd name="connsiteX0" fmla="*/ 0 w 2027646"/>
              <a:gd name="connsiteY0" fmla="*/ 1752810 h 3505622"/>
              <a:gd name="connsiteX1" fmla="*/ 134227 w 2027646"/>
              <a:gd name="connsiteY1" fmla="*/ 878924 h 3505622"/>
              <a:gd name="connsiteX2" fmla="*/ 1008115 w 2027646"/>
              <a:gd name="connsiteY2" fmla="*/ 2 h 3505622"/>
              <a:gd name="connsiteX3" fmla="*/ 1881999 w 2027646"/>
              <a:gd name="connsiteY3" fmla="*/ 878927 h 3505622"/>
              <a:gd name="connsiteX4" fmla="*/ 1881998 w 2027646"/>
              <a:gd name="connsiteY4" fmla="*/ 2626698 h 3505622"/>
              <a:gd name="connsiteX5" fmla="*/ 1008112 w 2027646"/>
              <a:gd name="connsiteY5" fmla="*/ 3505621 h 3505622"/>
              <a:gd name="connsiteX6" fmla="*/ 134227 w 2027646"/>
              <a:gd name="connsiteY6" fmla="*/ 2626696 h 3505622"/>
              <a:gd name="connsiteX7" fmla="*/ 1 w 2027646"/>
              <a:gd name="connsiteY7" fmla="*/ 1752811 h 3505622"/>
              <a:gd name="connsiteX8" fmla="*/ 0 w 2027646"/>
              <a:gd name="connsiteY8" fmla="*/ 1752810 h 3505622"/>
              <a:gd name="connsiteX0" fmla="*/ 0 w 2027645"/>
              <a:gd name="connsiteY0" fmla="*/ 1752811 h 3505622"/>
              <a:gd name="connsiteX1" fmla="*/ 134226 w 2027645"/>
              <a:gd name="connsiteY1" fmla="*/ 878924 h 3505622"/>
              <a:gd name="connsiteX2" fmla="*/ 1008114 w 2027645"/>
              <a:gd name="connsiteY2" fmla="*/ 2 h 3505622"/>
              <a:gd name="connsiteX3" fmla="*/ 1881998 w 2027645"/>
              <a:gd name="connsiteY3" fmla="*/ 878927 h 3505622"/>
              <a:gd name="connsiteX4" fmla="*/ 1881997 w 2027645"/>
              <a:gd name="connsiteY4" fmla="*/ 2626698 h 3505622"/>
              <a:gd name="connsiteX5" fmla="*/ 1008111 w 2027645"/>
              <a:gd name="connsiteY5" fmla="*/ 3505621 h 3505622"/>
              <a:gd name="connsiteX6" fmla="*/ 134226 w 2027645"/>
              <a:gd name="connsiteY6" fmla="*/ 2626696 h 3505622"/>
              <a:gd name="connsiteX7" fmla="*/ 0 w 2027645"/>
              <a:gd name="connsiteY7" fmla="*/ 1752811 h 3505622"/>
              <a:gd name="connsiteX0" fmla="*/ 145648 w 2039067"/>
              <a:gd name="connsiteY0" fmla="*/ 2626696 h 3505622"/>
              <a:gd name="connsiteX1" fmla="*/ 145648 w 2039067"/>
              <a:gd name="connsiteY1" fmla="*/ 878924 h 3505622"/>
              <a:gd name="connsiteX2" fmla="*/ 1019536 w 2039067"/>
              <a:gd name="connsiteY2" fmla="*/ 2 h 3505622"/>
              <a:gd name="connsiteX3" fmla="*/ 1893420 w 2039067"/>
              <a:gd name="connsiteY3" fmla="*/ 878927 h 3505622"/>
              <a:gd name="connsiteX4" fmla="*/ 1893419 w 2039067"/>
              <a:gd name="connsiteY4" fmla="*/ 2626698 h 3505622"/>
              <a:gd name="connsiteX5" fmla="*/ 1019533 w 2039067"/>
              <a:gd name="connsiteY5" fmla="*/ 3505621 h 3505622"/>
              <a:gd name="connsiteX6" fmla="*/ 145648 w 2039067"/>
              <a:gd name="connsiteY6" fmla="*/ 2626696 h 3505622"/>
              <a:gd name="connsiteX0" fmla="*/ 145648 w 2039067"/>
              <a:gd name="connsiteY0" fmla="*/ 2626696 h 3535358"/>
              <a:gd name="connsiteX1" fmla="*/ 145648 w 2039067"/>
              <a:gd name="connsiteY1" fmla="*/ 878924 h 3535358"/>
              <a:gd name="connsiteX2" fmla="*/ 1019536 w 2039067"/>
              <a:gd name="connsiteY2" fmla="*/ 2 h 3535358"/>
              <a:gd name="connsiteX3" fmla="*/ 1893420 w 2039067"/>
              <a:gd name="connsiteY3" fmla="*/ 878927 h 3535358"/>
              <a:gd name="connsiteX4" fmla="*/ 1739613 w 2039067"/>
              <a:gd name="connsiteY4" fmla="*/ 2448273 h 3535358"/>
              <a:gd name="connsiteX5" fmla="*/ 1019533 w 2039067"/>
              <a:gd name="connsiteY5" fmla="*/ 3505621 h 3535358"/>
              <a:gd name="connsiteX6" fmla="*/ 145648 w 2039067"/>
              <a:gd name="connsiteY6" fmla="*/ 2626696 h 3535358"/>
              <a:gd name="connsiteX0" fmla="*/ 145648 w 2039067"/>
              <a:gd name="connsiteY0" fmla="*/ 2626696 h 3535358"/>
              <a:gd name="connsiteX1" fmla="*/ 145648 w 2039067"/>
              <a:gd name="connsiteY1" fmla="*/ 878924 h 3535358"/>
              <a:gd name="connsiteX2" fmla="*/ 1019536 w 2039067"/>
              <a:gd name="connsiteY2" fmla="*/ 2 h 3535358"/>
              <a:gd name="connsiteX3" fmla="*/ 1893420 w 2039067"/>
              <a:gd name="connsiteY3" fmla="*/ 878927 h 3535358"/>
              <a:gd name="connsiteX4" fmla="*/ 1739613 w 2039067"/>
              <a:gd name="connsiteY4" fmla="*/ 2448273 h 3535358"/>
              <a:gd name="connsiteX5" fmla="*/ 1019533 w 2039067"/>
              <a:gd name="connsiteY5" fmla="*/ 3505621 h 3535358"/>
              <a:gd name="connsiteX6" fmla="*/ 145648 w 2039067"/>
              <a:gd name="connsiteY6" fmla="*/ 2626696 h 3535358"/>
              <a:gd name="connsiteX0" fmla="*/ 213812 w 2025434"/>
              <a:gd name="connsiteY0" fmla="*/ 2520281 h 3535358"/>
              <a:gd name="connsiteX1" fmla="*/ 132015 w 2025434"/>
              <a:gd name="connsiteY1" fmla="*/ 878924 h 3535358"/>
              <a:gd name="connsiteX2" fmla="*/ 1005903 w 2025434"/>
              <a:gd name="connsiteY2" fmla="*/ 2 h 3535358"/>
              <a:gd name="connsiteX3" fmla="*/ 1879787 w 2025434"/>
              <a:gd name="connsiteY3" fmla="*/ 878927 h 3535358"/>
              <a:gd name="connsiteX4" fmla="*/ 1725980 w 2025434"/>
              <a:gd name="connsiteY4" fmla="*/ 2448273 h 3535358"/>
              <a:gd name="connsiteX5" fmla="*/ 1005900 w 2025434"/>
              <a:gd name="connsiteY5" fmla="*/ 3505621 h 3535358"/>
              <a:gd name="connsiteX6" fmla="*/ 213812 w 2025434"/>
              <a:gd name="connsiteY6" fmla="*/ 2520281 h 3535358"/>
              <a:gd name="connsiteX0" fmla="*/ 213812 w 2025434"/>
              <a:gd name="connsiteY0" fmla="*/ 2520281 h 3608786"/>
              <a:gd name="connsiteX1" fmla="*/ 132015 w 2025434"/>
              <a:gd name="connsiteY1" fmla="*/ 878924 h 3608786"/>
              <a:gd name="connsiteX2" fmla="*/ 1005903 w 2025434"/>
              <a:gd name="connsiteY2" fmla="*/ 2 h 3608786"/>
              <a:gd name="connsiteX3" fmla="*/ 1879787 w 2025434"/>
              <a:gd name="connsiteY3" fmla="*/ 878927 h 3608786"/>
              <a:gd name="connsiteX4" fmla="*/ 1725980 w 2025434"/>
              <a:gd name="connsiteY4" fmla="*/ 2448273 h 3608786"/>
              <a:gd name="connsiteX5" fmla="*/ 1005900 w 2025434"/>
              <a:gd name="connsiteY5" fmla="*/ 3505621 h 3608786"/>
              <a:gd name="connsiteX6" fmla="*/ 213812 w 2025434"/>
              <a:gd name="connsiteY6" fmla="*/ 2520281 h 3608786"/>
              <a:gd name="connsiteX0" fmla="*/ 213812 w 1879787"/>
              <a:gd name="connsiteY0" fmla="*/ 2520281 h 3608786"/>
              <a:gd name="connsiteX1" fmla="*/ 132015 w 1879787"/>
              <a:gd name="connsiteY1" fmla="*/ 878924 h 3608786"/>
              <a:gd name="connsiteX2" fmla="*/ 1005903 w 1879787"/>
              <a:gd name="connsiteY2" fmla="*/ 2 h 3608786"/>
              <a:gd name="connsiteX3" fmla="*/ 1879787 w 1879787"/>
              <a:gd name="connsiteY3" fmla="*/ 878927 h 3608786"/>
              <a:gd name="connsiteX4" fmla="*/ 1005900 w 1879787"/>
              <a:gd name="connsiteY4" fmla="*/ 3505621 h 3608786"/>
              <a:gd name="connsiteX5" fmla="*/ 213812 w 1879787"/>
              <a:gd name="connsiteY5" fmla="*/ 2520281 h 3608786"/>
              <a:gd name="connsiteX0" fmla="*/ 213812 w 1898166"/>
              <a:gd name="connsiteY0" fmla="*/ 2520281 h 3608786"/>
              <a:gd name="connsiteX1" fmla="*/ 132015 w 1898166"/>
              <a:gd name="connsiteY1" fmla="*/ 878924 h 3608786"/>
              <a:gd name="connsiteX2" fmla="*/ 1005903 w 1898166"/>
              <a:gd name="connsiteY2" fmla="*/ 2 h 3608786"/>
              <a:gd name="connsiteX3" fmla="*/ 1879787 w 1898166"/>
              <a:gd name="connsiteY3" fmla="*/ 878927 h 3608786"/>
              <a:gd name="connsiteX4" fmla="*/ 1005900 w 1898166"/>
              <a:gd name="connsiteY4" fmla="*/ 3505621 h 3608786"/>
              <a:gd name="connsiteX5" fmla="*/ 213812 w 1898166"/>
              <a:gd name="connsiteY5" fmla="*/ 2520281 h 3608786"/>
              <a:gd name="connsiteX0" fmla="*/ 213812 w 1151551"/>
              <a:gd name="connsiteY0" fmla="*/ 2958062 h 4046567"/>
              <a:gd name="connsiteX1" fmla="*/ 132015 w 1151551"/>
              <a:gd name="connsiteY1" fmla="*/ 1316705 h 4046567"/>
              <a:gd name="connsiteX2" fmla="*/ 1005903 w 1151551"/>
              <a:gd name="connsiteY2" fmla="*/ 437783 h 4046567"/>
              <a:gd name="connsiteX3" fmla="*/ 1005900 w 1151551"/>
              <a:gd name="connsiteY3" fmla="*/ 3943402 h 4046567"/>
              <a:gd name="connsiteX4" fmla="*/ 213812 w 1151551"/>
              <a:gd name="connsiteY4" fmla="*/ 2958062 h 4046567"/>
              <a:gd name="connsiteX0" fmla="*/ 213812 w 2442015"/>
              <a:gd name="connsiteY0" fmla="*/ 2958062 h 4046567"/>
              <a:gd name="connsiteX1" fmla="*/ 132015 w 2442015"/>
              <a:gd name="connsiteY1" fmla="*/ 1316705 h 4046567"/>
              <a:gd name="connsiteX2" fmla="*/ 1005903 w 2442015"/>
              <a:gd name="connsiteY2" fmla="*/ 437783 h 4046567"/>
              <a:gd name="connsiteX3" fmla="*/ 1005900 w 2442015"/>
              <a:gd name="connsiteY3" fmla="*/ 3943402 h 4046567"/>
              <a:gd name="connsiteX4" fmla="*/ 213812 w 2442015"/>
              <a:gd name="connsiteY4" fmla="*/ 2958062 h 4046567"/>
              <a:gd name="connsiteX0" fmla="*/ 213812 w 2442015"/>
              <a:gd name="connsiteY0" fmla="*/ 2958062 h 4046567"/>
              <a:gd name="connsiteX1" fmla="*/ 132015 w 2442015"/>
              <a:gd name="connsiteY1" fmla="*/ 1316705 h 4046567"/>
              <a:gd name="connsiteX2" fmla="*/ 1005903 w 2442015"/>
              <a:gd name="connsiteY2" fmla="*/ 437783 h 4046567"/>
              <a:gd name="connsiteX3" fmla="*/ 1005900 w 2442015"/>
              <a:gd name="connsiteY3" fmla="*/ 3943402 h 4046567"/>
              <a:gd name="connsiteX4" fmla="*/ 213812 w 2442015"/>
              <a:gd name="connsiteY4" fmla="*/ 2958062 h 4046567"/>
              <a:gd name="connsiteX0" fmla="*/ 213812 w 2380352"/>
              <a:gd name="connsiteY0" fmla="*/ 2958062 h 4046567"/>
              <a:gd name="connsiteX1" fmla="*/ 132015 w 2380352"/>
              <a:gd name="connsiteY1" fmla="*/ 1316705 h 4046567"/>
              <a:gd name="connsiteX2" fmla="*/ 1005903 w 2380352"/>
              <a:gd name="connsiteY2" fmla="*/ 437783 h 4046567"/>
              <a:gd name="connsiteX3" fmla="*/ 1005900 w 2380352"/>
              <a:gd name="connsiteY3" fmla="*/ 3943402 h 4046567"/>
              <a:gd name="connsiteX4" fmla="*/ 213812 w 2380352"/>
              <a:gd name="connsiteY4" fmla="*/ 2958062 h 4046567"/>
              <a:gd name="connsiteX0" fmla="*/ 658219 w 2824759"/>
              <a:gd name="connsiteY0" fmla="*/ 2628447 h 3716952"/>
              <a:gd name="connsiteX1" fmla="*/ 576422 w 2824759"/>
              <a:gd name="connsiteY1" fmla="*/ 987090 h 3716952"/>
              <a:gd name="connsiteX2" fmla="*/ 1450310 w 2824759"/>
              <a:gd name="connsiteY2" fmla="*/ 108168 h 3716952"/>
              <a:gd name="connsiteX3" fmla="*/ 1450307 w 2824759"/>
              <a:gd name="connsiteY3" fmla="*/ 3613787 h 3716952"/>
              <a:gd name="connsiteX4" fmla="*/ 658219 w 2824759"/>
              <a:gd name="connsiteY4" fmla="*/ 2628447 h 3716952"/>
              <a:gd name="connsiteX0" fmla="*/ 730229 w 2824759"/>
              <a:gd name="connsiteY0" fmla="*/ 2556440 h 3644945"/>
              <a:gd name="connsiteX1" fmla="*/ 648432 w 2824759"/>
              <a:gd name="connsiteY1" fmla="*/ 915083 h 3644945"/>
              <a:gd name="connsiteX2" fmla="*/ 1450310 w 2824759"/>
              <a:gd name="connsiteY2" fmla="*/ 108168 h 3644945"/>
              <a:gd name="connsiteX3" fmla="*/ 1522317 w 2824759"/>
              <a:gd name="connsiteY3" fmla="*/ 3541780 h 3644945"/>
              <a:gd name="connsiteX4" fmla="*/ 730229 w 2824759"/>
              <a:gd name="connsiteY4" fmla="*/ 2556440 h 3644945"/>
              <a:gd name="connsiteX0" fmla="*/ 730229 w 2824759"/>
              <a:gd name="connsiteY0" fmla="*/ 2556440 h 3644945"/>
              <a:gd name="connsiteX1" fmla="*/ 648432 w 2824759"/>
              <a:gd name="connsiteY1" fmla="*/ 915083 h 3644945"/>
              <a:gd name="connsiteX2" fmla="*/ 1450310 w 2824759"/>
              <a:gd name="connsiteY2" fmla="*/ 108168 h 3644945"/>
              <a:gd name="connsiteX3" fmla="*/ 1522317 w 2824759"/>
              <a:gd name="connsiteY3" fmla="*/ 3541780 h 3644945"/>
              <a:gd name="connsiteX4" fmla="*/ 730229 w 2824759"/>
              <a:gd name="connsiteY4" fmla="*/ 2556440 h 3644945"/>
              <a:gd name="connsiteX0" fmla="*/ 730229 w 2824759"/>
              <a:gd name="connsiteY0" fmla="*/ 2556440 h 3644945"/>
              <a:gd name="connsiteX1" fmla="*/ 514206 w 2824759"/>
              <a:gd name="connsiteY1" fmla="*/ 972264 h 3644945"/>
              <a:gd name="connsiteX2" fmla="*/ 1450310 w 2824759"/>
              <a:gd name="connsiteY2" fmla="*/ 108168 h 3644945"/>
              <a:gd name="connsiteX3" fmla="*/ 1522317 w 2824759"/>
              <a:gd name="connsiteY3" fmla="*/ 3541780 h 3644945"/>
              <a:gd name="connsiteX4" fmla="*/ 730229 w 2824759"/>
              <a:gd name="connsiteY4" fmla="*/ 2556440 h 3644945"/>
              <a:gd name="connsiteX0" fmla="*/ 730229 w 2824759"/>
              <a:gd name="connsiteY0" fmla="*/ 2556440 h 3644945"/>
              <a:gd name="connsiteX1" fmla="*/ 514206 w 2824759"/>
              <a:gd name="connsiteY1" fmla="*/ 972264 h 3644945"/>
              <a:gd name="connsiteX2" fmla="*/ 1450310 w 2824759"/>
              <a:gd name="connsiteY2" fmla="*/ 108168 h 3644945"/>
              <a:gd name="connsiteX3" fmla="*/ 1522317 w 2824759"/>
              <a:gd name="connsiteY3" fmla="*/ 3541780 h 3644945"/>
              <a:gd name="connsiteX4" fmla="*/ 730229 w 2824759"/>
              <a:gd name="connsiteY4" fmla="*/ 2556440 h 3644945"/>
              <a:gd name="connsiteX0" fmla="*/ 730230 w 2824759"/>
              <a:gd name="connsiteY0" fmla="*/ 2556440 h 3644945"/>
              <a:gd name="connsiteX1" fmla="*/ 514206 w 2824759"/>
              <a:gd name="connsiteY1" fmla="*/ 972264 h 3644945"/>
              <a:gd name="connsiteX2" fmla="*/ 1450310 w 2824759"/>
              <a:gd name="connsiteY2" fmla="*/ 108168 h 3644945"/>
              <a:gd name="connsiteX3" fmla="*/ 1522317 w 2824759"/>
              <a:gd name="connsiteY3" fmla="*/ 3541780 h 3644945"/>
              <a:gd name="connsiteX4" fmla="*/ 730230 w 2824759"/>
              <a:gd name="connsiteY4" fmla="*/ 2556440 h 3644945"/>
              <a:gd name="connsiteX0" fmla="*/ 730230 w 2824759"/>
              <a:gd name="connsiteY0" fmla="*/ 2556440 h 3644945"/>
              <a:gd name="connsiteX1" fmla="*/ 514206 w 2824759"/>
              <a:gd name="connsiteY1" fmla="*/ 972264 h 3644945"/>
              <a:gd name="connsiteX2" fmla="*/ 1450310 w 2824759"/>
              <a:gd name="connsiteY2" fmla="*/ 108168 h 3644945"/>
              <a:gd name="connsiteX3" fmla="*/ 1522317 w 2824759"/>
              <a:gd name="connsiteY3" fmla="*/ 3541780 h 3644945"/>
              <a:gd name="connsiteX4" fmla="*/ 730230 w 2824759"/>
              <a:gd name="connsiteY4" fmla="*/ 2556440 h 3644945"/>
              <a:gd name="connsiteX0" fmla="*/ 730230 w 2824759"/>
              <a:gd name="connsiteY0" fmla="*/ 2556440 h 3644945"/>
              <a:gd name="connsiteX1" fmla="*/ 514206 w 2824759"/>
              <a:gd name="connsiteY1" fmla="*/ 972264 h 3644945"/>
              <a:gd name="connsiteX2" fmla="*/ 1450310 w 2824759"/>
              <a:gd name="connsiteY2" fmla="*/ 108168 h 3644945"/>
              <a:gd name="connsiteX3" fmla="*/ 1522317 w 2824759"/>
              <a:gd name="connsiteY3" fmla="*/ 3541780 h 3644945"/>
              <a:gd name="connsiteX4" fmla="*/ 730230 w 2824759"/>
              <a:gd name="connsiteY4" fmla="*/ 2556440 h 3644945"/>
              <a:gd name="connsiteX0" fmla="*/ 767552 w 2824759"/>
              <a:gd name="connsiteY0" fmla="*/ 2453803 h 3542308"/>
              <a:gd name="connsiteX1" fmla="*/ 551528 w 2824759"/>
              <a:gd name="connsiteY1" fmla="*/ 869627 h 3542308"/>
              <a:gd name="connsiteX2" fmla="*/ 1450310 w 2824759"/>
              <a:gd name="connsiteY2" fmla="*/ 108168 h 3542308"/>
              <a:gd name="connsiteX3" fmla="*/ 1559639 w 2824759"/>
              <a:gd name="connsiteY3" fmla="*/ 3439143 h 3542308"/>
              <a:gd name="connsiteX4" fmla="*/ 767552 w 2824759"/>
              <a:gd name="connsiteY4" fmla="*/ 2453803 h 3542308"/>
              <a:gd name="connsiteX0" fmla="*/ 767552 w 2804475"/>
              <a:gd name="connsiteY0" fmla="*/ 2453803 h 3542308"/>
              <a:gd name="connsiteX1" fmla="*/ 551528 w 2804475"/>
              <a:gd name="connsiteY1" fmla="*/ 869627 h 3542308"/>
              <a:gd name="connsiteX2" fmla="*/ 1450310 w 2804475"/>
              <a:gd name="connsiteY2" fmla="*/ 108168 h 3542308"/>
              <a:gd name="connsiteX3" fmla="*/ 1559639 w 2804475"/>
              <a:gd name="connsiteY3" fmla="*/ 3439143 h 3542308"/>
              <a:gd name="connsiteX4" fmla="*/ 767552 w 2804475"/>
              <a:gd name="connsiteY4" fmla="*/ 2453803 h 3542308"/>
              <a:gd name="connsiteX0" fmla="*/ 802238 w 2804475"/>
              <a:gd name="connsiteY0" fmla="*/ 2412425 h 3500930"/>
              <a:gd name="connsiteX1" fmla="*/ 586214 w 2804475"/>
              <a:gd name="connsiteY1" fmla="*/ 828249 h 3500930"/>
              <a:gd name="connsiteX2" fmla="*/ 1450310 w 2804475"/>
              <a:gd name="connsiteY2" fmla="*/ 108168 h 3500930"/>
              <a:gd name="connsiteX3" fmla="*/ 1594325 w 2804475"/>
              <a:gd name="connsiteY3" fmla="*/ 3397765 h 3500930"/>
              <a:gd name="connsiteX4" fmla="*/ 802238 w 2804475"/>
              <a:gd name="connsiteY4" fmla="*/ 2412425 h 3500930"/>
              <a:gd name="connsiteX0" fmla="*/ 760047 w 2762284"/>
              <a:gd name="connsiteY0" fmla="*/ 2726826 h 3815331"/>
              <a:gd name="connsiteX1" fmla="*/ 544023 w 2762284"/>
              <a:gd name="connsiteY1" fmla="*/ 1142650 h 3815331"/>
              <a:gd name="connsiteX2" fmla="*/ 1408119 w 2762284"/>
              <a:gd name="connsiteY2" fmla="*/ 422569 h 3815331"/>
              <a:gd name="connsiteX3" fmla="*/ 1552134 w 2762284"/>
              <a:gd name="connsiteY3" fmla="*/ 3712166 h 3815331"/>
              <a:gd name="connsiteX4" fmla="*/ 760047 w 2762284"/>
              <a:gd name="connsiteY4" fmla="*/ 2726826 h 3815331"/>
              <a:gd name="connsiteX0" fmla="*/ 832054 w 2762284"/>
              <a:gd name="connsiteY0" fmla="*/ 2726826 h 3815331"/>
              <a:gd name="connsiteX1" fmla="*/ 544023 w 2762284"/>
              <a:gd name="connsiteY1" fmla="*/ 1142650 h 3815331"/>
              <a:gd name="connsiteX2" fmla="*/ 1408119 w 2762284"/>
              <a:gd name="connsiteY2" fmla="*/ 422569 h 3815331"/>
              <a:gd name="connsiteX3" fmla="*/ 1552134 w 2762284"/>
              <a:gd name="connsiteY3" fmla="*/ 3712166 h 3815331"/>
              <a:gd name="connsiteX4" fmla="*/ 832054 w 2762284"/>
              <a:gd name="connsiteY4" fmla="*/ 2726826 h 3815331"/>
              <a:gd name="connsiteX0" fmla="*/ 832054 w 2762284"/>
              <a:gd name="connsiteY0" fmla="*/ 2726826 h 3815331"/>
              <a:gd name="connsiteX1" fmla="*/ 544023 w 2762284"/>
              <a:gd name="connsiteY1" fmla="*/ 1142650 h 3815331"/>
              <a:gd name="connsiteX2" fmla="*/ 1408119 w 2762284"/>
              <a:gd name="connsiteY2" fmla="*/ 422569 h 3815331"/>
              <a:gd name="connsiteX3" fmla="*/ 1552134 w 2762284"/>
              <a:gd name="connsiteY3" fmla="*/ 3712166 h 3815331"/>
              <a:gd name="connsiteX4" fmla="*/ 832054 w 2762284"/>
              <a:gd name="connsiteY4" fmla="*/ 2726826 h 3815331"/>
              <a:gd name="connsiteX0" fmla="*/ 832054 w 2762284"/>
              <a:gd name="connsiteY0" fmla="*/ 2726826 h 3815331"/>
              <a:gd name="connsiteX1" fmla="*/ 544023 w 2762284"/>
              <a:gd name="connsiteY1" fmla="*/ 1142650 h 3815331"/>
              <a:gd name="connsiteX2" fmla="*/ 1408119 w 2762284"/>
              <a:gd name="connsiteY2" fmla="*/ 422569 h 3815331"/>
              <a:gd name="connsiteX3" fmla="*/ 1552134 w 2762284"/>
              <a:gd name="connsiteY3" fmla="*/ 3712166 h 3815331"/>
              <a:gd name="connsiteX4" fmla="*/ 832054 w 2762284"/>
              <a:gd name="connsiteY4" fmla="*/ 2726826 h 3815331"/>
              <a:gd name="connsiteX0" fmla="*/ 832054 w 2762284"/>
              <a:gd name="connsiteY0" fmla="*/ 2726826 h 3815331"/>
              <a:gd name="connsiteX1" fmla="*/ 544023 w 2762284"/>
              <a:gd name="connsiteY1" fmla="*/ 1142650 h 3815331"/>
              <a:gd name="connsiteX2" fmla="*/ 1408119 w 2762284"/>
              <a:gd name="connsiteY2" fmla="*/ 422569 h 3815331"/>
              <a:gd name="connsiteX3" fmla="*/ 1552134 w 2762284"/>
              <a:gd name="connsiteY3" fmla="*/ 3712166 h 3815331"/>
              <a:gd name="connsiteX4" fmla="*/ 832054 w 2762284"/>
              <a:gd name="connsiteY4" fmla="*/ 2726826 h 3815331"/>
              <a:gd name="connsiteX0" fmla="*/ 832054 w 2762284"/>
              <a:gd name="connsiteY0" fmla="*/ 2726826 h 3815331"/>
              <a:gd name="connsiteX1" fmla="*/ 544023 w 2762284"/>
              <a:gd name="connsiteY1" fmla="*/ 1142650 h 3815331"/>
              <a:gd name="connsiteX2" fmla="*/ 1408119 w 2762284"/>
              <a:gd name="connsiteY2" fmla="*/ 422569 h 3815331"/>
              <a:gd name="connsiteX3" fmla="*/ 1552134 w 2762284"/>
              <a:gd name="connsiteY3" fmla="*/ 3712166 h 3815331"/>
              <a:gd name="connsiteX4" fmla="*/ 832054 w 2762284"/>
              <a:gd name="connsiteY4" fmla="*/ 2726826 h 3815331"/>
              <a:gd name="connsiteX0" fmla="*/ 880532 w 2810762"/>
              <a:gd name="connsiteY0" fmla="*/ 2883823 h 3972328"/>
              <a:gd name="connsiteX1" fmla="*/ 592501 w 2810762"/>
              <a:gd name="connsiteY1" fmla="*/ 1299647 h 3972328"/>
              <a:gd name="connsiteX2" fmla="*/ 1456597 w 2810762"/>
              <a:gd name="connsiteY2" fmla="*/ 579566 h 3972328"/>
              <a:gd name="connsiteX3" fmla="*/ 1600612 w 2810762"/>
              <a:gd name="connsiteY3" fmla="*/ 3869163 h 3972328"/>
              <a:gd name="connsiteX4" fmla="*/ 880532 w 2810762"/>
              <a:gd name="connsiteY4" fmla="*/ 2883823 h 3972328"/>
              <a:gd name="connsiteX0" fmla="*/ 880532 w 2810762"/>
              <a:gd name="connsiteY0" fmla="*/ 2883823 h 3972328"/>
              <a:gd name="connsiteX1" fmla="*/ 592501 w 2810762"/>
              <a:gd name="connsiteY1" fmla="*/ 1299647 h 3972328"/>
              <a:gd name="connsiteX2" fmla="*/ 1456597 w 2810762"/>
              <a:gd name="connsiteY2" fmla="*/ 579566 h 3972328"/>
              <a:gd name="connsiteX3" fmla="*/ 1600612 w 2810762"/>
              <a:gd name="connsiteY3" fmla="*/ 3869163 h 3972328"/>
              <a:gd name="connsiteX4" fmla="*/ 880532 w 2810762"/>
              <a:gd name="connsiteY4" fmla="*/ 2883823 h 3972328"/>
              <a:gd name="connsiteX0" fmla="*/ 912574 w 2810762"/>
              <a:gd name="connsiteY0" fmla="*/ 2893301 h 3972328"/>
              <a:gd name="connsiteX1" fmla="*/ 592501 w 2810762"/>
              <a:gd name="connsiteY1" fmla="*/ 1299647 h 3972328"/>
              <a:gd name="connsiteX2" fmla="*/ 1456597 w 2810762"/>
              <a:gd name="connsiteY2" fmla="*/ 579566 h 3972328"/>
              <a:gd name="connsiteX3" fmla="*/ 1600612 w 2810762"/>
              <a:gd name="connsiteY3" fmla="*/ 3869163 h 3972328"/>
              <a:gd name="connsiteX4" fmla="*/ 912574 w 2810762"/>
              <a:gd name="connsiteY4" fmla="*/ 2893301 h 3972328"/>
              <a:gd name="connsiteX0" fmla="*/ 912574 w 2810762"/>
              <a:gd name="connsiteY0" fmla="*/ 2893301 h 3972328"/>
              <a:gd name="connsiteX1" fmla="*/ 592501 w 2810762"/>
              <a:gd name="connsiteY1" fmla="*/ 1299647 h 3972328"/>
              <a:gd name="connsiteX2" fmla="*/ 1456597 w 2810762"/>
              <a:gd name="connsiteY2" fmla="*/ 579566 h 3972328"/>
              <a:gd name="connsiteX3" fmla="*/ 1600612 w 2810762"/>
              <a:gd name="connsiteY3" fmla="*/ 3869163 h 3972328"/>
              <a:gd name="connsiteX4" fmla="*/ 912574 w 2810762"/>
              <a:gd name="connsiteY4" fmla="*/ 2893301 h 3972328"/>
              <a:gd name="connsiteX0" fmla="*/ 912574 w 2810762"/>
              <a:gd name="connsiteY0" fmla="*/ 2893301 h 3972328"/>
              <a:gd name="connsiteX1" fmla="*/ 592501 w 2810762"/>
              <a:gd name="connsiteY1" fmla="*/ 1299647 h 3972328"/>
              <a:gd name="connsiteX2" fmla="*/ 1456597 w 2810762"/>
              <a:gd name="connsiteY2" fmla="*/ 579566 h 3972328"/>
              <a:gd name="connsiteX3" fmla="*/ 1600612 w 2810762"/>
              <a:gd name="connsiteY3" fmla="*/ 3869163 h 3972328"/>
              <a:gd name="connsiteX4" fmla="*/ 912574 w 2810762"/>
              <a:gd name="connsiteY4" fmla="*/ 2893301 h 3972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0762" h="3972328">
                <a:moveTo>
                  <a:pt x="912574" y="2893301"/>
                </a:moveTo>
                <a:cubicBezTo>
                  <a:pt x="631633" y="1307041"/>
                  <a:pt x="772285" y="2060227"/>
                  <a:pt x="592501" y="1299647"/>
                </a:cubicBezTo>
                <a:cubicBezTo>
                  <a:pt x="443145" y="903570"/>
                  <a:pt x="0" y="0"/>
                  <a:pt x="1456597" y="579566"/>
                </a:cubicBezTo>
                <a:cubicBezTo>
                  <a:pt x="2810762" y="1585706"/>
                  <a:pt x="2052708" y="3817269"/>
                  <a:pt x="1600612" y="3869163"/>
                </a:cubicBezTo>
                <a:cubicBezTo>
                  <a:pt x="1284647" y="3972328"/>
                  <a:pt x="1143146" y="3847183"/>
                  <a:pt x="912574" y="2893301"/>
                </a:cubicBezTo>
                <a:close/>
              </a:path>
            </a:pathLst>
          </a:custGeom>
          <a:pattFill prst="pct5">
            <a:fgClr>
              <a:srgbClr val="899BA9"/>
            </a:fgClr>
            <a:bgClr>
              <a:srgbClr val="FFFFFF"/>
            </a:bgClr>
          </a:pattFill>
          <a:ln w="25400" algn="ctr">
            <a:solidFill>
              <a:srgbClr val="0066CC"/>
            </a:solidFill>
            <a:prstDash val="sysDot"/>
            <a:miter lim="800000"/>
            <a:headEnd/>
            <a:tailEnd/>
          </a:ln>
        </p:spPr>
        <p:txBody>
          <a:bodyPr wrap="square" lIns="0" tIns="0" rIns="0" bIns="0" anchor="ctr">
            <a:spAutoFit/>
          </a:bodyPr>
          <a:lstStyle/>
          <a:p>
            <a:endParaRPr lang="fr-FR" dirty="0" smtClean="0"/>
          </a:p>
          <a:p>
            <a:endParaRPr lang="fr-FR" dirty="0"/>
          </a:p>
          <a:p>
            <a:endParaRPr lang="fr-FR" dirty="0" smtClean="0"/>
          </a:p>
          <a:p>
            <a:endParaRPr lang="fr-FR" dirty="0"/>
          </a:p>
          <a:p>
            <a:endParaRPr lang="fr-FR" dirty="0" smtClean="0"/>
          </a:p>
          <a:p>
            <a:endParaRPr lang="fr-FR" dirty="0"/>
          </a:p>
          <a:p>
            <a:endParaRPr lang="fr-FR" dirty="0" smtClean="0"/>
          </a:p>
          <a:p>
            <a:endParaRPr lang="fr-FR" dirty="0"/>
          </a:p>
          <a:p>
            <a:endParaRPr lang="fr-FR" dirty="0"/>
          </a:p>
        </p:txBody>
      </p:sp>
      <p:grpSp>
        <p:nvGrpSpPr>
          <p:cNvPr id="2" name="Group 28"/>
          <p:cNvGrpSpPr>
            <a:grpSpLocks/>
          </p:cNvGrpSpPr>
          <p:nvPr/>
        </p:nvGrpSpPr>
        <p:grpSpPr bwMode="auto">
          <a:xfrm>
            <a:off x="390649" y="620367"/>
            <a:ext cx="8141791" cy="5060952"/>
            <a:chOff x="110" y="741"/>
            <a:chExt cx="5995" cy="3188"/>
          </a:xfrm>
        </p:grpSpPr>
        <p:sp>
          <p:nvSpPr>
            <p:cNvPr id="8" name="Rectangle 29"/>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lgn="ctr">
                <a:spcBef>
                  <a:spcPct val="30000"/>
                </a:spcBef>
                <a:buClr>
                  <a:srgbClr val="A5003E"/>
                </a:buClr>
                <a:buSzPct val="120000"/>
                <a:buFont typeface="Wingdings" pitchFamily="2" charset="2"/>
                <a:buChar char="§"/>
              </a:pPr>
              <a:endParaRPr lang="fr-FR" sz="1300" dirty="0">
                <a:latin typeface="Trebuchet MS" pitchFamily="34" charset="0"/>
                <a:cs typeface="Arial" pitchFamily="34" charset="0"/>
              </a:endParaRPr>
            </a:p>
          </p:txBody>
        </p:sp>
        <p:sp>
          <p:nvSpPr>
            <p:cNvPr id="9" name="Rectangle 30"/>
            <p:cNvSpPr>
              <a:spLocks noChangeArrowheads="1"/>
            </p:cNvSpPr>
            <p:nvPr/>
          </p:nvSpPr>
          <p:spPr bwMode="auto">
            <a:xfrm>
              <a:off x="110" y="741"/>
              <a:ext cx="5995" cy="139"/>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Illustration n° 55 : Donation-partage </a:t>
              </a:r>
              <a:r>
                <a:rPr lang="fr-FR" sz="1300" b="1" dirty="0">
                  <a:latin typeface="Trebuchet MS" pitchFamily="34" charset="0"/>
                  <a:cs typeface="Arial" pitchFamily="34" charset="0"/>
                </a:rPr>
                <a:t>avec soulte</a:t>
              </a:r>
            </a:p>
          </p:txBody>
        </p:sp>
      </p:grpSp>
      <p:sp>
        <p:nvSpPr>
          <p:cNvPr id="7" name="Text Box 24"/>
          <p:cNvSpPr txBox="1">
            <a:spLocks noChangeArrowheads="1"/>
          </p:cNvSpPr>
          <p:nvPr/>
        </p:nvSpPr>
        <p:spPr bwMode="auto">
          <a:xfrm>
            <a:off x="3707904" y="4759260"/>
            <a:ext cx="432048" cy="253916"/>
          </a:xfrm>
          <a:prstGeom prst="rect">
            <a:avLst/>
          </a:prstGeom>
          <a:noFill/>
          <a:ln w="9525">
            <a:noFill/>
            <a:miter lim="800000"/>
            <a:headEnd/>
            <a:tailEnd/>
          </a:ln>
        </p:spPr>
        <p:txBody>
          <a:bodyPr wrap="square">
            <a:spAutoFit/>
          </a:bodyPr>
          <a:lstStyle/>
          <a:p>
            <a:pPr marL="342900" indent="-342900">
              <a:spcBef>
                <a:spcPct val="20000"/>
              </a:spcBef>
            </a:pPr>
            <a:r>
              <a:rPr lang="fr-FR" sz="1050" b="1" dirty="0">
                <a:solidFill>
                  <a:srgbClr val="A5003E"/>
                </a:solidFill>
                <a:cs typeface="Times New Roman" pitchFamily="18" charset="0"/>
              </a:rPr>
              <a:t>80%</a:t>
            </a:r>
          </a:p>
        </p:txBody>
      </p:sp>
      <p:sp>
        <p:nvSpPr>
          <p:cNvPr id="10" name="Line 20"/>
          <p:cNvSpPr>
            <a:spLocks noChangeShapeType="1"/>
          </p:cNvSpPr>
          <p:nvPr/>
        </p:nvSpPr>
        <p:spPr bwMode="auto">
          <a:xfrm>
            <a:off x="3707904" y="4581128"/>
            <a:ext cx="0" cy="576064"/>
          </a:xfrm>
          <a:prstGeom prst="line">
            <a:avLst/>
          </a:prstGeom>
          <a:noFill/>
          <a:ln w="25400">
            <a:solidFill>
              <a:srgbClr val="A5003E"/>
            </a:solidFill>
            <a:round/>
            <a:headEnd/>
            <a:tailEnd type="triangle" w="med" len="med"/>
          </a:ln>
        </p:spPr>
        <p:txBody>
          <a:bodyPr/>
          <a:lstStyle/>
          <a:p>
            <a:endParaRPr lang="fr-FR" dirty="0"/>
          </a:p>
        </p:txBody>
      </p:sp>
      <p:sp>
        <p:nvSpPr>
          <p:cNvPr id="11" name="Rectangle 10"/>
          <p:cNvSpPr/>
          <p:nvPr/>
        </p:nvSpPr>
        <p:spPr>
          <a:xfrm>
            <a:off x="1763688" y="4005064"/>
            <a:ext cx="571504" cy="571504"/>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dirty="0" smtClean="0">
                <a:solidFill>
                  <a:schemeClr val="tx1"/>
                </a:solidFill>
              </a:rPr>
              <a:t>Cyril L.</a:t>
            </a:r>
            <a:endParaRPr lang="fr-FR" sz="1100" dirty="0">
              <a:solidFill>
                <a:schemeClr val="tx1"/>
              </a:solidFill>
            </a:endParaRPr>
          </a:p>
        </p:txBody>
      </p:sp>
      <p:sp>
        <p:nvSpPr>
          <p:cNvPr id="12" name="Rectangle 11"/>
          <p:cNvSpPr/>
          <p:nvPr/>
        </p:nvSpPr>
        <p:spPr>
          <a:xfrm>
            <a:off x="3203848" y="1772816"/>
            <a:ext cx="720080" cy="643512"/>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dirty="0" smtClean="0">
                <a:solidFill>
                  <a:schemeClr val="tx1"/>
                </a:solidFill>
              </a:rPr>
              <a:t>Claude L.</a:t>
            </a:r>
            <a:endParaRPr lang="fr-FR" sz="1100" dirty="0">
              <a:solidFill>
                <a:schemeClr val="tx1"/>
              </a:solidFill>
            </a:endParaRPr>
          </a:p>
        </p:txBody>
      </p:sp>
      <p:cxnSp>
        <p:nvCxnSpPr>
          <p:cNvPr id="13" name="Connecteur droit 12"/>
          <p:cNvCxnSpPr/>
          <p:nvPr/>
        </p:nvCxnSpPr>
        <p:spPr>
          <a:xfrm>
            <a:off x="2339752" y="2708920"/>
            <a:ext cx="1152128"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a:stCxn id="19" idx="4"/>
          </p:cNvCxnSpPr>
          <p:nvPr/>
        </p:nvCxnSpPr>
        <p:spPr>
          <a:xfrm rot="5400000">
            <a:off x="2196591" y="2564049"/>
            <a:ext cx="286322"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rot="5400000">
            <a:off x="3347864" y="2564904"/>
            <a:ext cx="288032"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nvCxnSpPr>
        <p:spPr>
          <a:xfrm rot="5400000">
            <a:off x="2123728" y="3501008"/>
            <a:ext cx="1584176"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a:off x="2339754" y="4293096"/>
            <a:ext cx="1224136"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18" name="Ellipse 17"/>
          <p:cNvSpPr/>
          <p:nvPr/>
        </p:nvSpPr>
        <p:spPr>
          <a:xfrm>
            <a:off x="3563888" y="4005064"/>
            <a:ext cx="714380" cy="642942"/>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dirty="0" smtClean="0">
                <a:solidFill>
                  <a:schemeClr val="tx1"/>
                </a:solidFill>
              </a:rPr>
              <a:t>Inès L.</a:t>
            </a:r>
            <a:endParaRPr lang="fr-FR" sz="1100" dirty="0">
              <a:solidFill>
                <a:schemeClr val="tx1"/>
              </a:solidFill>
            </a:endParaRPr>
          </a:p>
        </p:txBody>
      </p:sp>
      <p:sp>
        <p:nvSpPr>
          <p:cNvPr id="19" name="Ellipse 18"/>
          <p:cNvSpPr/>
          <p:nvPr/>
        </p:nvSpPr>
        <p:spPr>
          <a:xfrm>
            <a:off x="1907704" y="1772816"/>
            <a:ext cx="864096" cy="648072"/>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dirty="0" smtClean="0">
                <a:solidFill>
                  <a:schemeClr val="tx1"/>
                </a:solidFill>
              </a:rPr>
              <a:t>Madame</a:t>
            </a:r>
            <a:endParaRPr lang="fr-FR" sz="1100" dirty="0">
              <a:solidFill>
                <a:schemeClr val="tx1"/>
              </a:solidFill>
            </a:endParaRPr>
          </a:p>
        </p:txBody>
      </p:sp>
      <p:sp>
        <p:nvSpPr>
          <p:cNvPr id="20" name="Flèche gauche 19"/>
          <p:cNvSpPr/>
          <p:nvPr/>
        </p:nvSpPr>
        <p:spPr>
          <a:xfrm rot="16200000">
            <a:off x="3203848" y="2852938"/>
            <a:ext cx="1440160" cy="720080"/>
          </a:xfrm>
          <a:prstGeom prst="leftArrow">
            <a:avLst/>
          </a:prstGeom>
          <a:solidFill>
            <a:srgbClr val="A5003E"/>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anchor="ctr"/>
          <a:lstStyle/>
          <a:p>
            <a:pPr algn="ctr">
              <a:defRPr/>
            </a:pPr>
            <a:r>
              <a:rPr lang="fr-FR" sz="1200" b="1" dirty="0" smtClean="0"/>
              <a:t>Donation- Partage</a:t>
            </a:r>
            <a:endParaRPr lang="fr-FR" sz="1200" b="1" dirty="0"/>
          </a:p>
        </p:txBody>
      </p:sp>
      <p:sp>
        <p:nvSpPr>
          <p:cNvPr id="21" name="ZoneTexte 20"/>
          <p:cNvSpPr txBox="1"/>
          <p:nvPr/>
        </p:nvSpPr>
        <p:spPr>
          <a:xfrm>
            <a:off x="4283968" y="4725144"/>
            <a:ext cx="648072" cy="261610"/>
          </a:xfrm>
          <a:prstGeom prst="rect">
            <a:avLst/>
          </a:prstGeom>
          <a:noFill/>
        </p:spPr>
        <p:txBody>
          <a:bodyPr wrap="square" rtlCol="0">
            <a:spAutoFit/>
          </a:bodyPr>
          <a:lstStyle/>
          <a:p>
            <a:pPr algn="ctr"/>
            <a:r>
              <a:rPr lang="fr-FR" sz="1100" b="1" dirty="0" smtClean="0">
                <a:solidFill>
                  <a:srgbClr val="A5003E"/>
                </a:solidFill>
              </a:rPr>
              <a:t>20%</a:t>
            </a:r>
            <a:endParaRPr lang="fr-FR" sz="1100" b="1" dirty="0">
              <a:solidFill>
                <a:srgbClr val="A5003E"/>
              </a:solidFill>
            </a:endParaRPr>
          </a:p>
        </p:txBody>
      </p:sp>
      <p:sp>
        <p:nvSpPr>
          <p:cNvPr id="22" name="Rectangle 21"/>
          <p:cNvSpPr/>
          <p:nvPr/>
        </p:nvSpPr>
        <p:spPr>
          <a:xfrm>
            <a:off x="3491880" y="5157192"/>
            <a:ext cx="1287594"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SAS Léonard</a:t>
            </a:r>
            <a:endParaRPr lang="fr-FR" sz="1400" b="1" dirty="0"/>
          </a:p>
        </p:txBody>
      </p:sp>
      <p:sp>
        <p:nvSpPr>
          <p:cNvPr id="23" name="Flèche gauche 22"/>
          <p:cNvSpPr/>
          <p:nvPr/>
        </p:nvSpPr>
        <p:spPr>
          <a:xfrm>
            <a:off x="2411760" y="4365104"/>
            <a:ext cx="1080120" cy="432048"/>
          </a:xfrm>
          <a:prstGeom prst="lef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smtClean="0"/>
              <a:t>Soulte</a:t>
            </a:r>
            <a:endParaRPr lang="fr-FR" sz="1200" b="1" dirty="0"/>
          </a:p>
        </p:txBody>
      </p:sp>
      <p:sp>
        <p:nvSpPr>
          <p:cNvPr id="24" name="ZoneTexte 23"/>
          <p:cNvSpPr txBox="1"/>
          <p:nvPr/>
        </p:nvSpPr>
        <p:spPr>
          <a:xfrm>
            <a:off x="2699792" y="4797152"/>
            <a:ext cx="564578" cy="261610"/>
          </a:xfrm>
          <a:prstGeom prst="rect">
            <a:avLst/>
          </a:prstGeom>
          <a:noFill/>
        </p:spPr>
        <p:txBody>
          <a:bodyPr wrap="square" rtlCol="0">
            <a:spAutoFit/>
          </a:bodyPr>
          <a:lstStyle/>
          <a:p>
            <a:pPr algn="ctr"/>
            <a:r>
              <a:rPr lang="fr-FR" sz="1100" b="1" dirty="0" smtClean="0"/>
              <a:t>40 M€</a:t>
            </a:r>
            <a:endParaRPr lang="fr-FR" sz="1100" b="1" dirty="0"/>
          </a:p>
        </p:txBody>
      </p:sp>
      <p:cxnSp>
        <p:nvCxnSpPr>
          <p:cNvPr id="25" name="Forme 38"/>
          <p:cNvCxnSpPr/>
          <p:nvPr/>
        </p:nvCxnSpPr>
        <p:spPr>
          <a:xfrm rot="16200000" flipH="1">
            <a:off x="2627784" y="3356994"/>
            <a:ext cx="3096344" cy="504056"/>
          </a:xfrm>
          <a:prstGeom prst="bentConnector3">
            <a:avLst>
              <a:gd name="adj1" fmla="val -324"/>
            </a:avLst>
          </a:prstGeom>
          <a:ln w="25400">
            <a:solidFill>
              <a:srgbClr val="A5003E"/>
            </a:solidFill>
            <a:miter lim="800000"/>
            <a:headEnd type="none"/>
            <a:tailEnd type="triangle"/>
          </a:ln>
        </p:spPr>
        <p:style>
          <a:lnRef idx="1">
            <a:schemeClr val="accent1"/>
          </a:lnRef>
          <a:fillRef idx="0">
            <a:schemeClr val="accent1"/>
          </a:fillRef>
          <a:effectRef idx="0">
            <a:schemeClr val="accent1"/>
          </a:effectRef>
          <a:fontRef idx="minor">
            <a:schemeClr val="tx1"/>
          </a:fontRef>
        </p:style>
      </p:cxnSp>
      <p:sp>
        <p:nvSpPr>
          <p:cNvPr id="26" name="Rectangle 27"/>
          <p:cNvSpPr>
            <a:spLocks noChangeArrowheads="1"/>
          </p:cNvSpPr>
          <p:nvPr/>
        </p:nvSpPr>
        <p:spPr bwMode="auto">
          <a:xfrm>
            <a:off x="6300192" y="1340768"/>
            <a:ext cx="2232248" cy="4536504"/>
          </a:xfrm>
          <a:prstGeom prst="rect">
            <a:avLst/>
          </a:prstGeom>
          <a:solidFill>
            <a:schemeClr val="bg1">
              <a:lumMod val="85000"/>
            </a:schemeClr>
          </a:solidFill>
          <a:ln w="9525">
            <a:noFill/>
            <a:miter lim="800000"/>
            <a:headEnd/>
            <a:tailEnd/>
          </a:ln>
        </p:spPr>
        <p:txBody>
          <a:bodyPr lIns="54000" tIns="54000" rIns="54000" bIns="54000"/>
          <a:lstStyle/>
          <a:p>
            <a:pPr marL="1588" lvl="1" algn="l">
              <a:spcBef>
                <a:spcPct val="30000"/>
              </a:spcBef>
            </a:pPr>
            <a:endParaRPr lang="fr-FR" sz="1300" dirty="0">
              <a:latin typeface="Trebuchet MS" pitchFamily="34" charset="0"/>
              <a:cs typeface="Arial" pitchFamily="34" charset="0"/>
            </a:endParaRPr>
          </a:p>
          <a:p>
            <a:pPr marL="1588" lvl="1" algn="l">
              <a:spcBef>
                <a:spcPct val="30000"/>
              </a:spcBef>
            </a:pPr>
            <a:endParaRPr lang="fr-FR" sz="1300" dirty="0">
              <a:latin typeface="Trebuchet MS" pitchFamily="34" charset="0"/>
              <a:cs typeface="Arial" pitchFamily="34" charset="0"/>
            </a:endParaRPr>
          </a:p>
          <a:p>
            <a:pPr marL="1588" lvl="1" algn="l">
              <a:spcBef>
                <a:spcPct val="30000"/>
              </a:spcBef>
            </a:pPr>
            <a:r>
              <a:rPr lang="fr-FR" sz="1300" b="1" dirty="0">
                <a:latin typeface="Trebuchet MS" pitchFamily="34" charset="0"/>
                <a:cs typeface="Arial" pitchFamily="34" charset="0"/>
              </a:rPr>
              <a:t>Etape 2</a:t>
            </a:r>
          </a:p>
          <a:p>
            <a:pPr marL="1588" lvl="1" algn="l">
              <a:spcBef>
                <a:spcPct val="30000"/>
              </a:spcBef>
            </a:pPr>
            <a:r>
              <a:rPr lang="fr-FR" sz="1300" dirty="0">
                <a:latin typeface="Trebuchet MS" pitchFamily="34" charset="0"/>
                <a:cs typeface="Arial" pitchFamily="34" charset="0"/>
              </a:rPr>
              <a:t>Donation-partage d’un montant de 80 M€ avec constitution d’une soulte de 40 M€</a:t>
            </a:r>
          </a:p>
        </p:txBody>
      </p:sp>
      <p:sp>
        <p:nvSpPr>
          <p:cNvPr id="28" name="ZoneTexte 27"/>
          <p:cNvSpPr txBox="1"/>
          <p:nvPr/>
        </p:nvSpPr>
        <p:spPr>
          <a:xfrm>
            <a:off x="4211962" y="1484786"/>
            <a:ext cx="1152128" cy="430887"/>
          </a:xfrm>
          <a:prstGeom prst="rect">
            <a:avLst/>
          </a:prstGeom>
          <a:noFill/>
        </p:spPr>
        <p:txBody>
          <a:bodyPr wrap="square" rtlCol="0">
            <a:spAutoFit/>
          </a:bodyPr>
          <a:lstStyle/>
          <a:p>
            <a:r>
              <a:rPr lang="fr-FR" sz="1100" b="1" dirty="0" smtClean="0">
                <a:solidFill>
                  <a:srgbClr val="0066CC"/>
                </a:solidFill>
              </a:rPr>
              <a:t>Pacte Dutreil ECC</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2" name="Rectangle 45"/>
          <p:cNvSpPr>
            <a:spLocks noChangeArrowheads="1"/>
          </p:cNvSpPr>
          <p:nvPr/>
        </p:nvSpPr>
        <p:spPr bwMode="auto">
          <a:xfrm>
            <a:off x="195961" y="1559198"/>
            <a:ext cx="8782050" cy="2165350"/>
          </a:xfrm>
          <a:prstGeom prst="rect">
            <a:avLst/>
          </a:prstGeom>
          <a:noFill/>
          <a:ln w="9525">
            <a:noFill/>
            <a:miter lim="800000"/>
            <a:headEnd/>
            <a:tailEnd/>
          </a:ln>
        </p:spPr>
        <p:txBody>
          <a:bodyPr lIns="0" tIns="72000" rIns="0" bIns="0"/>
          <a:lstStyle/>
          <a:p>
            <a:pPr marL="185738" lvl="2" indent="-182563" algn="l">
              <a:spcBef>
                <a:spcPct val="30000"/>
              </a:spcBef>
              <a:buClr>
                <a:srgbClr val="A5003E"/>
              </a:buClr>
              <a:buSzPct val="120000"/>
              <a:buFont typeface="Wingdings" pitchFamily="2" charset="2"/>
              <a:buChar char="§"/>
            </a:pPr>
            <a:endParaRPr lang="fr-FR" sz="1000" dirty="0">
              <a:latin typeface="Trebuchet MS" pitchFamily="34" charset="0"/>
            </a:endParaRPr>
          </a:p>
        </p:txBody>
      </p:sp>
      <p:sp>
        <p:nvSpPr>
          <p:cNvPr id="24583" name="Rectangle 46"/>
          <p:cNvSpPr>
            <a:spLocks noChangeArrowheads="1"/>
          </p:cNvSpPr>
          <p:nvPr/>
        </p:nvSpPr>
        <p:spPr bwMode="auto">
          <a:xfrm>
            <a:off x="195963" y="692696"/>
            <a:ext cx="8784981" cy="220662"/>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Illustration n° 56 : Coût fiscal de la donation avec et sans pacte Dutreil </a:t>
            </a:r>
            <a:endParaRPr lang="fr-FR" sz="1300" b="1" dirty="0">
              <a:latin typeface="Trebuchet MS" pitchFamily="34" charset="0"/>
              <a:cs typeface="Arial" pitchFamily="34" charset="0"/>
            </a:endParaRPr>
          </a:p>
        </p:txBody>
      </p:sp>
      <p:graphicFrame>
        <p:nvGraphicFramePr>
          <p:cNvPr id="1354903" name="Group 151"/>
          <p:cNvGraphicFramePr>
            <a:graphicFrameLocks noGrp="1"/>
          </p:cNvGraphicFramePr>
          <p:nvPr/>
        </p:nvGraphicFramePr>
        <p:xfrm>
          <a:off x="2906922" y="3149876"/>
          <a:ext cx="3399692" cy="180975"/>
        </p:xfrm>
        <a:graphic>
          <a:graphicData uri="http://schemas.openxmlformats.org/drawingml/2006/table">
            <a:tbl>
              <a:tblPr/>
              <a:tblGrid>
                <a:gridCol w="3399692"/>
              </a:tblGrid>
              <a:tr h="180975">
                <a:tc>
                  <a:txBody>
                    <a:bodyPr/>
                    <a:lstStyle/>
                    <a:p>
                      <a:pPr marL="0" marR="0" lvl="0" indent="0" algn="l" defTabSz="914400" rtl="0" eaLnBrk="1" fontAlgn="base" latinLnBrk="0" hangingPunct="1">
                        <a:lnSpc>
                          <a:spcPct val="100000"/>
                        </a:lnSpc>
                        <a:spcBef>
                          <a:spcPct val="80000"/>
                        </a:spcBef>
                        <a:spcAft>
                          <a:spcPct val="0"/>
                        </a:spcAft>
                        <a:buClrTx/>
                        <a:buSzTx/>
                        <a:buFontTx/>
                        <a:buNone/>
                        <a:tabLst/>
                      </a:pPr>
                      <a:endParaRPr kumimoji="0" lang="fr-FR" sz="900" b="1" i="0" u="none" strike="noStrike" cap="none" normalizeH="0" baseline="0" dirty="0" smtClean="0">
                        <a:ln>
                          <a:noFill/>
                        </a:ln>
                        <a:solidFill>
                          <a:srgbClr val="283B4C"/>
                        </a:solidFill>
                        <a:effectLst/>
                        <a:latin typeface="Arial" charset="0"/>
                        <a:cs typeface="Arial" charset="0"/>
                      </a:endParaRPr>
                    </a:p>
                  </a:txBody>
                  <a:tcPr marL="0" marR="0" marT="0" marB="0" anchor="ct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1354912" name="Group 160"/>
          <p:cNvGraphicFramePr>
            <a:graphicFrameLocks noGrp="1"/>
          </p:cNvGraphicFramePr>
          <p:nvPr/>
        </p:nvGraphicFramePr>
        <p:xfrm>
          <a:off x="2906922" y="3149876"/>
          <a:ext cx="3399692" cy="180975"/>
        </p:xfrm>
        <a:graphic>
          <a:graphicData uri="http://schemas.openxmlformats.org/drawingml/2006/table">
            <a:tbl>
              <a:tblPr/>
              <a:tblGrid>
                <a:gridCol w="3399692"/>
              </a:tblGrid>
              <a:tr h="180975">
                <a:tc>
                  <a:txBody>
                    <a:bodyPr/>
                    <a:lstStyle/>
                    <a:p>
                      <a:pPr marL="0" marR="0" lvl="0" indent="0" algn="l" defTabSz="914400" rtl="0" eaLnBrk="1" fontAlgn="base" latinLnBrk="0" hangingPunct="1">
                        <a:lnSpc>
                          <a:spcPct val="100000"/>
                        </a:lnSpc>
                        <a:spcBef>
                          <a:spcPct val="80000"/>
                        </a:spcBef>
                        <a:spcAft>
                          <a:spcPct val="0"/>
                        </a:spcAft>
                        <a:buClrTx/>
                        <a:buSzTx/>
                        <a:buFontTx/>
                        <a:buNone/>
                        <a:tabLst/>
                      </a:pPr>
                      <a:endParaRPr kumimoji="0" lang="fr-FR" sz="900" b="1" i="0" u="none" strike="noStrike" cap="none" normalizeH="0" baseline="0" dirty="0" smtClean="0">
                        <a:ln>
                          <a:noFill/>
                        </a:ln>
                        <a:solidFill>
                          <a:srgbClr val="283B4C"/>
                        </a:solidFill>
                        <a:effectLst/>
                        <a:latin typeface="Arial" charset="0"/>
                        <a:cs typeface="Arial" charset="0"/>
                      </a:endParaRPr>
                    </a:p>
                  </a:txBody>
                  <a:tcPr marL="0" marR="0" marT="0" marB="0" anchor="ct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1354921" name="Group 169"/>
          <p:cNvGraphicFramePr>
            <a:graphicFrameLocks noGrp="1"/>
          </p:cNvGraphicFramePr>
          <p:nvPr/>
        </p:nvGraphicFramePr>
        <p:xfrm>
          <a:off x="2906922" y="3149876"/>
          <a:ext cx="3399692" cy="180975"/>
        </p:xfrm>
        <a:graphic>
          <a:graphicData uri="http://schemas.openxmlformats.org/drawingml/2006/table">
            <a:tbl>
              <a:tblPr/>
              <a:tblGrid>
                <a:gridCol w="3399692"/>
              </a:tblGrid>
              <a:tr h="180975">
                <a:tc>
                  <a:txBody>
                    <a:bodyPr/>
                    <a:lstStyle/>
                    <a:p>
                      <a:pPr marL="0" marR="0" lvl="0" indent="0" algn="l" defTabSz="914400" rtl="0" eaLnBrk="1" fontAlgn="base" latinLnBrk="0" hangingPunct="1">
                        <a:lnSpc>
                          <a:spcPct val="100000"/>
                        </a:lnSpc>
                        <a:spcBef>
                          <a:spcPct val="80000"/>
                        </a:spcBef>
                        <a:spcAft>
                          <a:spcPct val="0"/>
                        </a:spcAft>
                        <a:buClrTx/>
                        <a:buSzTx/>
                        <a:buFontTx/>
                        <a:buNone/>
                        <a:tabLst/>
                      </a:pPr>
                      <a:endParaRPr kumimoji="0" lang="fr-FR" sz="900" b="1" i="0" u="none" strike="noStrike" cap="none" normalizeH="0" baseline="0" dirty="0" smtClean="0">
                        <a:ln>
                          <a:noFill/>
                        </a:ln>
                        <a:solidFill>
                          <a:srgbClr val="283B4C"/>
                        </a:solidFill>
                        <a:effectLst/>
                        <a:latin typeface="Arial" charset="0"/>
                        <a:cs typeface="Arial" charset="0"/>
                      </a:endParaRPr>
                    </a:p>
                  </a:txBody>
                  <a:tcPr marL="0" marR="0" marT="0" marB="0" anchor="ct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10" name="Tableau 9"/>
          <p:cNvGraphicFramePr>
            <a:graphicFrameLocks noGrp="1"/>
          </p:cNvGraphicFramePr>
          <p:nvPr/>
        </p:nvGraphicFramePr>
        <p:xfrm>
          <a:off x="214282" y="1368152"/>
          <a:ext cx="8712969" cy="2664297"/>
        </p:xfrm>
        <a:graphic>
          <a:graphicData uri="http://schemas.openxmlformats.org/drawingml/2006/table">
            <a:tbl>
              <a:tblPr/>
              <a:tblGrid>
                <a:gridCol w="2161614"/>
                <a:gridCol w="3325560"/>
                <a:gridCol w="3225795"/>
              </a:tblGrid>
              <a:tr h="576065">
                <a:tc>
                  <a:txBody>
                    <a:bodyPr/>
                    <a:lstStyle/>
                    <a:p>
                      <a:pPr algn="ctr" rtl="0" fontAlgn="ctr"/>
                      <a:r>
                        <a:rPr lang="fr-FR" sz="1300" b="1" i="0" u="none" strike="noStrike" dirty="0">
                          <a:solidFill>
                            <a:srgbClr val="FFFFFF"/>
                          </a:solidFill>
                          <a:latin typeface="Arial" pitchFamily="34" charset="0"/>
                          <a:cs typeface="Arial" pitchFamily="34" charset="0"/>
                        </a:rPr>
                        <a:t> </a:t>
                      </a:r>
                    </a:p>
                  </a:txBody>
                  <a:tcPr marL="5817" marR="5817" marT="5817" marB="0" anchor="ctr">
                    <a:lnL>
                      <a:noFill/>
                    </a:lnL>
                    <a:lnR>
                      <a:noFill/>
                    </a:lnR>
                    <a:lnT>
                      <a:noFill/>
                    </a:lnT>
                    <a:lnB w="12700" cap="flat" cmpd="sng" algn="ctr">
                      <a:solidFill>
                        <a:schemeClr val="tx1"/>
                      </a:solidFill>
                      <a:prstDash val="solid"/>
                      <a:round/>
                      <a:headEnd type="none" w="med" len="med"/>
                      <a:tailEnd type="none" w="med" len="med"/>
                    </a:lnB>
                    <a:solidFill>
                      <a:srgbClr val="A5003E"/>
                    </a:solidFill>
                  </a:tcPr>
                </a:tc>
                <a:tc>
                  <a:txBody>
                    <a:bodyPr/>
                    <a:lstStyle/>
                    <a:p>
                      <a:pPr algn="ctr" rtl="0" fontAlgn="ctr"/>
                      <a:r>
                        <a:rPr lang="fr-FR" sz="1300" b="1" i="0" u="none" strike="noStrike" dirty="0">
                          <a:solidFill>
                            <a:srgbClr val="FFFFFF"/>
                          </a:solidFill>
                          <a:latin typeface="Trebuchet MS" pitchFamily="34" charset="0"/>
                          <a:cs typeface="Arial" pitchFamily="34" charset="0"/>
                        </a:rPr>
                        <a:t>Sans pacte Dutreil quand le dirigeant a moins de 70 ans</a:t>
                      </a:r>
                    </a:p>
                  </a:txBody>
                  <a:tcPr marL="5817" marR="5817" marT="5817"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rgbClr val="A5003E"/>
                    </a:solidFill>
                  </a:tcPr>
                </a:tc>
                <a:tc>
                  <a:txBody>
                    <a:bodyPr/>
                    <a:lstStyle/>
                    <a:p>
                      <a:pPr algn="ctr" rtl="0" fontAlgn="ctr"/>
                      <a:r>
                        <a:rPr lang="fr-FR" sz="1300" b="1" i="0" u="none" strike="noStrike" dirty="0">
                          <a:solidFill>
                            <a:srgbClr val="FFFFFF"/>
                          </a:solidFill>
                          <a:latin typeface="Trebuchet MS" pitchFamily="34" charset="0"/>
                          <a:cs typeface="Arial" pitchFamily="34" charset="0"/>
                        </a:rPr>
                        <a:t>Avec pacte Dutreil quand le dirigeant a moins de 70 ans</a:t>
                      </a:r>
                    </a:p>
                  </a:txBody>
                  <a:tcPr marL="5817" marR="5817" marT="5817"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rgbClr val="A5003E"/>
                    </a:solidFill>
                  </a:tcPr>
                </a:tc>
              </a:tr>
              <a:tr h="504056">
                <a:tc>
                  <a:txBody>
                    <a:bodyPr/>
                    <a:lstStyle/>
                    <a:p>
                      <a:pPr algn="ctr" rtl="0" fontAlgn="ctr"/>
                      <a:r>
                        <a:rPr lang="fr-FR" sz="1300" b="1" i="0" u="none" strike="noStrike" dirty="0">
                          <a:solidFill>
                            <a:srgbClr val="000000"/>
                          </a:solidFill>
                          <a:latin typeface="Trebuchet MS" pitchFamily="34" charset="0"/>
                          <a:cs typeface="Arial" pitchFamily="34" charset="0"/>
                        </a:rPr>
                        <a:t>Montant reçu par </a:t>
                      </a:r>
                      <a:endParaRPr lang="fr-FR" sz="1300" b="1" i="0" u="none" strike="noStrike" dirty="0" smtClean="0">
                        <a:solidFill>
                          <a:srgbClr val="000000"/>
                        </a:solidFill>
                        <a:latin typeface="Trebuchet MS" pitchFamily="34" charset="0"/>
                        <a:cs typeface="Arial" pitchFamily="34" charset="0"/>
                      </a:endParaRPr>
                    </a:p>
                    <a:p>
                      <a:pPr algn="ctr" rtl="0" fontAlgn="ctr"/>
                      <a:r>
                        <a:rPr lang="fr-FR" sz="1300" b="1" i="0" u="none" strike="noStrike" dirty="0" smtClean="0">
                          <a:solidFill>
                            <a:srgbClr val="000000"/>
                          </a:solidFill>
                          <a:latin typeface="Trebuchet MS" pitchFamily="34" charset="0"/>
                          <a:cs typeface="Arial" pitchFamily="34" charset="0"/>
                        </a:rPr>
                        <a:t>chaque </a:t>
                      </a:r>
                      <a:r>
                        <a:rPr lang="fr-FR" sz="1300" b="1" i="0" u="none" strike="noStrike" dirty="0">
                          <a:solidFill>
                            <a:srgbClr val="000000"/>
                          </a:solidFill>
                          <a:latin typeface="Trebuchet MS" pitchFamily="34" charset="0"/>
                          <a:cs typeface="Arial" pitchFamily="34" charset="0"/>
                        </a:rPr>
                        <a:t>enfant </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fr-FR" sz="1300" b="0" i="0" u="none" strike="noStrike" dirty="0">
                          <a:solidFill>
                            <a:schemeClr val="tx1"/>
                          </a:solidFill>
                          <a:latin typeface="Trebuchet MS" pitchFamily="34" charset="0"/>
                          <a:cs typeface="Arial" pitchFamily="34" charset="0"/>
                        </a:rPr>
                        <a:t>40 M€</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fr-FR" sz="1300" b="0" i="0" u="none" strike="noStrike" dirty="0">
                          <a:solidFill>
                            <a:schemeClr val="tx1"/>
                          </a:solidFill>
                          <a:latin typeface="Trebuchet MS" pitchFamily="34" charset="0"/>
                          <a:cs typeface="Arial" pitchFamily="34" charset="0"/>
                        </a:rPr>
                        <a:t>40 M€</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4056">
                <a:tc>
                  <a:txBody>
                    <a:bodyPr/>
                    <a:lstStyle/>
                    <a:p>
                      <a:pPr algn="ctr" rtl="0" fontAlgn="ctr"/>
                      <a:r>
                        <a:rPr lang="fr-FR" sz="1300" b="1" i="0" u="none" strike="noStrike" dirty="0">
                          <a:solidFill>
                            <a:srgbClr val="000000"/>
                          </a:solidFill>
                          <a:latin typeface="Trebuchet MS" pitchFamily="34" charset="0"/>
                          <a:cs typeface="Arial" pitchFamily="34" charset="0"/>
                        </a:rPr>
                        <a:t>Base taxable </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fr-FR" sz="1300" b="0" i="0" u="none" strike="noStrike" dirty="0">
                          <a:solidFill>
                            <a:schemeClr val="tx1"/>
                          </a:solidFill>
                          <a:latin typeface="Trebuchet MS" pitchFamily="34" charset="0"/>
                          <a:cs typeface="Arial" pitchFamily="34" charset="0"/>
                        </a:rPr>
                        <a:t>40 M€ - </a:t>
                      </a:r>
                      <a:r>
                        <a:rPr lang="fr-FR" sz="1300" b="0" i="0" u="none" strike="noStrike" dirty="0" smtClean="0">
                          <a:solidFill>
                            <a:schemeClr val="tx1"/>
                          </a:solidFill>
                          <a:latin typeface="Trebuchet MS" pitchFamily="34" charset="0"/>
                          <a:cs typeface="Arial" pitchFamily="34" charset="0"/>
                        </a:rPr>
                        <a:t>159 325 € </a:t>
                      </a:r>
                      <a:r>
                        <a:rPr lang="fr-FR" sz="1300" b="0" i="0" u="none" strike="noStrike" dirty="0">
                          <a:solidFill>
                            <a:schemeClr val="tx1"/>
                          </a:solidFill>
                          <a:latin typeface="Trebuchet MS" pitchFamily="34" charset="0"/>
                          <a:cs typeface="Arial" pitchFamily="34" charset="0"/>
                        </a:rPr>
                        <a:t>= </a:t>
                      </a:r>
                      <a:r>
                        <a:rPr lang="fr-FR" sz="1300" b="0" i="0" u="none" strike="noStrike" dirty="0" smtClean="0">
                          <a:solidFill>
                            <a:schemeClr val="tx1"/>
                          </a:solidFill>
                          <a:latin typeface="Trebuchet MS" pitchFamily="34" charset="0"/>
                          <a:cs typeface="Arial" pitchFamily="34" charset="0"/>
                        </a:rPr>
                        <a:t>39 840 675 €</a:t>
                      </a:r>
                      <a:endParaRPr lang="fr-FR" sz="1300" b="0" i="0" u="none" strike="noStrike" dirty="0">
                        <a:solidFill>
                          <a:schemeClr val="tx1"/>
                        </a:solidFill>
                        <a:latin typeface="Trebuchet MS" pitchFamily="34" charset="0"/>
                        <a:cs typeface="Arial"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fr-FR" sz="1300" b="0" i="0" u="none" strike="noStrike" dirty="0">
                          <a:solidFill>
                            <a:schemeClr val="tx1"/>
                          </a:solidFill>
                          <a:latin typeface="Trebuchet MS" pitchFamily="34" charset="0"/>
                          <a:cs typeface="Arial" pitchFamily="34" charset="0"/>
                        </a:rPr>
                        <a:t>(40 M€ x 0,25) </a:t>
                      </a:r>
                      <a:r>
                        <a:rPr lang="fr-FR" sz="1300" b="0" i="0" u="none" strike="noStrike" dirty="0" smtClean="0">
                          <a:solidFill>
                            <a:schemeClr val="tx1"/>
                          </a:solidFill>
                          <a:latin typeface="Trebuchet MS" pitchFamily="34" charset="0"/>
                          <a:cs typeface="Arial" pitchFamily="34" charset="0"/>
                        </a:rPr>
                        <a:t>– 159 325 € </a:t>
                      </a:r>
                      <a:r>
                        <a:rPr lang="fr-FR" sz="1300" b="0" i="0" u="none" strike="noStrike" dirty="0">
                          <a:solidFill>
                            <a:schemeClr val="tx1"/>
                          </a:solidFill>
                          <a:latin typeface="Trebuchet MS" pitchFamily="34" charset="0"/>
                          <a:cs typeface="Arial" pitchFamily="34" charset="0"/>
                        </a:rPr>
                        <a:t>= </a:t>
                      </a:r>
                      <a:r>
                        <a:rPr lang="fr-FR" sz="1300" b="0" i="0" u="none" strike="noStrike" dirty="0" smtClean="0">
                          <a:solidFill>
                            <a:schemeClr val="tx1"/>
                          </a:solidFill>
                          <a:latin typeface="Trebuchet MS" pitchFamily="34" charset="0"/>
                          <a:cs typeface="Arial" pitchFamily="34" charset="0"/>
                        </a:rPr>
                        <a:t>9 840 675 €</a:t>
                      </a:r>
                      <a:endParaRPr lang="fr-FR" sz="1300" b="0" i="0" u="none" strike="noStrike" dirty="0">
                        <a:solidFill>
                          <a:schemeClr val="tx1"/>
                        </a:solidFill>
                        <a:latin typeface="Trebuchet MS" pitchFamily="34" charset="0"/>
                        <a:cs typeface="Arial"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02210">
                <a:tc>
                  <a:txBody>
                    <a:bodyPr/>
                    <a:lstStyle/>
                    <a:p>
                      <a:pPr algn="ctr" fontAlgn="b"/>
                      <a:r>
                        <a:rPr lang="fr-FR" sz="1300" b="1" i="0" u="none" strike="noStrike" dirty="0">
                          <a:solidFill>
                            <a:srgbClr val="000000"/>
                          </a:solidFill>
                          <a:latin typeface="Trebuchet MS" pitchFamily="34" charset="0"/>
                          <a:cs typeface="Arial" pitchFamily="34" charset="0"/>
                        </a:rPr>
                        <a:t>Droits dus par chaque enfant</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fr-FR" sz="1300" b="0" i="0" u="none" strike="noStrike" dirty="0">
                          <a:solidFill>
                            <a:schemeClr val="tx1"/>
                          </a:solidFill>
                          <a:latin typeface="Trebuchet MS" pitchFamily="34" charset="0"/>
                          <a:cs typeface="Arial" pitchFamily="34" charset="0"/>
                        </a:rPr>
                        <a:t>[(39 </a:t>
                      </a:r>
                      <a:r>
                        <a:rPr lang="fr-FR" sz="1300" b="0" i="0" u="none" strike="noStrike" dirty="0" smtClean="0">
                          <a:solidFill>
                            <a:schemeClr val="tx1"/>
                          </a:solidFill>
                          <a:latin typeface="Trebuchet MS" pitchFamily="34" charset="0"/>
                          <a:cs typeface="Arial" pitchFamily="34" charset="0"/>
                        </a:rPr>
                        <a:t>840 675 € </a:t>
                      </a:r>
                      <a:r>
                        <a:rPr lang="fr-FR" sz="1300" b="0" i="0" u="none" strike="noStrike" dirty="0">
                          <a:solidFill>
                            <a:schemeClr val="tx1"/>
                          </a:solidFill>
                          <a:latin typeface="Trebuchet MS" pitchFamily="34" charset="0"/>
                          <a:cs typeface="Arial" pitchFamily="34" charset="0"/>
                        </a:rPr>
                        <a:t>x 0,4) </a:t>
                      </a:r>
                      <a:r>
                        <a:rPr lang="fr-FR" sz="1300" b="0" i="0" u="none" strike="noStrike" dirty="0" smtClean="0">
                          <a:solidFill>
                            <a:schemeClr val="tx1"/>
                          </a:solidFill>
                          <a:latin typeface="Trebuchet MS" pitchFamily="34" charset="0"/>
                          <a:cs typeface="Arial" pitchFamily="34" charset="0"/>
                        </a:rPr>
                        <a:t>– 192 464 €</a:t>
                      </a:r>
                      <a:r>
                        <a:rPr lang="fr-FR" sz="1300" b="0" i="0" u="none" strike="noStrike" dirty="0">
                          <a:solidFill>
                            <a:schemeClr val="tx1"/>
                          </a:solidFill>
                          <a:latin typeface="Trebuchet MS" pitchFamily="34" charset="0"/>
                          <a:cs typeface="Arial" pitchFamily="34" charset="0"/>
                        </a:rPr>
                        <a:t>] x 50% </a:t>
                      </a:r>
                      <a:endParaRPr lang="fr-FR" sz="1300" b="0" i="0" u="none" strike="noStrike" dirty="0" smtClean="0">
                        <a:solidFill>
                          <a:schemeClr val="tx1"/>
                        </a:solidFill>
                        <a:latin typeface="Trebuchet MS" pitchFamily="34" charset="0"/>
                        <a:cs typeface="Arial" pitchFamily="34" charset="0"/>
                      </a:endParaRPr>
                    </a:p>
                    <a:p>
                      <a:pPr algn="ctr" fontAlgn="ctr"/>
                      <a:r>
                        <a:rPr lang="fr-FR" sz="1300" b="0" i="0" u="none" strike="noStrike" dirty="0" smtClean="0">
                          <a:solidFill>
                            <a:schemeClr val="tx1"/>
                          </a:solidFill>
                          <a:latin typeface="Trebuchet MS" pitchFamily="34" charset="0"/>
                          <a:cs typeface="Arial" pitchFamily="34" charset="0"/>
                        </a:rPr>
                        <a:t>= 7 871</a:t>
                      </a:r>
                      <a:r>
                        <a:rPr lang="fr-FR" sz="1300" b="0" i="0" u="none" strike="noStrike" baseline="0" dirty="0" smtClean="0">
                          <a:solidFill>
                            <a:schemeClr val="tx1"/>
                          </a:solidFill>
                          <a:latin typeface="Trebuchet MS" pitchFamily="34" charset="0"/>
                          <a:cs typeface="Arial" pitchFamily="34" charset="0"/>
                        </a:rPr>
                        <a:t> 903 </a:t>
                      </a:r>
                      <a:r>
                        <a:rPr lang="fr-FR" sz="1300" b="0" i="0" u="none" strike="noStrike" dirty="0" smtClean="0">
                          <a:solidFill>
                            <a:schemeClr val="tx1"/>
                          </a:solidFill>
                          <a:latin typeface="Trebuchet MS" pitchFamily="34" charset="0"/>
                          <a:cs typeface="Arial" pitchFamily="34" charset="0"/>
                        </a:rPr>
                        <a:t>€</a:t>
                      </a:r>
                      <a:endParaRPr lang="fr-FR" sz="1300" b="0" i="0" u="none" strike="noStrike" dirty="0">
                        <a:solidFill>
                          <a:schemeClr val="tx1"/>
                        </a:solidFill>
                        <a:latin typeface="Trebuchet MS" pitchFamily="34" charset="0"/>
                        <a:cs typeface="Arial"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fr-FR" sz="1300" b="0" i="0" u="none" strike="noStrike" dirty="0" smtClean="0">
                          <a:solidFill>
                            <a:schemeClr val="tx1"/>
                          </a:solidFill>
                          <a:latin typeface="Trebuchet MS" pitchFamily="34" charset="0"/>
                          <a:cs typeface="Arial" pitchFamily="34" charset="0"/>
                        </a:rPr>
                        <a:t>[(9 840 675 € </a:t>
                      </a:r>
                      <a:r>
                        <a:rPr lang="fr-FR" sz="1300" b="0" i="0" u="none" strike="noStrike" dirty="0">
                          <a:solidFill>
                            <a:schemeClr val="tx1"/>
                          </a:solidFill>
                          <a:latin typeface="Trebuchet MS" pitchFamily="34" charset="0"/>
                          <a:cs typeface="Arial" pitchFamily="34" charset="0"/>
                        </a:rPr>
                        <a:t>x 0,4) </a:t>
                      </a:r>
                      <a:r>
                        <a:rPr lang="fr-FR" sz="1300" b="0" i="0" u="none" strike="noStrike" dirty="0" smtClean="0">
                          <a:solidFill>
                            <a:schemeClr val="tx1"/>
                          </a:solidFill>
                          <a:latin typeface="Trebuchet MS" pitchFamily="34" charset="0"/>
                          <a:cs typeface="Arial" pitchFamily="34" charset="0"/>
                        </a:rPr>
                        <a:t>– 192 464 €</a:t>
                      </a:r>
                      <a:r>
                        <a:rPr lang="fr-FR" sz="1300" b="0" i="0" u="none" strike="noStrike" dirty="0">
                          <a:solidFill>
                            <a:schemeClr val="tx1"/>
                          </a:solidFill>
                          <a:latin typeface="Trebuchet MS" pitchFamily="34" charset="0"/>
                          <a:cs typeface="Arial" pitchFamily="34" charset="0"/>
                        </a:rPr>
                        <a:t>] x 50% </a:t>
                      </a:r>
                      <a:endParaRPr lang="fr-FR" sz="1300" b="0" i="0" u="none" strike="noStrike" dirty="0" smtClean="0">
                        <a:solidFill>
                          <a:schemeClr val="tx1"/>
                        </a:solidFill>
                        <a:latin typeface="Trebuchet MS" pitchFamily="34" charset="0"/>
                        <a:cs typeface="Arial" pitchFamily="34" charset="0"/>
                      </a:endParaRPr>
                    </a:p>
                    <a:p>
                      <a:pPr algn="ctr" fontAlgn="ctr"/>
                      <a:r>
                        <a:rPr lang="fr-FR" sz="1300" b="0" i="0" u="none" strike="noStrike" dirty="0" smtClean="0">
                          <a:solidFill>
                            <a:schemeClr val="tx1"/>
                          </a:solidFill>
                          <a:latin typeface="Trebuchet MS" pitchFamily="34" charset="0"/>
                          <a:cs typeface="Arial" pitchFamily="34" charset="0"/>
                        </a:rPr>
                        <a:t>= 1 871 903 €</a:t>
                      </a:r>
                      <a:endParaRPr lang="fr-FR" sz="1300" b="0" i="0" u="none" strike="noStrike" dirty="0">
                        <a:solidFill>
                          <a:schemeClr val="tx1"/>
                        </a:solidFill>
                        <a:latin typeface="Trebuchet MS" pitchFamily="34" charset="0"/>
                        <a:cs typeface="Arial"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7910">
                <a:tc>
                  <a:txBody>
                    <a:bodyPr/>
                    <a:lstStyle/>
                    <a:p>
                      <a:pPr algn="ctr" fontAlgn="b"/>
                      <a:r>
                        <a:rPr lang="fr-FR" sz="1300" b="1" i="0" u="none" strike="noStrike" dirty="0">
                          <a:solidFill>
                            <a:srgbClr val="000000"/>
                          </a:solidFill>
                          <a:latin typeface="Trebuchet MS" pitchFamily="34" charset="0"/>
                          <a:cs typeface="Arial" pitchFamily="34" charset="0"/>
                        </a:rPr>
                        <a:t>Taux moyen d'imposition</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fr-FR" sz="1300" b="0" i="0" u="none" strike="noStrike" dirty="0" smtClean="0">
                          <a:solidFill>
                            <a:schemeClr val="tx1"/>
                          </a:solidFill>
                          <a:latin typeface="Trebuchet MS" pitchFamily="34" charset="0"/>
                          <a:cs typeface="Arial" pitchFamily="34" charset="0"/>
                        </a:rPr>
                        <a:t>19,68%</a:t>
                      </a:r>
                      <a:endParaRPr lang="fr-FR" sz="1300" b="0" i="0" u="none" strike="noStrike" dirty="0">
                        <a:solidFill>
                          <a:schemeClr val="tx1"/>
                        </a:solidFill>
                        <a:latin typeface="Trebuchet MS" pitchFamily="34" charset="0"/>
                        <a:cs typeface="Arial"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fr-FR" sz="1300" b="0" i="0" u="none" strike="noStrike" dirty="0" smtClean="0">
                          <a:solidFill>
                            <a:schemeClr val="tx1"/>
                          </a:solidFill>
                          <a:latin typeface="Trebuchet MS" pitchFamily="34" charset="0"/>
                          <a:cs typeface="Arial" pitchFamily="34" charset="0"/>
                        </a:rPr>
                        <a:t>4,68%</a:t>
                      </a:r>
                      <a:endParaRPr lang="fr-FR" sz="1300" b="0" i="0" u="none" strike="noStrike" dirty="0">
                        <a:solidFill>
                          <a:schemeClr val="tx1"/>
                        </a:solidFill>
                        <a:latin typeface="Trebuchet MS" pitchFamily="34" charset="0"/>
                        <a:cs typeface="Arial"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1" name="Rectangle 10"/>
          <p:cNvSpPr/>
          <p:nvPr/>
        </p:nvSpPr>
        <p:spPr>
          <a:xfrm>
            <a:off x="214280" y="4176468"/>
            <a:ext cx="8640960" cy="276999"/>
          </a:xfrm>
          <a:prstGeom prst="rect">
            <a:avLst/>
          </a:prstGeom>
        </p:spPr>
        <p:txBody>
          <a:bodyPr wrap="square">
            <a:spAutoFit/>
          </a:bodyPr>
          <a:lstStyle/>
          <a:p>
            <a:pPr eaLnBrk="0" hangingPunct="0"/>
            <a:r>
              <a:rPr lang="fr-FR" sz="1200" i="1" dirty="0" smtClean="0">
                <a:latin typeface="Trebuchet MS" pitchFamily="34" charset="0"/>
                <a:cs typeface="Arial" pitchFamily="34" charset="0"/>
              </a:rPr>
              <a:t>Note: Le détail des calculs est plus amplement détaillé dans l’annexe 13.</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67" descr="Diagonales en pointillés vers le haut"/>
          <p:cNvSpPr>
            <a:spLocks noChangeArrowheads="1"/>
          </p:cNvSpPr>
          <p:nvPr/>
        </p:nvSpPr>
        <p:spPr bwMode="auto">
          <a:xfrm rot="5400000">
            <a:off x="1407854" y="2791754"/>
            <a:ext cx="3730968" cy="1968602"/>
          </a:xfrm>
          <a:custGeom>
            <a:avLst/>
            <a:gdLst>
              <a:gd name="connsiteX0" fmla="*/ 0 w 5454650"/>
              <a:gd name="connsiteY0" fmla="*/ 946944 h 1893888"/>
              <a:gd name="connsiteX1" fmla="*/ 1832770 w 5454650"/>
              <a:gd name="connsiteY1" fmla="*/ 52389 h 1893888"/>
              <a:gd name="connsiteX2" fmla="*/ 2727327 w 5454650"/>
              <a:gd name="connsiteY2" fmla="*/ 3 h 1893888"/>
              <a:gd name="connsiteX3" fmla="*/ 3621886 w 5454650"/>
              <a:gd name="connsiteY3" fmla="*/ 52390 h 1893888"/>
              <a:gd name="connsiteX4" fmla="*/ 5454651 w 5454650"/>
              <a:gd name="connsiteY4" fmla="*/ 946952 h 1893888"/>
              <a:gd name="connsiteX5" fmla="*/ 3621883 w 5454650"/>
              <a:gd name="connsiteY5" fmla="*/ 1841510 h 1893888"/>
              <a:gd name="connsiteX6" fmla="*/ 2727325 w 5454650"/>
              <a:gd name="connsiteY6" fmla="*/ 1893896 h 1893888"/>
              <a:gd name="connsiteX7" fmla="*/ 1832767 w 5454650"/>
              <a:gd name="connsiteY7" fmla="*/ 1841509 h 1893888"/>
              <a:gd name="connsiteX8" fmla="*/ 1 w 5454650"/>
              <a:gd name="connsiteY8" fmla="*/ 946948 h 1893888"/>
              <a:gd name="connsiteX9" fmla="*/ 0 w 5454650"/>
              <a:gd name="connsiteY9" fmla="*/ 946944 h 1893888"/>
              <a:gd name="connsiteX0" fmla="*/ 504059 w 5454660"/>
              <a:gd name="connsiteY0" fmla="*/ 1173805 h 1893893"/>
              <a:gd name="connsiteX1" fmla="*/ 1832773 w 5454660"/>
              <a:gd name="connsiteY1" fmla="*/ 52386 h 1893893"/>
              <a:gd name="connsiteX2" fmla="*/ 2727330 w 5454660"/>
              <a:gd name="connsiteY2" fmla="*/ 0 h 1893893"/>
              <a:gd name="connsiteX3" fmla="*/ 3621889 w 5454660"/>
              <a:gd name="connsiteY3" fmla="*/ 52387 h 1893893"/>
              <a:gd name="connsiteX4" fmla="*/ 5454654 w 5454660"/>
              <a:gd name="connsiteY4" fmla="*/ 946949 h 1893893"/>
              <a:gd name="connsiteX5" fmla="*/ 3621886 w 5454660"/>
              <a:gd name="connsiteY5" fmla="*/ 1841507 h 1893893"/>
              <a:gd name="connsiteX6" fmla="*/ 2727328 w 5454660"/>
              <a:gd name="connsiteY6" fmla="*/ 1893893 h 1893893"/>
              <a:gd name="connsiteX7" fmla="*/ 1832770 w 5454660"/>
              <a:gd name="connsiteY7" fmla="*/ 1841506 h 1893893"/>
              <a:gd name="connsiteX8" fmla="*/ 4 w 5454660"/>
              <a:gd name="connsiteY8" fmla="*/ 946945 h 1893893"/>
              <a:gd name="connsiteX9" fmla="*/ 504059 w 5454660"/>
              <a:gd name="connsiteY9" fmla="*/ 1173805 h 1893893"/>
              <a:gd name="connsiteX0" fmla="*/ 0 w 4950601"/>
              <a:gd name="connsiteY0" fmla="*/ 1173805 h 1893893"/>
              <a:gd name="connsiteX1" fmla="*/ 1328714 w 4950601"/>
              <a:gd name="connsiteY1" fmla="*/ 52386 h 1893893"/>
              <a:gd name="connsiteX2" fmla="*/ 2223271 w 4950601"/>
              <a:gd name="connsiteY2" fmla="*/ 0 h 1893893"/>
              <a:gd name="connsiteX3" fmla="*/ 3117830 w 4950601"/>
              <a:gd name="connsiteY3" fmla="*/ 52387 h 1893893"/>
              <a:gd name="connsiteX4" fmla="*/ 4950595 w 4950601"/>
              <a:gd name="connsiteY4" fmla="*/ 946949 h 1893893"/>
              <a:gd name="connsiteX5" fmla="*/ 3117827 w 4950601"/>
              <a:gd name="connsiteY5" fmla="*/ 1841507 h 1893893"/>
              <a:gd name="connsiteX6" fmla="*/ 2223269 w 4950601"/>
              <a:gd name="connsiteY6" fmla="*/ 1893893 h 1893893"/>
              <a:gd name="connsiteX7" fmla="*/ 1328711 w 4950601"/>
              <a:gd name="connsiteY7" fmla="*/ 1841506 h 1893893"/>
              <a:gd name="connsiteX8" fmla="*/ 0 w 4950601"/>
              <a:gd name="connsiteY8" fmla="*/ 1173805 h 1893893"/>
              <a:gd name="connsiteX0" fmla="*/ 0 w 4950601"/>
              <a:gd name="connsiteY0" fmla="*/ 1173805 h 1933169"/>
              <a:gd name="connsiteX1" fmla="*/ 1328714 w 4950601"/>
              <a:gd name="connsiteY1" fmla="*/ 52386 h 1933169"/>
              <a:gd name="connsiteX2" fmla="*/ 2223271 w 4950601"/>
              <a:gd name="connsiteY2" fmla="*/ 0 h 1933169"/>
              <a:gd name="connsiteX3" fmla="*/ 3117830 w 4950601"/>
              <a:gd name="connsiteY3" fmla="*/ 52387 h 1933169"/>
              <a:gd name="connsiteX4" fmla="*/ 4950595 w 4950601"/>
              <a:gd name="connsiteY4" fmla="*/ 946949 h 1933169"/>
              <a:gd name="connsiteX5" fmla="*/ 3117827 w 4950601"/>
              <a:gd name="connsiteY5" fmla="*/ 1841507 h 1933169"/>
              <a:gd name="connsiteX6" fmla="*/ 2223269 w 4950601"/>
              <a:gd name="connsiteY6" fmla="*/ 1893893 h 1933169"/>
              <a:gd name="connsiteX7" fmla="*/ 1080120 w 4950601"/>
              <a:gd name="connsiteY7" fmla="*/ 1605852 h 1933169"/>
              <a:gd name="connsiteX8" fmla="*/ 0 w 4950601"/>
              <a:gd name="connsiteY8" fmla="*/ 1173805 h 1933169"/>
              <a:gd name="connsiteX0" fmla="*/ 0 w 4950601"/>
              <a:gd name="connsiteY0" fmla="*/ 1173805 h 1933169"/>
              <a:gd name="connsiteX1" fmla="*/ 1328714 w 4950601"/>
              <a:gd name="connsiteY1" fmla="*/ 52386 h 1933169"/>
              <a:gd name="connsiteX2" fmla="*/ 2223271 w 4950601"/>
              <a:gd name="connsiteY2" fmla="*/ 0 h 1933169"/>
              <a:gd name="connsiteX3" fmla="*/ 3117830 w 4950601"/>
              <a:gd name="connsiteY3" fmla="*/ 52387 h 1933169"/>
              <a:gd name="connsiteX4" fmla="*/ 4950595 w 4950601"/>
              <a:gd name="connsiteY4" fmla="*/ 946949 h 1933169"/>
              <a:gd name="connsiteX5" fmla="*/ 3117827 w 4950601"/>
              <a:gd name="connsiteY5" fmla="*/ 1841507 h 1933169"/>
              <a:gd name="connsiteX6" fmla="*/ 2223269 w 4950601"/>
              <a:gd name="connsiteY6" fmla="*/ 1893893 h 1933169"/>
              <a:gd name="connsiteX7" fmla="*/ 1080120 w 4950601"/>
              <a:gd name="connsiteY7" fmla="*/ 1605852 h 1933169"/>
              <a:gd name="connsiteX8" fmla="*/ 0 w 4950601"/>
              <a:gd name="connsiteY8" fmla="*/ 1173805 h 1933169"/>
              <a:gd name="connsiteX0" fmla="*/ 0 w 4950601"/>
              <a:gd name="connsiteY0" fmla="*/ 1173805 h 1876186"/>
              <a:gd name="connsiteX1" fmla="*/ 1328714 w 4950601"/>
              <a:gd name="connsiteY1" fmla="*/ 52386 h 1876186"/>
              <a:gd name="connsiteX2" fmla="*/ 2223271 w 4950601"/>
              <a:gd name="connsiteY2" fmla="*/ 0 h 1876186"/>
              <a:gd name="connsiteX3" fmla="*/ 3117830 w 4950601"/>
              <a:gd name="connsiteY3" fmla="*/ 52387 h 1876186"/>
              <a:gd name="connsiteX4" fmla="*/ 4950595 w 4950601"/>
              <a:gd name="connsiteY4" fmla="*/ 946949 h 1876186"/>
              <a:gd name="connsiteX5" fmla="*/ 3117827 w 4950601"/>
              <a:gd name="connsiteY5" fmla="*/ 1841507 h 1876186"/>
              <a:gd name="connsiteX6" fmla="*/ 1800200 w 4950601"/>
              <a:gd name="connsiteY6" fmla="*/ 1389828 h 1876186"/>
              <a:gd name="connsiteX7" fmla="*/ 1080120 w 4950601"/>
              <a:gd name="connsiteY7" fmla="*/ 1605852 h 1876186"/>
              <a:gd name="connsiteX8" fmla="*/ 0 w 4950601"/>
              <a:gd name="connsiteY8" fmla="*/ 1173805 h 1876186"/>
              <a:gd name="connsiteX0" fmla="*/ 0 w 4950601"/>
              <a:gd name="connsiteY0" fmla="*/ 1173805 h 1856556"/>
              <a:gd name="connsiteX1" fmla="*/ 1328714 w 4950601"/>
              <a:gd name="connsiteY1" fmla="*/ 52386 h 1856556"/>
              <a:gd name="connsiteX2" fmla="*/ 2223271 w 4950601"/>
              <a:gd name="connsiteY2" fmla="*/ 0 h 1856556"/>
              <a:gd name="connsiteX3" fmla="*/ 3117830 w 4950601"/>
              <a:gd name="connsiteY3" fmla="*/ 52387 h 1856556"/>
              <a:gd name="connsiteX4" fmla="*/ 4950595 w 4950601"/>
              <a:gd name="connsiteY4" fmla="*/ 946949 h 1856556"/>
              <a:gd name="connsiteX5" fmla="*/ 2592287 w 4950601"/>
              <a:gd name="connsiteY5" fmla="*/ 1821877 h 1856556"/>
              <a:gd name="connsiteX6" fmla="*/ 1800200 w 4950601"/>
              <a:gd name="connsiteY6" fmla="*/ 1389828 h 1856556"/>
              <a:gd name="connsiteX7" fmla="*/ 1080120 w 4950601"/>
              <a:gd name="connsiteY7" fmla="*/ 1605852 h 1856556"/>
              <a:gd name="connsiteX8" fmla="*/ 0 w 4950601"/>
              <a:gd name="connsiteY8" fmla="*/ 1173805 h 1856556"/>
              <a:gd name="connsiteX0" fmla="*/ 0 w 4215035"/>
              <a:gd name="connsiteY0" fmla="*/ 2203466 h 2886217"/>
              <a:gd name="connsiteX1" fmla="*/ 1328714 w 4215035"/>
              <a:gd name="connsiteY1" fmla="*/ 1082047 h 2886217"/>
              <a:gd name="connsiteX2" fmla="*/ 2223271 w 4215035"/>
              <a:gd name="connsiteY2" fmla="*/ 1029661 h 2886217"/>
              <a:gd name="connsiteX3" fmla="*/ 3117830 w 4215035"/>
              <a:gd name="connsiteY3" fmla="*/ 1082048 h 2886217"/>
              <a:gd name="connsiteX4" fmla="*/ 2592290 w 4215035"/>
              <a:gd name="connsiteY4" fmla="*/ 403266 h 2886217"/>
              <a:gd name="connsiteX5" fmla="*/ 2592287 w 4215035"/>
              <a:gd name="connsiteY5" fmla="*/ 2851538 h 2886217"/>
              <a:gd name="connsiteX6" fmla="*/ 1800200 w 4215035"/>
              <a:gd name="connsiteY6" fmla="*/ 2419489 h 2886217"/>
              <a:gd name="connsiteX7" fmla="*/ 1080120 w 4215035"/>
              <a:gd name="connsiteY7" fmla="*/ 2635513 h 2886217"/>
              <a:gd name="connsiteX8" fmla="*/ 0 w 4215035"/>
              <a:gd name="connsiteY8" fmla="*/ 2203466 h 2886217"/>
              <a:gd name="connsiteX0" fmla="*/ 0 w 3689489"/>
              <a:gd name="connsiteY0" fmla="*/ 2103846 h 2786597"/>
              <a:gd name="connsiteX1" fmla="*/ 1328714 w 3689489"/>
              <a:gd name="connsiteY1" fmla="*/ 982427 h 2786597"/>
              <a:gd name="connsiteX2" fmla="*/ 2223271 w 3689489"/>
              <a:gd name="connsiteY2" fmla="*/ 930041 h 2786597"/>
              <a:gd name="connsiteX3" fmla="*/ 2592290 w 3689489"/>
              <a:gd name="connsiteY3" fmla="*/ 303646 h 2786597"/>
              <a:gd name="connsiteX4" fmla="*/ 2592287 w 3689489"/>
              <a:gd name="connsiteY4" fmla="*/ 2751918 h 2786597"/>
              <a:gd name="connsiteX5" fmla="*/ 1800200 w 3689489"/>
              <a:gd name="connsiteY5" fmla="*/ 2319869 h 2786597"/>
              <a:gd name="connsiteX6" fmla="*/ 1080120 w 3689489"/>
              <a:gd name="connsiteY6" fmla="*/ 2535893 h 2786597"/>
              <a:gd name="connsiteX7" fmla="*/ 0 w 3689489"/>
              <a:gd name="connsiteY7" fmla="*/ 2103846 h 2786597"/>
              <a:gd name="connsiteX0" fmla="*/ 0 w 2662799"/>
              <a:gd name="connsiteY0" fmla="*/ 1468720 h 2348430"/>
              <a:gd name="connsiteX1" fmla="*/ 1328714 w 2662799"/>
              <a:gd name="connsiteY1" fmla="*/ 347301 h 2348430"/>
              <a:gd name="connsiteX2" fmla="*/ 2223271 w 2662799"/>
              <a:gd name="connsiteY2" fmla="*/ 294915 h 2348430"/>
              <a:gd name="connsiteX3" fmla="*/ 2592287 w 2662799"/>
              <a:gd name="connsiteY3" fmla="*/ 2116792 h 2348430"/>
              <a:gd name="connsiteX4" fmla="*/ 1800200 w 2662799"/>
              <a:gd name="connsiteY4" fmla="*/ 1684743 h 2348430"/>
              <a:gd name="connsiteX5" fmla="*/ 1080120 w 2662799"/>
              <a:gd name="connsiteY5" fmla="*/ 1900767 h 2348430"/>
              <a:gd name="connsiteX6" fmla="*/ 0 w 2662799"/>
              <a:gd name="connsiteY6" fmla="*/ 1468720 h 2348430"/>
              <a:gd name="connsiteX0" fmla="*/ 0 w 3338939"/>
              <a:gd name="connsiteY0" fmla="*/ 1468720 h 2348430"/>
              <a:gd name="connsiteX1" fmla="*/ 1328714 w 3338939"/>
              <a:gd name="connsiteY1" fmla="*/ 347301 h 2348430"/>
              <a:gd name="connsiteX2" fmla="*/ 2223271 w 3338939"/>
              <a:gd name="connsiteY2" fmla="*/ 294915 h 2348430"/>
              <a:gd name="connsiteX3" fmla="*/ 2592287 w 3338939"/>
              <a:gd name="connsiteY3" fmla="*/ 2116792 h 2348430"/>
              <a:gd name="connsiteX4" fmla="*/ 1800200 w 3338939"/>
              <a:gd name="connsiteY4" fmla="*/ 1684743 h 2348430"/>
              <a:gd name="connsiteX5" fmla="*/ 1080120 w 3338939"/>
              <a:gd name="connsiteY5" fmla="*/ 1900767 h 2348430"/>
              <a:gd name="connsiteX6" fmla="*/ 0 w 3338939"/>
              <a:gd name="connsiteY6" fmla="*/ 1468720 h 2348430"/>
              <a:gd name="connsiteX0" fmla="*/ 0 w 3338939"/>
              <a:gd name="connsiteY0" fmla="*/ 1468720 h 2348430"/>
              <a:gd name="connsiteX1" fmla="*/ 1328714 w 3338939"/>
              <a:gd name="connsiteY1" fmla="*/ 347301 h 2348430"/>
              <a:gd name="connsiteX2" fmla="*/ 2223271 w 3338939"/>
              <a:gd name="connsiteY2" fmla="*/ 294915 h 2348430"/>
              <a:gd name="connsiteX3" fmla="*/ 2592287 w 3338939"/>
              <a:gd name="connsiteY3" fmla="*/ 2116792 h 2348430"/>
              <a:gd name="connsiteX4" fmla="*/ 1800200 w 3338939"/>
              <a:gd name="connsiteY4" fmla="*/ 1684743 h 2348430"/>
              <a:gd name="connsiteX5" fmla="*/ 1080120 w 3338939"/>
              <a:gd name="connsiteY5" fmla="*/ 1900767 h 2348430"/>
              <a:gd name="connsiteX6" fmla="*/ 0 w 3338939"/>
              <a:gd name="connsiteY6" fmla="*/ 1468720 h 2348430"/>
              <a:gd name="connsiteX0" fmla="*/ 0 w 3338939"/>
              <a:gd name="connsiteY0" fmla="*/ 1468720 h 2116792"/>
              <a:gd name="connsiteX1" fmla="*/ 1328714 w 3338939"/>
              <a:gd name="connsiteY1" fmla="*/ 347301 h 2116792"/>
              <a:gd name="connsiteX2" fmla="*/ 2223271 w 3338939"/>
              <a:gd name="connsiteY2" fmla="*/ 294915 h 2116792"/>
              <a:gd name="connsiteX3" fmla="*/ 2592287 w 3338939"/>
              <a:gd name="connsiteY3" fmla="*/ 2116792 h 2116792"/>
              <a:gd name="connsiteX4" fmla="*/ 1800200 w 3338939"/>
              <a:gd name="connsiteY4" fmla="*/ 1684743 h 2116792"/>
              <a:gd name="connsiteX5" fmla="*/ 1080120 w 3338939"/>
              <a:gd name="connsiteY5" fmla="*/ 1900767 h 2116792"/>
              <a:gd name="connsiteX6" fmla="*/ 0 w 3338939"/>
              <a:gd name="connsiteY6" fmla="*/ 1468720 h 2116792"/>
              <a:gd name="connsiteX0" fmla="*/ 0 w 3338939"/>
              <a:gd name="connsiteY0" fmla="*/ 1468720 h 2044784"/>
              <a:gd name="connsiteX1" fmla="*/ 1328714 w 3338939"/>
              <a:gd name="connsiteY1" fmla="*/ 347301 h 2044784"/>
              <a:gd name="connsiteX2" fmla="*/ 2223271 w 3338939"/>
              <a:gd name="connsiteY2" fmla="*/ 294915 h 2044784"/>
              <a:gd name="connsiteX3" fmla="*/ 2592289 w 3338939"/>
              <a:gd name="connsiteY3" fmla="*/ 2044784 h 2044784"/>
              <a:gd name="connsiteX4" fmla="*/ 1800200 w 3338939"/>
              <a:gd name="connsiteY4" fmla="*/ 1684743 h 2044784"/>
              <a:gd name="connsiteX5" fmla="*/ 1080120 w 3338939"/>
              <a:gd name="connsiteY5" fmla="*/ 1900767 h 2044784"/>
              <a:gd name="connsiteX6" fmla="*/ 0 w 3338939"/>
              <a:gd name="connsiteY6" fmla="*/ 1468720 h 2044784"/>
              <a:gd name="connsiteX0" fmla="*/ 0 w 3338939"/>
              <a:gd name="connsiteY0" fmla="*/ 1468720 h 2167506"/>
              <a:gd name="connsiteX1" fmla="*/ 1328714 w 3338939"/>
              <a:gd name="connsiteY1" fmla="*/ 347301 h 2167506"/>
              <a:gd name="connsiteX2" fmla="*/ 2223271 w 3338939"/>
              <a:gd name="connsiteY2" fmla="*/ 294915 h 2167506"/>
              <a:gd name="connsiteX3" fmla="*/ 2592289 w 3338939"/>
              <a:gd name="connsiteY3" fmla="*/ 2044784 h 2167506"/>
              <a:gd name="connsiteX4" fmla="*/ 1800200 w 3338939"/>
              <a:gd name="connsiteY4" fmla="*/ 1684743 h 2167506"/>
              <a:gd name="connsiteX5" fmla="*/ 1080120 w 3338939"/>
              <a:gd name="connsiteY5" fmla="*/ 1900767 h 2167506"/>
              <a:gd name="connsiteX6" fmla="*/ 0 w 3338939"/>
              <a:gd name="connsiteY6" fmla="*/ 1468720 h 2167506"/>
              <a:gd name="connsiteX0" fmla="*/ 0 w 3338939"/>
              <a:gd name="connsiteY0" fmla="*/ 1359011 h 2057797"/>
              <a:gd name="connsiteX1" fmla="*/ 1328714 w 3338939"/>
              <a:gd name="connsiteY1" fmla="*/ 237592 h 2057797"/>
              <a:gd name="connsiteX2" fmla="*/ 2223271 w 3338939"/>
              <a:gd name="connsiteY2" fmla="*/ 185206 h 2057797"/>
              <a:gd name="connsiteX3" fmla="*/ 2592289 w 3338939"/>
              <a:gd name="connsiteY3" fmla="*/ 1935075 h 2057797"/>
              <a:gd name="connsiteX4" fmla="*/ 1800200 w 3338939"/>
              <a:gd name="connsiteY4" fmla="*/ 1575034 h 2057797"/>
              <a:gd name="connsiteX5" fmla="*/ 1080120 w 3338939"/>
              <a:gd name="connsiteY5" fmla="*/ 1791058 h 2057797"/>
              <a:gd name="connsiteX6" fmla="*/ 0 w 3338939"/>
              <a:gd name="connsiteY6" fmla="*/ 1359011 h 2057797"/>
              <a:gd name="connsiteX0" fmla="*/ 126973 w 3465912"/>
              <a:gd name="connsiteY0" fmla="*/ 1359011 h 2057797"/>
              <a:gd name="connsiteX1" fmla="*/ 1455687 w 3465912"/>
              <a:gd name="connsiteY1" fmla="*/ 237592 h 2057797"/>
              <a:gd name="connsiteX2" fmla="*/ 2350244 w 3465912"/>
              <a:gd name="connsiteY2" fmla="*/ 185206 h 2057797"/>
              <a:gd name="connsiteX3" fmla="*/ 2719262 w 3465912"/>
              <a:gd name="connsiteY3" fmla="*/ 1935075 h 2057797"/>
              <a:gd name="connsiteX4" fmla="*/ 1927173 w 3465912"/>
              <a:gd name="connsiteY4" fmla="*/ 1575034 h 2057797"/>
              <a:gd name="connsiteX5" fmla="*/ 1207093 w 3465912"/>
              <a:gd name="connsiteY5" fmla="*/ 1791058 h 2057797"/>
              <a:gd name="connsiteX6" fmla="*/ 126973 w 3465912"/>
              <a:gd name="connsiteY6" fmla="*/ 1359011 h 2057797"/>
              <a:gd name="connsiteX0" fmla="*/ 0 w 3338939"/>
              <a:gd name="connsiteY0" fmla="*/ 1359011 h 2057797"/>
              <a:gd name="connsiteX1" fmla="*/ 2223271 w 3338939"/>
              <a:gd name="connsiteY1" fmla="*/ 185206 h 2057797"/>
              <a:gd name="connsiteX2" fmla="*/ 2592289 w 3338939"/>
              <a:gd name="connsiteY2" fmla="*/ 1935075 h 2057797"/>
              <a:gd name="connsiteX3" fmla="*/ 1800200 w 3338939"/>
              <a:gd name="connsiteY3" fmla="*/ 1575034 h 2057797"/>
              <a:gd name="connsiteX4" fmla="*/ 1080120 w 3338939"/>
              <a:gd name="connsiteY4" fmla="*/ 1791058 h 2057797"/>
              <a:gd name="connsiteX5" fmla="*/ 0 w 3338939"/>
              <a:gd name="connsiteY5" fmla="*/ 1359011 h 2057797"/>
              <a:gd name="connsiteX0" fmla="*/ 273774 w 3612713"/>
              <a:gd name="connsiteY0" fmla="*/ 1359011 h 2057797"/>
              <a:gd name="connsiteX1" fmla="*/ 2497045 w 3612713"/>
              <a:gd name="connsiteY1" fmla="*/ 185206 h 2057797"/>
              <a:gd name="connsiteX2" fmla="*/ 2866063 w 3612713"/>
              <a:gd name="connsiteY2" fmla="*/ 1935075 h 2057797"/>
              <a:gd name="connsiteX3" fmla="*/ 2073974 w 3612713"/>
              <a:gd name="connsiteY3" fmla="*/ 1575034 h 2057797"/>
              <a:gd name="connsiteX4" fmla="*/ 1353894 w 3612713"/>
              <a:gd name="connsiteY4" fmla="*/ 1791058 h 2057797"/>
              <a:gd name="connsiteX5" fmla="*/ 273774 w 3612713"/>
              <a:gd name="connsiteY5" fmla="*/ 1359011 h 2057797"/>
              <a:gd name="connsiteX0" fmla="*/ 273774 w 3612713"/>
              <a:gd name="connsiteY0" fmla="*/ 1359011 h 2057797"/>
              <a:gd name="connsiteX1" fmla="*/ 2497045 w 3612713"/>
              <a:gd name="connsiteY1" fmla="*/ 185206 h 2057797"/>
              <a:gd name="connsiteX2" fmla="*/ 2866063 w 3612713"/>
              <a:gd name="connsiteY2" fmla="*/ 1935075 h 2057797"/>
              <a:gd name="connsiteX3" fmla="*/ 2073974 w 3612713"/>
              <a:gd name="connsiteY3" fmla="*/ 1575034 h 2057797"/>
              <a:gd name="connsiteX4" fmla="*/ 273774 w 3612713"/>
              <a:gd name="connsiteY4" fmla="*/ 1359011 h 2057797"/>
              <a:gd name="connsiteX0" fmla="*/ 273774 w 3612713"/>
              <a:gd name="connsiteY0" fmla="*/ 1359011 h 2057797"/>
              <a:gd name="connsiteX1" fmla="*/ 2497045 w 3612713"/>
              <a:gd name="connsiteY1" fmla="*/ 185206 h 2057797"/>
              <a:gd name="connsiteX2" fmla="*/ 2866063 w 3612713"/>
              <a:gd name="connsiteY2" fmla="*/ 1935075 h 2057797"/>
              <a:gd name="connsiteX3" fmla="*/ 2073974 w 3612713"/>
              <a:gd name="connsiteY3" fmla="*/ 1575034 h 2057797"/>
              <a:gd name="connsiteX4" fmla="*/ 273774 w 3612713"/>
              <a:gd name="connsiteY4" fmla="*/ 1359011 h 2057797"/>
              <a:gd name="connsiteX0" fmla="*/ 273774 w 3730968"/>
              <a:gd name="connsiteY0" fmla="*/ 1269816 h 1968602"/>
              <a:gd name="connsiteX1" fmla="*/ 2497045 w 3730968"/>
              <a:gd name="connsiteY1" fmla="*/ 96011 h 1968602"/>
              <a:gd name="connsiteX2" fmla="*/ 2866063 w 3730968"/>
              <a:gd name="connsiteY2" fmla="*/ 1845880 h 1968602"/>
              <a:gd name="connsiteX3" fmla="*/ 2073974 w 3730968"/>
              <a:gd name="connsiteY3" fmla="*/ 1485839 h 1968602"/>
              <a:gd name="connsiteX4" fmla="*/ 273774 w 3730968"/>
              <a:gd name="connsiteY4" fmla="*/ 1269816 h 1968602"/>
              <a:gd name="connsiteX0" fmla="*/ 273774 w 3730968"/>
              <a:gd name="connsiteY0" fmla="*/ 1269816 h 1968602"/>
              <a:gd name="connsiteX1" fmla="*/ 2497045 w 3730968"/>
              <a:gd name="connsiteY1" fmla="*/ 96011 h 1968602"/>
              <a:gd name="connsiteX2" fmla="*/ 2866063 w 3730968"/>
              <a:gd name="connsiteY2" fmla="*/ 1845880 h 1968602"/>
              <a:gd name="connsiteX3" fmla="*/ 2073974 w 3730968"/>
              <a:gd name="connsiteY3" fmla="*/ 1485839 h 1968602"/>
              <a:gd name="connsiteX4" fmla="*/ 273774 w 3730968"/>
              <a:gd name="connsiteY4" fmla="*/ 1269816 h 1968602"/>
              <a:gd name="connsiteX0" fmla="*/ 273774 w 3730968"/>
              <a:gd name="connsiteY0" fmla="*/ 1269816 h 1968602"/>
              <a:gd name="connsiteX1" fmla="*/ 2497045 w 3730968"/>
              <a:gd name="connsiteY1" fmla="*/ 96011 h 1968602"/>
              <a:gd name="connsiteX2" fmla="*/ 2866063 w 3730968"/>
              <a:gd name="connsiteY2" fmla="*/ 1845880 h 1968602"/>
              <a:gd name="connsiteX3" fmla="*/ 2073974 w 3730968"/>
              <a:gd name="connsiteY3" fmla="*/ 1485839 h 1968602"/>
              <a:gd name="connsiteX4" fmla="*/ 273774 w 3730968"/>
              <a:gd name="connsiteY4" fmla="*/ 1269816 h 1968602"/>
              <a:gd name="connsiteX0" fmla="*/ 273774 w 3730968"/>
              <a:gd name="connsiteY0" fmla="*/ 1269816 h 1968602"/>
              <a:gd name="connsiteX1" fmla="*/ 2497045 w 3730968"/>
              <a:gd name="connsiteY1" fmla="*/ 96011 h 1968602"/>
              <a:gd name="connsiteX2" fmla="*/ 2866063 w 3730968"/>
              <a:gd name="connsiteY2" fmla="*/ 1845880 h 1968602"/>
              <a:gd name="connsiteX3" fmla="*/ 2073974 w 3730968"/>
              <a:gd name="connsiteY3" fmla="*/ 1485839 h 1968602"/>
              <a:gd name="connsiteX4" fmla="*/ 273774 w 3730968"/>
              <a:gd name="connsiteY4" fmla="*/ 1269816 h 1968602"/>
              <a:gd name="connsiteX0" fmla="*/ 273774 w 3730968"/>
              <a:gd name="connsiteY0" fmla="*/ 1269816 h 1968602"/>
              <a:gd name="connsiteX1" fmla="*/ 2497045 w 3730968"/>
              <a:gd name="connsiteY1" fmla="*/ 96011 h 1968602"/>
              <a:gd name="connsiteX2" fmla="*/ 2866063 w 3730968"/>
              <a:gd name="connsiteY2" fmla="*/ 1845880 h 1968602"/>
              <a:gd name="connsiteX3" fmla="*/ 2073974 w 3730968"/>
              <a:gd name="connsiteY3" fmla="*/ 1485839 h 1968602"/>
              <a:gd name="connsiteX4" fmla="*/ 273774 w 3730968"/>
              <a:gd name="connsiteY4" fmla="*/ 1269816 h 1968602"/>
              <a:gd name="connsiteX0" fmla="*/ 273774 w 3730968"/>
              <a:gd name="connsiteY0" fmla="*/ 1269816 h 1968602"/>
              <a:gd name="connsiteX1" fmla="*/ 2497045 w 3730968"/>
              <a:gd name="connsiteY1" fmla="*/ 96011 h 1968602"/>
              <a:gd name="connsiteX2" fmla="*/ 2866063 w 3730968"/>
              <a:gd name="connsiteY2" fmla="*/ 1845880 h 1968602"/>
              <a:gd name="connsiteX3" fmla="*/ 2118797 w 3730968"/>
              <a:gd name="connsiteY3" fmla="*/ 1486842 h 1968602"/>
              <a:gd name="connsiteX4" fmla="*/ 273774 w 3730968"/>
              <a:gd name="connsiteY4" fmla="*/ 1269816 h 1968602"/>
              <a:gd name="connsiteX0" fmla="*/ 273774 w 3730968"/>
              <a:gd name="connsiteY0" fmla="*/ 1269816 h 1968602"/>
              <a:gd name="connsiteX1" fmla="*/ 2497045 w 3730968"/>
              <a:gd name="connsiteY1" fmla="*/ 96011 h 1968602"/>
              <a:gd name="connsiteX2" fmla="*/ 2866063 w 3730968"/>
              <a:gd name="connsiteY2" fmla="*/ 1845880 h 1968602"/>
              <a:gd name="connsiteX3" fmla="*/ 2118797 w 3730968"/>
              <a:gd name="connsiteY3" fmla="*/ 1486842 h 1968602"/>
              <a:gd name="connsiteX4" fmla="*/ 273774 w 3730968"/>
              <a:gd name="connsiteY4" fmla="*/ 1269816 h 1968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0968" h="1968602">
                <a:moveTo>
                  <a:pt x="273774" y="1269816"/>
                </a:moveTo>
                <a:cubicBezTo>
                  <a:pt x="0" y="424487"/>
                  <a:pt x="2064997" y="0"/>
                  <a:pt x="2497045" y="96011"/>
                </a:cubicBezTo>
                <a:cubicBezTo>
                  <a:pt x="3730968" y="142650"/>
                  <a:pt x="3453413" y="1968602"/>
                  <a:pt x="2866063" y="1845880"/>
                </a:cubicBezTo>
                <a:cubicBezTo>
                  <a:pt x="2430443" y="1805104"/>
                  <a:pt x="2382975" y="1715125"/>
                  <a:pt x="2118797" y="1486842"/>
                </a:cubicBezTo>
                <a:cubicBezTo>
                  <a:pt x="1067181" y="1724194"/>
                  <a:pt x="203262" y="1501454"/>
                  <a:pt x="273774" y="1269816"/>
                </a:cubicBezTo>
                <a:close/>
              </a:path>
            </a:pathLst>
          </a:custGeom>
          <a:pattFill prst="dashUpDiag">
            <a:fgClr>
              <a:srgbClr val="7C7C7C"/>
            </a:fgClr>
            <a:bgClr>
              <a:srgbClr val="FFFFFF"/>
            </a:bgClr>
          </a:pattFill>
          <a:ln w="25400" algn="ctr">
            <a:solidFill>
              <a:srgbClr val="0066CC"/>
            </a:solidFill>
            <a:prstDash val="sysDot"/>
            <a:round/>
            <a:headEnd/>
            <a:tailEnd/>
          </a:ln>
          <a:effectLst>
            <a:outerShdw blurRad="50800" dist="50800" dir="5400000" algn="ctr" rotWithShape="0">
              <a:srgbClr val="000000">
                <a:alpha val="0"/>
              </a:srgbClr>
            </a:outerShdw>
          </a:effectLst>
        </p:spPr>
        <p:txBody>
          <a:bodyPr lIns="0" tIns="0" rIns="0" bIns="0" anchor="ctr">
            <a:spAutoFit/>
          </a:bodyPr>
          <a:lstStyle/>
          <a:p>
            <a:endParaRPr lang="fr-FR" dirty="0"/>
          </a:p>
        </p:txBody>
      </p:sp>
      <p:grpSp>
        <p:nvGrpSpPr>
          <p:cNvPr id="4" name="Group 34"/>
          <p:cNvGrpSpPr>
            <a:grpSpLocks/>
          </p:cNvGrpSpPr>
          <p:nvPr/>
        </p:nvGrpSpPr>
        <p:grpSpPr bwMode="auto">
          <a:xfrm>
            <a:off x="174627" y="620367"/>
            <a:ext cx="8285805" cy="5060952"/>
            <a:chOff x="110" y="741"/>
            <a:chExt cx="7535" cy="3188"/>
          </a:xfrm>
        </p:grpSpPr>
        <p:sp>
          <p:nvSpPr>
            <p:cNvPr id="5" name="Rectangle 35"/>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lgn="l">
                <a:spcBef>
                  <a:spcPct val="30000"/>
                </a:spcBef>
                <a:buClr>
                  <a:srgbClr val="A5003E"/>
                </a:buClr>
                <a:buSzPct val="120000"/>
                <a:buFont typeface="Wingdings" pitchFamily="2" charset="2"/>
                <a:buChar char="§"/>
              </a:pPr>
              <a:endParaRPr lang="fr-FR" sz="1300" dirty="0">
                <a:latin typeface="Trebuchet MS" pitchFamily="34" charset="0"/>
                <a:cs typeface="Arial" pitchFamily="34" charset="0"/>
              </a:endParaRPr>
            </a:p>
          </p:txBody>
        </p:sp>
        <p:sp>
          <p:nvSpPr>
            <p:cNvPr id="6" name="Rectangle 36"/>
            <p:cNvSpPr>
              <a:spLocks noChangeArrowheads="1"/>
            </p:cNvSpPr>
            <p:nvPr/>
          </p:nvSpPr>
          <p:spPr bwMode="auto">
            <a:xfrm>
              <a:off x="493" y="741"/>
              <a:ext cx="7152" cy="172"/>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Illustration n° 57 : Constitution </a:t>
              </a:r>
              <a:r>
                <a:rPr lang="fr-FR" sz="1300" b="1" dirty="0">
                  <a:latin typeface="Trebuchet MS" pitchFamily="34" charset="0"/>
                  <a:cs typeface="Arial" pitchFamily="34" charset="0"/>
                </a:rPr>
                <a:t>d’une </a:t>
              </a:r>
              <a:r>
                <a:rPr lang="fr-FR" sz="1300" b="1" dirty="0" smtClean="0">
                  <a:latin typeface="Trebuchet MS" pitchFamily="34" charset="0"/>
                  <a:cs typeface="Arial" pitchFamily="34" charset="0"/>
                </a:rPr>
                <a:t>holding avec apport des titres de la société opérationnelle</a:t>
              </a:r>
              <a:endParaRPr lang="fr-FR" sz="1300" b="1" dirty="0">
                <a:latin typeface="Trebuchet MS" pitchFamily="34" charset="0"/>
                <a:cs typeface="Arial" pitchFamily="34" charset="0"/>
              </a:endParaRPr>
            </a:p>
          </p:txBody>
        </p:sp>
      </p:grpSp>
      <p:sp>
        <p:nvSpPr>
          <p:cNvPr id="7" name="Rectangle 45"/>
          <p:cNvSpPr>
            <a:spLocks noChangeArrowheads="1"/>
          </p:cNvSpPr>
          <p:nvPr/>
        </p:nvSpPr>
        <p:spPr bwMode="auto">
          <a:xfrm>
            <a:off x="6228184" y="1124744"/>
            <a:ext cx="2232248" cy="5256584"/>
          </a:xfrm>
          <a:prstGeom prst="rect">
            <a:avLst/>
          </a:prstGeom>
          <a:solidFill>
            <a:schemeClr val="bg1">
              <a:lumMod val="85000"/>
            </a:schemeClr>
          </a:solidFill>
          <a:ln w="9525">
            <a:noFill/>
            <a:miter lim="800000"/>
            <a:headEnd/>
            <a:tailEnd/>
          </a:ln>
        </p:spPr>
        <p:txBody>
          <a:bodyPr lIns="54000" tIns="54000" rIns="54000" bIns="54000"/>
          <a:lstStyle/>
          <a:p>
            <a:pPr marL="1588" lvl="1" algn="l">
              <a:spcBef>
                <a:spcPct val="30000"/>
              </a:spcBef>
            </a:pPr>
            <a:endParaRPr lang="fr-FR" sz="1300" dirty="0">
              <a:latin typeface="Trebuchet MS" pitchFamily="34" charset="0"/>
              <a:cs typeface="Arial" pitchFamily="34" charset="0"/>
            </a:endParaRPr>
          </a:p>
          <a:p>
            <a:pPr marL="1588" lvl="1" algn="l">
              <a:spcBef>
                <a:spcPct val="15000"/>
              </a:spcBef>
            </a:pPr>
            <a:r>
              <a:rPr lang="fr-FR" sz="1300" b="1" dirty="0">
                <a:latin typeface="Trebuchet MS" pitchFamily="34" charset="0"/>
                <a:cs typeface="Arial" pitchFamily="34" charset="0"/>
              </a:rPr>
              <a:t>Etape 3</a:t>
            </a:r>
          </a:p>
          <a:p>
            <a:pPr marL="1588" lvl="1" algn="l">
              <a:spcBef>
                <a:spcPct val="15000"/>
              </a:spcBef>
            </a:pPr>
            <a:endParaRPr lang="fr-FR" sz="1300" dirty="0">
              <a:latin typeface="Trebuchet MS" pitchFamily="34" charset="0"/>
              <a:cs typeface="Arial" pitchFamily="34" charset="0"/>
            </a:endParaRPr>
          </a:p>
          <a:p>
            <a:pPr marL="184150" lvl="2" indent="-180975" algn="l">
              <a:lnSpc>
                <a:spcPct val="90000"/>
              </a:lnSpc>
              <a:spcBef>
                <a:spcPct val="15000"/>
              </a:spcBef>
              <a:buSzPct val="120000"/>
              <a:buFont typeface="Arial" pitchFamily="34" charset="0"/>
              <a:buChar char="•"/>
            </a:pPr>
            <a:r>
              <a:rPr lang="fr-FR" sz="1300" dirty="0">
                <a:latin typeface="Trebuchet MS" pitchFamily="34" charset="0"/>
                <a:cs typeface="Arial" pitchFamily="34" charset="0"/>
              </a:rPr>
              <a:t>Apport à titre onéreux pour</a:t>
            </a:r>
            <a:br>
              <a:rPr lang="fr-FR" sz="1300" dirty="0">
                <a:latin typeface="Trebuchet MS" pitchFamily="34" charset="0"/>
                <a:cs typeface="Arial" pitchFamily="34" charset="0"/>
              </a:rPr>
            </a:br>
            <a:r>
              <a:rPr lang="fr-FR" sz="1300" dirty="0">
                <a:latin typeface="Trebuchet MS" pitchFamily="34" charset="0"/>
                <a:cs typeface="Arial" pitchFamily="34" charset="0"/>
              </a:rPr>
              <a:t>40 M€ (apport rémunéré par la prise en charge de la soulte de </a:t>
            </a:r>
            <a:r>
              <a:rPr lang="fr-FR" sz="1300" dirty="0" smtClean="0">
                <a:latin typeface="Trebuchet MS" pitchFamily="34" charset="0"/>
                <a:cs typeface="Arial" pitchFamily="34" charset="0"/>
              </a:rPr>
              <a:t>Cyril </a:t>
            </a:r>
            <a:r>
              <a:rPr lang="fr-FR" sz="1300" dirty="0">
                <a:latin typeface="Trebuchet MS" pitchFamily="34" charset="0"/>
                <a:cs typeface="Arial" pitchFamily="34" charset="0"/>
              </a:rPr>
              <a:t>consécutive au partage</a:t>
            </a:r>
            <a:r>
              <a:rPr lang="fr-FR" sz="1300" dirty="0" smtClean="0">
                <a:latin typeface="Trebuchet MS" pitchFamily="34" charset="0"/>
                <a:cs typeface="Arial" pitchFamily="34" charset="0"/>
              </a:rPr>
              <a:t>).</a:t>
            </a:r>
            <a:endParaRPr lang="fr-FR" sz="1300" dirty="0">
              <a:latin typeface="Trebuchet MS" pitchFamily="34" charset="0"/>
              <a:cs typeface="Arial" pitchFamily="34" charset="0"/>
            </a:endParaRPr>
          </a:p>
          <a:p>
            <a:pPr marL="1588" lvl="1" algn="l">
              <a:spcBef>
                <a:spcPct val="15000"/>
              </a:spcBef>
              <a:buFont typeface="Arial" pitchFamily="34" charset="0"/>
              <a:buChar char="•"/>
            </a:pPr>
            <a:endParaRPr lang="fr-FR" sz="1300" b="1" dirty="0">
              <a:latin typeface="Trebuchet MS" pitchFamily="34" charset="0"/>
              <a:cs typeface="Arial" pitchFamily="34" charset="0"/>
            </a:endParaRPr>
          </a:p>
          <a:p>
            <a:pPr marL="1588" lvl="1" algn="l">
              <a:spcBef>
                <a:spcPct val="15000"/>
              </a:spcBef>
            </a:pPr>
            <a:r>
              <a:rPr lang="fr-FR" sz="1300" b="1" dirty="0">
                <a:latin typeface="Trebuchet MS" pitchFamily="34" charset="0"/>
                <a:cs typeface="Arial" pitchFamily="34" charset="0"/>
              </a:rPr>
              <a:t>Etape 4</a:t>
            </a:r>
          </a:p>
          <a:p>
            <a:pPr marL="1588" lvl="1" algn="l">
              <a:spcBef>
                <a:spcPct val="15000"/>
              </a:spcBef>
              <a:buFont typeface="Arial" pitchFamily="34" charset="0"/>
              <a:buChar char="•"/>
            </a:pPr>
            <a:endParaRPr lang="fr-FR" sz="1300" b="1" dirty="0">
              <a:latin typeface="Trebuchet MS" pitchFamily="34" charset="0"/>
              <a:cs typeface="Arial" pitchFamily="34" charset="0"/>
            </a:endParaRPr>
          </a:p>
          <a:p>
            <a:pPr marL="184150" lvl="2" indent="-180975" algn="l">
              <a:lnSpc>
                <a:spcPct val="90000"/>
              </a:lnSpc>
              <a:spcBef>
                <a:spcPct val="15000"/>
              </a:spcBef>
              <a:buSzPct val="120000"/>
              <a:buFont typeface="Arial" pitchFamily="34" charset="0"/>
              <a:buChar char="•"/>
            </a:pPr>
            <a:r>
              <a:rPr lang="fr-FR" sz="1300" dirty="0">
                <a:latin typeface="Trebuchet MS" pitchFamily="34" charset="0"/>
                <a:cs typeface="Arial" pitchFamily="34" charset="0"/>
              </a:rPr>
              <a:t>Report de l’engagement individuel sur les titres de la </a:t>
            </a:r>
            <a:r>
              <a:rPr lang="fr-FR" sz="1300" dirty="0" smtClean="0">
                <a:latin typeface="Trebuchet MS" pitchFamily="34" charset="0"/>
                <a:cs typeface="Arial" pitchFamily="34" charset="0"/>
              </a:rPr>
              <a:t>Holding.</a:t>
            </a:r>
            <a:endParaRPr lang="fr-FR" sz="1300" dirty="0">
              <a:latin typeface="Trebuchet MS" pitchFamily="34" charset="0"/>
              <a:cs typeface="Arial" pitchFamily="34" charset="0"/>
            </a:endParaRPr>
          </a:p>
          <a:p>
            <a:pPr marL="184150" lvl="2" indent="-180975" algn="l">
              <a:lnSpc>
                <a:spcPct val="90000"/>
              </a:lnSpc>
              <a:spcBef>
                <a:spcPct val="15000"/>
              </a:spcBef>
              <a:buSzPct val="120000"/>
              <a:buFont typeface="Arial" pitchFamily="34" charset="0"/>
              <a:buChar char="•"/>
            </a:pPr>
            <a:endParaRPr lang="fr-FR" sz="1300" dirty="0">
              <a:latin typeface="Trebuchet MS" pitchFamily="34" charset="0"/>
              <a:cs typeface="Arial" pitchFamily="34" charset="0"/>
            </a:endParaRPr>
          </a:p>
          <a:p>
            <a:pPr marL="184150" lvl="2" indent="-180975" algn="l">
              <a:lnSpc>
                <a:spcPct val="90000"/>
              </a:lnSpc>
              <a:spcBef>
                <a:spcPct val="15000"/>
              </a:spcBef>
              <a:buSzPct val="120000"/>
              <a:buFont typeface="Arial" pitchFamily="34" charset="0"/>
              <a:buChar char="•"/>
            </a:pPr>
            <a:r>
              <a:rPr lang="fr-FR" sz="1300" dirty="0">
                <a:latin typeface="Trebuchet MS" pitchFamily="34" charset="0"/>
                <a:cs typeface="Arial" pitchFamily="34" charset="0"/>
              </a:rPr>
              <a:t>Nomination d’Inès L. en qualité de </a:t>
            </a:r>
            <a:r>
              <a:rPr lang="fr-FR" sz="1300" dirty="0" smtClean="0">
                <a:latin typeface="Trebuchet MS" pitchFamily="34" charset="0"/>
                <a:cs typeface="Arial" pitchFamily="34" charset="0"/>
              </a:rPr>
              <a:t>Président.</a:t>
            </a:r>
            <a:endParaRPr lang="fr-FR" sz="1300" dirty="0">
              <a:latin typeface="Trebuchet MS" pitchFamily="34" charset="0"/>
              <a:cs typeface="Arial" pitchFamily="34" charset="0"/>
            </a:endParaRPr>
          </a:p>
          <a:p>
            <a:pPr marL="184150" lvl="2" indent="-180975" algn="l">
              <a:lnSpc>
                <a:spcPct val="90000"/>
              </a:lnSpc>
              <a:spcBef>
                <a:spcPct val="15000"/>
              </a:spcBef>
              <a:buClr>
                <a:srgbClr val="A5003E"/>
              </a:buClr>
              <a:buSzPct val="120000"/>
              <a:buFont typeface="Wingdings" pitchFamily="2" charset="2"/>
              <a:buNone/>
            </a:pPr>
            <a:endParaRPr lang="fr-FR" sz="1300" dirty="0">
              <a:latin typeface="Trebuchet MS" pitchFamily="34" charset="0"/>
              <a:cs typeface="Arial" pitchFamily="34" charset="0"/>
            </a:endParaRPr>
          </a:p>
        </p:txBody>
      </p:sp>
      <p:cxnSp>
        <p:nvCxnSpPr>
          <p:cNvPr id="13" name="AutoShape 97"/>
          <p:cNvCxnSpPr>
            <a:cxnSpLocks noChangeShapeType="1"/>
          </p:cNvCxnSpPr>
          <p:nvPr/>
        </p:nvCxnSpPr>
        <p:spPr bwMode="auto">
          <a:xfrm rot="5400000" flipH="1" flipV="1">
            <a:off x="3209421" y="968389"/>
            <a:ext cx="1588" cy="1588"/>
          </a:xfrm>
          <a:prstGeom prst="straightConnector1">
            <a:avLst/>
          </a:prstGeom>
          <a:noFill/>
          <a:ln w="6350">
            <a:noFill/>
            <a:round/>
            <a:headEnd/>
            <a:tailEnd type="triangle" w="med" len="med"/>
          </a:ln>
        </p:spPr>
      </p:cxnSp>
      <p:sp>
        <p:nvSpPr>
          <p:cNvPr id="14" name="Text Box 24"/>
          <p:cNvSpPr txBox="1">
            <a:spLocks noChangeArrowheads="1"/>
          </p:cNvSpPr>
          <p:nvPr/>
        </p:nvSpPr>
        <p:spPr bwMode="auto">
          <a:xfrm>
            <a:off x="2843810" y="3408480"/>
            <a:ext cx="585182" cy="261610"/>
          </a:xfrm>
          <a:prstGeom prst="rect">
            <a:avLst/>
          </a:prstGeom>
          <a:noFill/>
          <a:ln w="9525">
            <a:noFill/>
            <a:miter lim="800000"/>
            <a:headEnd/>
            <a:tailEnd/>
          </a:ln>
        </p:spPr>
        <p:txBody>
          <a:bodyPr wrap="square">
            <a:spAutoFit/>
          </a:bodyPr>
          <a:lstStyle/>
          <a:p>
            <a:pPr marL="342900" indent="-342900">
              <a:spcBef>
                <a:spcPct val="20000"/>
              </a:spcBef>
            </a:pPr>
            <a:r>
              <a:rPr lang="fr-FR" sz="1100" b="1" dirty="0" smtClean="0">
                <a:solidFill>
                  <a:srgbClr val="A5003E"/>
                </a:solidFill>
                <a:latin typeface="Trebuchet MS" pitchFamily="34" charset="0"/>
                <a:cs typeface="Times New Roman" pitchFamily="18" charset="0"/>
              </a:rPr>
              <a:t>100%</a:t>
            </a:r>
            <a:endParaRPr lang="fr-FR" sz="1100" b="1" dirty="0">
              <a:solidFill>
                <a:srgbClr val="A5003E"/>
              </a:solidFill>
              <a:latin typeface="Trebuchet MS" pitchFamily="34" charset="0"/>
              <a:cs typeface="Times New Roman" pitchFamily="18" charset="0"/>
            </a:endParaRPr>
          </a:p>
        </p:txBody>
      </p:sp>
      <p:sp>
        <p:nvSpPr>
          <p:cNvPr id="15" name="Line 20"/>
          <p:cNvSpPr>
            <a:spLocks noChangeShapeType="1"/>
          </p:cNvSpPr>
          <p:nvPr/>
        </p:nvSpPr>
        <p:spPr bwMode="auto">
          <a:xfrm>
            <a:off x="2915816" y="2909554"/>
            <a:ext cx="0" cy="1368152"/>
          </a:xfrm>
          <a:prstGeom prst="line">
            <a:avLst/>
          </a:prstGeom>
          <a:noFill/>
          <a:ln w="25400">
            <a:solidFill>
              <a:srgbClr val="A5003E"/>
            </a:solidFill>
            <a:round/>
            <a:headEnd/>
            <a:tailEnd type="triangle" w="med" len="med"/>
          </a:ln>
        </p:spPr>
        <p:txBody>
          <a:bodyPr/>
          <a:lstStyle/>
          <a:p>
            <a:endParaRPr lang="fr-FR" dirty="0">
              <a:latin typeface="Trebuchet MS" pitchFamily="34" charset="0"/>
            </a:endParaRPr>
          </a:p>
        </p:txBody>
      </p:sp>
      <p:sp>
        <p:nvSpPr>
          <p:cNvPr id="16" name="Rectangle 15"/>
          <p:cNvSpPr/>
          <p:nvPr/>
        </p:nvSpPr>
        <p:spPr>
          <a:xfrm>
            <a:off x="971602" y="2333490"/>
            <a:ext cx="571504" cy="571504"/>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dirty="0" smtClean="0">
                <a:solidFill>
                  <a:schemeClr val="tx1"/>
                </a:solidFill>
                <a:latin typeface="Trebuchet MS" pitchFamily="34" charset="0"/>
              </a:rPr>
              <a:t>Cyril L.</a:t>
            </a:r>
            <a:endParaRPr lang="fr-FR" sz="1100" dirty="0">
              <a:solidFill>
                <a:schemeClr val="tx1"/>
              </a:solidFill>
              <a:latin typeface="Trebuchet MS" pitchFamily="34" charset="0"/>
            </a:endParaRPr>
          </a:p>
        </p:txBody>
      </p:sp>
      <p:sp>
        <p:nvSpPr>
          <p:cNvPr id="17" name="Rectangle 16"/>
          <p:cNvSpPr/>
          <p:nvPr/>
        </p:nvSpPr>
        <p:spPr>
          <a:xfrm>
            <a:off x="2411759" y="1391098"/>
            <a:ext cx="807301" cy="649800"/>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dirty="0" smtClean="0">
                <a:solidFill>
                  <a:schemeClr val="tx1"/>
                </a:solidFill>
                <a:latin typeface="Trebuchet MS" pitchFamily="34" charset="0"/>
              </a:rPr>
              <a:t>Claude L.</a:t>
            </a:r>
            <a:endParaRPr lang="fr-FR" sz="1100" dirty="0">
              <a:solidFill>
                <a:schemeClr val="tx1"/>
              </a:solidFill>
              <a:latin typeface="Trebuchet MS" pitchFamily="34" charset="0"/>
            </a:endParaRPr>
          </a:p>
        </p:txBody>
      </p:sp>
      <p:cxnSp>
        <p:nvCxnSpPr>
          <p:cNvPr id="18" name="Connecteur droit 17"/>
          <p:cNvCxnSpPr/>
          <p:nvPr/>
        </p:nvCxnSpPr>
        <p:spPr>
          <a:xfrm>
            <a:off x="1619674" y="2261482"/>
            <a:ext cx="1152128"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9" name="Connecteur droit 18"/>
          <p:cNvCxnSpPr/>
          <p:nvPr/>
        </p:nvCxnSpPr>
        <p:spPr>
          <a:xfrm rot="5400000">
            <a:off x="1512515" y="2152615"/>
            <a:ext cx="214314"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rot="5400000">
            <a:off x="2664643" y="2152615"/>
            <a:ext cx="214314"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21" name="Connecteur droit 20"/>
          <p:cNvCxnSpPr/>
          <p:nvPr/>
        </p:nvCxnSpPr>
        <p:spPr>
          <a:xfrm rot="5400000">
            <a:off x="1943708" y="2441502"/>
            <a:ext cx="360040"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22" name="Connecteur droit 21"/>
          <p:cNvCxnSpPr/>
          <p:nvPr/>
        </p:nvCxnSpPr>
        <p:spPr>
          <a:xfrm>
            <a:off x="1547664" y="2621522"/>
            <a:ext cx="1224136"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23" name="Ellipse 22"/>
          <p:cNvSpPr/>
          <p:nvPr/>
        </p:nvSpPr>
        <p:spPr>
          <a:xfrm>
            <a:off x="2771800" y="2333490"/>
            <a:ext cx="714380" cy="642942"/>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dirty="0" smtClean="0">
                <a:solidFill>
                  <a:schemeClr val="tx1"/>
                </a:solidFill>
                <a:latin typeface="Trebuchet MS" pitchFamily="34" charset="0"/>
              </a:rPr>
              <a:t>Inès L.</a:t>
            </a:r>
            <a:endParaRPr lang="fr-FR" sz="1100" dirty="0">
              <a:solidFill>
                <a:schemeClr val="tx1"/>
              </a:solidFill>
              <a:latin typeface="Trebuchet MS" pitchFamily="34" charset="0"/>
            </a:endParaRPr>
          </a:p>
        </p:txBody>
      </p:sp>
      <p:sp>
        <p:nvSpPr>
          <p:cNvPr id="24" name="Ellipse 23"/>
          <p:cNvSpPr/>
          <p:nvPr/>
        </p:nvSpPr>
        <p:spPr>
          <a:xfrm>
            <a:off x="1187624" y="1397386"/>
            <a:ext cx="864096" cy="642942"/>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dirty="0" smtClean="0">
                <a:solidFill>
                  <a:schemeClr val="tx1"/>
                </a:solidFill>
                <a:latin typeface="Trebuchet MS" pitchFamily="34" charset="0"/>
              </a:rPr>
              <a:t>Madame</a:t>
            </a:r>
            <a:endParaRPr lang="fr-FR" sz="1100" dirty="0">
              <a:solidFill>
                <a:schemeClr val="tx1"/>
              </a:solidFill>
              <a:latin typeface="Trebuchet MS" pitchFamily="34" charset="0"/>
            </a:endParaRPr>
          </a:p>
        </p:txBody>
      </p:sp>
      <p:sp>
        <p:nvSpPr>
          <p:cNvPr id="25" name="Flèche gauche 24"/>
          <p:cNvSpPr/>
          <p:nvPr/>
        </p:nvSpPr>
        <p:spPr>
          <a:xfrm rot="16200000">
            <a:off x="2886652" y="3377606"/>
            <a:ext cx="1224136" cy="432048"/>
          </a:xfrm>
          <a:prstGeom prst="leftArrow">
            <a:avLst/>
          </a:prstGeom>
          <a:solidFill>
            <a:srgbClr val="A5003E"/>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anchor="ctr"/>
          <a:lstStyle/>
          <a:p>
            <a:pPr algn="ctr">
              <a:defRPr/>
            </a:pPr>
            <a:r>
              <a:rPr lang="fr-FR" sz="1200" b="1" dirty="0" smtClean="0"/>
              <a:t>Apport</a:t>
            </a:r>
            <a:endParaRPr lang="fr-FR" sz="1200" b="1" dirty="0"/>
          </a:p>
        </p:txBody>
      </p:sp>
      <p:sp>
        <p:nvSpPr>
          <p:cNvPr id="26" name="ZoneTexte 25"/>
          <p:cNvSpPr txBox="1"/>
          <p:nvPr/>
        </p:nvSpPr>
        <p:spPr>
          <a:xfrm>
            <a:off x="4355976" y="4925778"/>
            <a:ext cx="648072" cy="261610"/>
          </a:xfrm>
          <a:prstGeom prst="rect">
            <a:avLst/>
          </a:prstGeom>
          <a:noFill/>
        </p:spPr>
        <p:txBody>
          <a:bodyPr wrap="square" rtlCol="0">
            <a:spAutoFit/>
          </a:bodyPr>
          <a:lstStyle/>
          <a:p>
            <a:pPr algn="ctr"/>
            <a:r>
              <a:rPr lang="fr-FR" sz="1100" b="1" dirty="0" smtClean="0">
                <a:solidFill>
                  <a:srgbClr val="A5003E"/>
                </a:solidFill>
                <a:latin typeface="Trebuchet MS" pitchFamily="34" charset="0"/>
              </a:rPr>
              <a:t>20%</a:t>
            </a:r>
            <a:endParaRPr lang="fr-FR" sz="1100" b="1" dirty="0">
              <a:solidFill>
                <a:srgbClr val="A5003E"/>
              </a:solidFill>
              <a:latin typeface="Trebuchet MS" pitchFamily="34" charset="0"/>
            </a:endParaRPr>
          </a:p>
        </p:txBody>
      </p:sp>
      <p:sp>
        <p:nvSpPr>
          <p:cNvPr id="27" name="Rectangle 26"/>
          <p:cNvSpPr/>
          <p:nvPr/>
        </p:nvSpPr>
        <p:spPr>
          <a:xfrm>
            <a:off x="2627784" y="4277706"/>
            <a:ext cx="1287594"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latin typeface="Trebuchet MS" pitchFamily="34" charset="0"/>
              </a:rPr>
              <a:t>Holding</a:t>
            </a:r>
            <a:endParaRPr lang="fr-FR" sz="1400" b="1" dirty="0">
              <a:latin typeface="Trebuchet MS" pitchFamily="34" charset="0"/>
            </a:endParaRPr>
          </a:p>
        </p:txBody>
      </p:sp>
      <p:sp>
        <p:nvSpPr>
          <p:cNvPr id="28" name="ZoneTexte 27"/>
          <p:cNvSpPr txBox="1"/>
          <p:nvPr/>
        </p:nvSpPr>
        <p:spPr>
          <a:xfrm>
            <a:off x="1357290" y="3557626"/>
            <a:ext cx="668022" cy="261610"/>
          </a:xfrm>
          <a:prstGeom prst="rect">
            <a:avLst/>
          </a:prstGeom>
          <a:noFill/>
        </p:spPr>
        <p:txBody>
          <a:bodyPr wrap="square" rtlCol="0">
            <a:spAutoFit/>
          </a:bodyPr>
          <a:lstStyle/>
          <a:p>
            <a:pPr algn="ctr"/>
            <a:r>
              <a:rPr lang="fr-FR" sz="1100" b="1" dirty="0" smtClean="0">
                <a:latin typeface="Trebuchet MS" pitchFamily="34" charset="0"/>
              </a:rPr>
              <a:t>40 M€</a:t>
            </a:r>
            <a:endParaRPr lang="fr-FR" sz="1100" b="1" dirty="0">
              <a:latin typeface="Trebuchet MS" pitchFamily="34" charset="0"/>
            </a:endParaRPr>
          </a:p>
        </p:txBody>
      </p:sp>
      <p:cxnSp>
        <p:nvCxnSpPr>
          <p:cNvPr id="29" name="Forme 38"/>
          <p:cNvCxnSpPr>
            <a:stCxn id="17" idx="3"/>
            <a:endCxn id="30" idx="3"/>
          </p:cNvCxnSpPr>
          <p:nvPr/>
        </p:nvCxnSpPr>
        <p:spPr>
          <a:xfrm>
            <a:off x="3219062" y="1716002"/>
            <a:ext cx="696318" cy="3963299"/>
          </a:xfrm>
          <a:prstGeom prst="bentConnector3">
            <a:avLst>
              <a:gd name="adj1" fmla="val 163650"/>
            </a:avLst>
          </a:prstGeom>
          <a:ln w="25400">
            <a:solidFill>
              <a:srgbClr val="A5003E"/>
            </a:solidFill>
            <a:miter lim="800000"/>
            <a:headEnd type="none"/>
            <a:tailEnd type="triangle"/>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2627784" y="5357826"/>
            <a:ext cx="1287594"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latin typeface="Trebuchet MS" pitchFamily="34" charset="0"/>
              </a:rPr>
              <a:t>SAS Léonard</a:t>
            </a:r>
            <a:endParaRPr lang="fr-FR" sz="1400" b="1" dirty="0">
              <a:latin typeface="Trebuchet MS" pitchFamily="34" charset="0"/>
            </a:endParaRPr>
          </a:p>
        </p:txBody>
      </p:sp>
      <p:sp>
        <p:nvSpPr>
          <p:cNvPr id="31" name="Line 20"/>
          <p:cNvSpPr>
            <a:spLocks noChangeShapeType="1"/>
          </p:cNvSpPr>
          <p:nvPr/>
        </p:nvSpPr>
        <p:spPr bwMode="auto">
          <a:xfrm>
            <a:off x="3275856" y="4925778"/>
            <a:ext cx="0" cy="432048"/>
          </a:xfrm>
          <a:prstGeom prst="line">
            <a:avLst/>
          </a:prstGeom>
          <a:noFill/>
          <a:ln w="25400">
            <a:solidFill>
              <a:srgbClr val="A5003E"/>
            </a:solidFill>
            <a:round/>
            <a:headEnd/>
            <a:tailEnd type="triangle" w="med" len="med"/>
          </a:ln>
        </p:spPr>
        <p:txBody>
          <a:bodyPr/>
          <a:lstStyle/>
          <a:p>
            <a:endParaRPr lang="fr-FR">
              <a:latin typeface="Trebuchet MS" pitchFamily="34" charset="0"/>
            </a:endParaRPr>
          </a:p>
        </p:txBody>
      </p:sp>
      <p:sp>
        <p:nvSpPr>
          <p:cNvPr id="32" name="Text Box 24"/>
          <p:cNvSpPr txBox="1">
            <a:spLocks noChangeArrowheads="1"/>
          </p:cNvSpPr>
          <p:nvPr/>
        </p:nvSpPr>
        <p:spPr bwMode="auto">
          <a:xfrm>
            <a:off x="2915818" y="4925778"/>
            <a:ext cx="504056" cy="261610"/>
          </a:xfrm>
          <a:prstGeom prst="rect">
            <a:avLst/>
          </a:prstGeom>
          <a:noFill/>
          <a:ln w="9525">
            <a:noFill/>
            <a:miter lim="800000"/>
            <a:headEnd/>
            <a:tailEnd/>
          </a:ln>
        </p:spPr>
        <p:txBody>
          <a:bodyPr wrap="square">
            <a:spAutoFit/>
          </a:bodyPr>
          <a:lstStyle/>
          <a:p>
            <a:pPr marL="342900" indent="-342900">
              <a:spcBef>
                <a:spcPct val="20000"/>
              </a:spcBef>
            </a:pPr>
            <a:r>
              <a:rPr lang="fr-FR" sz="1100" b="1" dirty="0" smtClean="0">
                <a:solidFill>
                  <a:srgbClr val="A5003E"/>
                </a:solidFill>
                <a:latin typeface="Trebuchet MS" pitchFamily="34" charset="0"/>
                <a:cs typeface="Times New Roman" pitchFamily="18" charset="0"/>
              </a:rPr>
              <a:t>80%</a:t>
            </a:r>
            <a:endParaRPr lang="fr-FR" sz="1100" b="1" dirty="0">
              <a:solidFill>
                <a:srgbClr val="A5003E"/>
              </a:solidFill>
              <a:latin typeface="Trebuchet MS" pitchFamily="34" charset="0"/>
              <a:cs typeface="Times New Roman" pitchFamily="18" charset="0"/>
            </a:endParaRPr>
          </a:p>
        </p:txBody>
      </p:sp>
      <p:sp>
        <p:nvSpPr>
          <p:cNvPr id="33" name="Flèche droite 32"/>
          <p:cNvSpPr/>
          <p:nvPr/>
        </p:nvSpPr>
        <p:spPr>
          <a:xfrm rot="2797321">
            <a:off x="1311701" y="3343256"/>
            <a:ext cx="1570165" cy="432048"/>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smtClean="0">
                <a:latin typeface="Trebuchet MS" pitchFamily="34" charset="0"/>
              </a:rPr>
              <a:t>Créance</a:t>
            </a:r>
            <a:endParaRPr lang="fr-FR" sz="1200" b="1" dirty="0">
              <a:latin typeface="Trebuchet MS" pitchFamily="34" charset="0"/>
            </a:endParaRPr>
          </a:p>
        </p:txBody>
      </p:sp>
      <p:sp>
        <p:nvSpPr>
          <p:cNvPr id="36" name="ZoneTexte 35"/>
          <p:cNvSpPr txBox="1"/>
          <p:nvPr/>
        </p:nvSpPr>
        <p:spPr>
          <a:xfrm>
            <a:off x="1475658" y="4776636"/>
            <a:ext cx="1008112" cy="600164"/>
          </a:xfrm>
          <a:prstGeom prst="rect">
            <a:avLst/>
          </a:prstGeom>
          <a:noFill/>
        </p:spPr>
        <p:txBody>
          <a:bodyPr wrap="square" rtlCol="0">
            <a:spAutoFit/>
          </a:bodyPr>
          <a:lstStyle/>
          <a:p>
            <a:r>
              <a:rPr lang="fr-FR" sz="1100" b="1" dirty="0" smtClean="0">
                <a:solidFill>
                  <a:srgbClr val="0066CC"/>
                </a:solidFill>
                <a:latin typeface="Trebuchet MS" pitchFamily="34" charset="0"/>
              </a:rPr>
              <a:t>Pacte Dutreil</a:t>
            </a:r>
          </a:p>
          <a:p>
            <a:r>
              <a:rPr lang="fr-FR" sz="1100" b="1" dirty="0" smtClean="0">
                <a:solidFill>
                  <a:srgbClr val="0066CC"/>
                </a:solidFill>
                <a:latin typeface="Trebuchet MS" pitchFamily="34" charset="0"/>
              </a:rPr>
              <a:t>EIC</a:t>
            </a:r>
            <a:endParaRPr lang="fr-FR" sz="1100" b="1" dirty="0">
              <a:solidFill>
                <a:srgbClr val="0066CC"/>
              </a:solidFill>
              <a:latin typeface="Trebuchet MS"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Rectangle 46"/>
          <p:cNvSpPr>
            <a:spLocks noChangeArrowheads="1"/>
          </p:cNvSpPr>
          <p:nvPr/>
        </p:nvSpPr>
        <p:spPr bwMode="auto">
          <a:xfrm>
            <a:off x="957162" y="1239949"/>
            <a:ext cx="7215238" cy="214314"/>
          </a:xfrm>
          <a:prstGeom prst="rect">
            <a:avLst/>
          </a:prstGeom>
          <a:solidFill>
            <a:schemeClr val="bg1">
              <a:lumMod val="85000"/>
            </a:schemeClr>
          </a:solidFill>
          <a:ln w="12700" algn="ctr">
            <a:noFill/>
            <a:miter lim="800000"/>
            <a:headEnd/>
            <a:tailEnd/>
          </a:ln>
        </p:spPr>
        <p:txBody>
          <a:bodyPr wrap="none" lIns="54000" anchor="ctr"/>
          <a:lstStyle/>
          <a:p>
            <a:pPr algn="l"/>
            <a:r>
              <a:rPr lang="fr-FR" sz="1300" b="1" dirty="0" smtClean="0">
                <a:latin typeface="Trebuchet MS" pitchFamily="34" charset="0"/>
                <a:cs typeface="Arial" pitchFamily="34" charset="0"/>
              </a:rPr>
              <a:t>Etape 5 : Calcul des montants à financer</a:t>
            </a:r>
            <a:endParaRPr lang="fr-FR" sz="1300" b="1" dirty="0">
              <a:latin typeface="Trebuchet MS" pitchFamily="34" charset="0"/>
              <a:cs typeface="Arial" pitchFamily="34" charset="0"/>
            </a:endParaRPr>
          </a:p>
        </p:txBody>
      </p:sp>
      <p:sp>
        <p:nvSpPr>
          <p:cNvPr id="13" name="ZoneTexte 12"/>
          <p:cNvSpPr txBox="1"/>
          <p:nvPr/>
        </p:nvSpPr>
        <p:spPr>
          <a:xfrm>
            <a:off x="957161" y="1668577"/>
            <a:ext cx="7143800" cy="1400383"/>
          </a:xfrm>
          <a:prstGeom prst="rect">
            <a:avLst/>
          </a:prstGeom>
          <a:noFill/>
        </p:spPr>
        <p:txBody>
          <a:bodyPr wrap="square" rtlCol="0">
            <a:spAutoFit/>
          </a:bodyPr>
          <a:lstStyle/>
          <a:p>
            <a:pPr algn="just">
              <a:spcBef>
                <a:spcPts val="600"/>
              </a:spcBef>
            </a:pPr>
            <a:r>
              <a:rPr lang="fr-FR" sz="1400" b="1" dirty="0" smtClean="0">
                <a:latin typeface="Trebuchet MS" pitchFamily="34" charset="0"/>
              </a:rPr>
              <a:t>Opérations envisagées :</a:t>
            </a:r>
          </a:p>
          <a:p>
            <a:pPr marL="273050" indent="-273050" algn="just">
              <a:spcBef>
                <a:spcPts val="600"/>
              </a:spcBef>
              <a:buFont typeface="Wingdings" pitchFamily="2" charset="2"/>
              <a:buChar char="§"/>
            </a:pPr>
            <a:r>
              <a:rPr lang="fr-FR" sz="1400" dirty="0" smtClean="0">
                <a:latin typeface="Trebuchet MS" pitchFamily="34" charset="0"/>
              </a:rPr>
              <a:t>Acquisition par la holding des 20% du capital détenus par Claude L.</a:t>
            </a:r>
          </a:p>
          <a:p>
            <a:pPr marL="273050" indent="-273050" algn="just">
              <a:spcBef>
                <a:spcPts val="600"/>
              </a:spcBef>
              <a:buFont typeface="Wingdings" pitchFamily="2" charset="2"/>
              <a:buChar char="§"/>
            </a:pPr>
            <a:r>
              <a:rPr lang="fr-FR" sz="1400" dirty="0" smtClean="0">
                <a:latin typeface="Trebuchet MS" pitchFamily="34" charset="0"/>
              </a:rPr>
              <a:t>Paiement de la créance de Cyril par la holding issue de l’apport à titre onéreux effectué par Inès</a:t>
            </a:r>
          </a:p>
          <a:p>
            <a:pPr marL="273050" indent="-273050" algn="just">
              <a:spcBef>
                <a:spcPts val="600"/>
              </a:spcBef>
              <a:buFont typeface="Wingdings" pitchFamily="2" charset="2"/>
              <a:buChar char="§"/>
            </a:pPr>
            <a:r>
              <a:rPr lang="fr-FR" sz="1400" dirty="0" smtClean="0">
                <a:latin typeface="Trebuchet MS" pitchFamily="34" charset="0"/>
              </a:rPr>
              <a:t>Montant total à financer: 60 M€</a:t>
            </a:r>
            <a:endParaRPr lang="fr-FR" sz="1400" dirty="0">
              <a:latin typeface="Trebuchet MS" pitchFamily="34" charset="0"/>
            </a:endParaRPr>
          </a:p>
        </p:txBody>
      </p:sp>
      <p:sp>
        <p:nvSpPr>
          <p:cNvPr id="6" name="Rectangle 46"/>
          <p:cNvSpPr>
            <a:spLocks noChangeArrowheads="1"/>
          </p:cNvSpPr>
          <p:nvPr/>
        </p:nvSpPr>
        <p:spPr bwMode="auto">
          <a:xfrm>
            <a:off x="922391" y="285728"/>
            <a:ext cx="7215238" cy="214314"/>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Illustration n° 58 : Montant à financer</a:t>
            </a:r>
            <a:endParaRPr lang="fr-FR" sz="1300" b="1" dirty="0">
              <a:latin typeface="Trebuchet MS" pitchFamily="34" charset="0"/>
              <a:cs typeface="Arial" pitchFamily="34"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5796136" y="1772816"/>
            <a:ext cx="2047750" cy="3562176"/>
          </a:xfrm>
          <a:prstGeom prst="rect">
            <a:avLst/>
          </a:prstGeom>
          <a:solidFill>
            <a:schemeClr val="bg1">
              <a:lumMod val="85000"/>
            </a:schemeClr>
          </a:solidFill>
          <a:ln w="9525">
            <a:noFill/>
            <a:miter lim="800000"/>
            <a:headEnd/>
            <a:tailEnd/>
          </a:ln>
        </p:spPr>
        <p:txBody>
          <a:bodyPr lIns="54000" tIns="54000" rIns="54000" bIns="54000"/>
          <a:lstStyle/>
          <a:p>
            <a:pPr marL="1588" lvl="1" algn="l">
              <a:spcBef>
                <a:spcPct val="30000"/>
              </a:spcBef>
            </a:pPr>
            <a:endParaRPr lang="fr-FR" sz="1300" dirty="0">
              <a:latin typeface="Trebuchet MS" pitchFamily="34" charset="0"/>
            </a:endParaRPr>
          </a:p>
          <a:p>
            <a:pPr marL="1588" lvl="1" algn="l">
              <a:spcBef>
                <a:spcPct val="30000"/>
              </a:spcBef>
            </a:pPr>
            <a:endParaRPr lang="fr-FR" sz="1300" dirty="0">
              <a:latin typeface="Trebuchet MS" pitchFamily="34" charset="0"/>
            </a:endParaRPr>
          </a:p>
          <a:p>
            <a:pPr marL="1588" lvl="1" algn="l">
              <a:spcBef>
                <a:spcPct val="30000"/>
              </a:spcBef>
            </a:pPr>
            <a:r>
              <a:rPr lang="fr-FR" sz="1300" dirty="0">
                <a:latin typeface="Trebuchet MS" pitchFamily="34" charset="0"/>
                <a:cs typeface="Arial" pitchFamily="34" charset="0"/>
              </a:rPr>
              <a:t>Valeur </a:t>
            </a:r>
            <a:r>
              <a:rPr lang="fr-FR" sz="1300" dirty="0" smtClean="0">
                <a:latin typeface="Trebuchet MS" pitchFamily="34" charset="0"/>
                <a:cs typeface="Arial" pitchFamily="34" charset="0"/>
              </a:rPr>
              <a:t>de la société Léonard : </a:t>
            </a:r>
            <a:r>
              <a:rPr lang="fr-FR" sz="1300" dirty="0">
                <a:latin typeface="Trebuchet MS" pitchFamily="34" charset="0"/>
                <a:cs typeface="Arial" pitchFamily="34" charset="0"/>
              </a:rPr>
              <a:t>100 M€</a:t>
            </a:r>
          </a:p>
          <a:p>
            <a:pPr marL="1588" lvl="1" algn="l">
              <a:spcBef>
                <a:spcPct val="30000"/>
              </a:spcBef>
            </a:pPr>
            <a:endParaRPr lang="fr-FR" sz="1300" dirty="0">
              <a:latin typeface="Trebuchet MS" pitchFamily="34" charset="0"/>
              <a:cs typeface="Arial" pitchFamily="34" charset="0"/>
            </a:endParaRPr>
          </a:p>
          <a:p>
            <a:pPr marL="1588" lvl="1" algn="l">
              <a:spcBef>
                <a:spcPct val="30000"/>
              </a:spcBef>
            </a:pPr>
            <a:r>
              <a:rPr lang="fr-FR" sz="1300" dirty="0" smtClean="0">
                <a:latin typeface="Trebuchet MS" pitchFamily="34" charset="0"/>
                <a:cs typeface="Arial" pitchFamily="34" charset="0"/>
              </a:rPr>
              <a:t>Inès </a:t>
            </a:r>
            <a:r>
              <a:rPr lang="fr-FR" sz="1300" dirty="0">
                <a:latin typeface="Trebuchet MS" pitchFamily="34" charset="0"/>
                <a:cs typeface="Arial" pitchFamily="34" charset="0"/>
              </a:rPr>
              <a:t>L. a été désignée comme repreneuse </a:t>
            </a:r>
            <a:r>
              <a:rPr lang="fr-FR" sz="1300" dirty="0" smtClean="0">
                <a:latin typeface="Trebuchet MS" pitchFamily="34" charset="0"/>
                <a:cs typeface="Arial" pitchFamily="34" charset="0"/>
              </a:rPr>
              <a:t>par son père </a:t>
            </a:r>
            <a:r>
              <a:rPr lang="fr-FR" sz="1300" dirty="0">
                <a:latin typeface="Trebuchet MS" pitchFamily="34" charset="0"/>
                <a:cs typeface="Arial" pitchFamily="34" charset="0"/>
              </a:rPr>
              <a:t>Claude L</a:t>
            </a:r>
            <a:r>
              <a:rPr lang="fr-FR" sz="1300" dirty="0" smtClean="0">
                <a:latin typeface="Trebuchet MS" pitchFamily="34" charset="0"/>
                <a:cs typeface="Arial" pitchFamily="34" charset="0"/>
              </a:rPr>
              <a:t>.</a:t>
            </a:r>
          </a:p>
          <a:p>
            <a:pPr marL="1588" lvl="1" algn="l">
              <a:spcBef>
                <a:spcPct val="30000"/>
              </a:spcBef>
            </a:pPr>
            <a:endParaRPr lang="fr-FR" sz="1300" dirty="0" smtClean="0">
              <a:latin typeface="Trebuchet MS" pitchFamily="34" charset="0"/>
              <a:cs typeface="Arial" pitchFamily="34" charset="0"/>
            </a:endParaRPr>
          </a:p>
          <a:p>
            <a:pPr marL="1588" lvl="1" algn="l">
              <a:spcBef>
                <a:spcPct val="30000"/>
              </a:spcBef>
            </a:pPr>
            <a:r>
              <a:rPr lang="fr-FR" sz="1300" dirty="0" smtClean="0">
                <a:latin typeface="Trebuchet MS" pitchFamily="34" charset="0"/>
                <a:cs typeface="Arial" pitchFamily="34" charset="0"/>
              </a:rPr>
              <a:t>Inès sera en capacité de reprendre la société à un horizon temporel estimé à sept ans.</a:t>
            </a:r>
            <a:endParaRPr lang="fr-FR" sz="1300" dirty="0">
              <a:latin typeface="Trebuchet MS" pitchFamily="34" charset="0"/>
              <a:cs typeface="Arial" pitchFamily="34" charset="0"/>
            </a:endParaRPr>
          </a:p>
        </p:txBody>
      </p:sp>
      <p:grpSp>
        <p:nvGrpSpPr>
          <p:cNvPr id="4" name="Group 6"/>
          <p:cNvGrpSpPr>
            <a:grpSpLocks/>
          </p:cNvGrpSpPr>
          <p:nvPr/>
        </p:nvGrpSpPr>
        <p:grpSpPr bwMode="auto">
          <a:xfrm>
            <a:off x="827584" y="908720"/>
            <a:ext cx="6984776" cy="4679950"/>
            <a:chOff x="110" y="981"/>
            <a:chExt cx="5995" cy="2948"/>
          </a:xfrm>
        </p:grpSpPr>
        <p:sp>
          <p:nvSpPr>
            <p:cNvPr id="7" name="Rectangle 7"/>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lgn="l">
                <a:spcBef>
                  <a:spcPct val="30000"/>
                </a:spcBef>
                <a:buClr>
                  <a:srgbClr val="A5003E"/>
                </a:buClr>
                <a:buSzPct val="120000"/>
                <a:buFont typeface="Wingdings" pitchFamily="2" charset="2"/>
                <a:buChar char="§"/>
              </a:pPr>
              <a:endParaRPr lang="fr-FR" sz="1300">
                <a:latin typeface="Trebuchet MS" pitchFamily="34" charset="0"/>
              </a:endParaRPr>
            </a:p>
          </p:txBody>
        </p:sp>
        <p:sp>
          <p:nvSpPr>
            <p:cNvPr id="8" name="Rectangle 8"/>
            <p:cNvSpPr>
              <a:spLocks noChangeArrowheads="1"/>
            </p:cNvSpPr>
            <p:nvPr/>
          </p:nvSpPr>
          <p:spPr bwMode="auto">
            <a:xfrm>
              <a:off x="110" y="981"/>
              <a:ext cx="5995" cy="139"/>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Illustration n° 59 : Situation initiale du cas pratique </a:t>
              </a:r>
              <a:endParaRPr lang="fr-FR" sz="1300" b="1" dirty="0">
                <a:latin typeface="Trebuchet MS" pitchFamily="34" charset="0"/>
                <a:cs typeface="Arial" pitchFamily="34" charset="0"/>
              </a:endParaRPr>
            </a:p>
          </p:txBody>
        </p:sp>
      </p:grpSp>
      <p:sp>
        <p:nvSpPr>
          <p:cNvPr id="9" name="Rectangle 8"/>
          <p:cNvSpPr/>
          <p:nvPr/>
        </p:nvSpPr>
        <p:spPr>
          <a:xfrm>
            <a:off x="2411760" y="3218106"/>
            <a:ext cx="571504" cy="571504"/>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dirty="0" smtClean="0">
                <a:solidFill>
                  <a:schemeClr val="tx1"/>
                </a:solidFill>
              </a:rPr>
              <a:t>Cyril L.</a:t>
            </a:r>
            <a:endParaRPr lang="fr-FR" sz="1100" dirty="0">
              <a:solidFill>
                <a:schemeClr val="tx1"/>
              </a:solidFill>
            </a:endParaRPr>
          </a:p>
        </p:txBody>
      </p:sp>
      <p:sp>
        <p:nvSpPr>
          <p:cNvPr id="10" name="Rectangle 9"/>
          <p:cNvSpPr/>
          <p:nvPr/>
        </p:nvSpPr>
        <p:spPr>
          <a:xfrm>
            <a:off x="1691680" y="2137986"/>
            <a:ext cx="792088" cy="715520"/>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dirty="0" smtClean="0">
                <a:solidFill>
                  <a:schemeClr val="tx1"/>
                </a:solidFill>
              </a:rPr>
              <a:t>Claude L.</a:t>
            </a:r>
            <a:endParaRPr lang="fr-FR" sz="1100" dirty="0">
              <a:solidFill>
                <a:schemeClr val="tx1"/>
              </a:solidFill>
            </a:endParaRPr>
          </a:p>
        </p:txBody>
      </p:sp>
      <p:cxnSp>
        <p:nvCxnSpPr>
          <p:cNvPr id="11" name="Connecteur droit 10"/>
          <p:cNvCxnSpPr/>
          <p:nvPr/>
        </p:nvCxnSpPr>
        <p:spPr>
          <a:xfrm>
            <a:off x="2267746" y="3074090"/>
            <a:ext cx="1872208" cy="513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2" name="Connecteur droit 11"/>
          <p:cNvCxnSpPr/>
          <p:nvPr/>
        </p:nvCxnSpPr>
        <p:spPr>
          <a:xfrm rot="5400000">
            <a:off x="2160587" y="2965223"/>
            <a:ext cx="214314"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rot="5400000">
            <a:off x="4031940" y="2971208"/>
            <a:ext cx="216024"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rot="5400000">
            <a:off x="3134405" y="3287549"/>
            <a:ext cx="426918"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a:off x="2987824" y="3506138"/>
            <a:ext cx="864096"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16" name="Ellipse 15"/>
          <p:cNvSpPr/>
          <p:nvPr/>
        </p:nvSpPr>
        <p:spPr>
          <a:xfrm>
            <a:off x="3851920" y="3218106"/>
            <a:ext cx="720080" cy="642942"/>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dirty="0" smtClean="0">
                <a:solidFill>
                  <a:schemeClr val="tx1"/>
                </a:solidFill>
              </a:rPr>
              <a:t>Inès L.</a:t>
            </a:r>
            <a:endParaRPr lang="fr-FR" sz="1100" dirty="0">
              <a:solidFill>
                <a:schemeClr val="tx1"/>
              </a:solidFill>
            </a:endParaRPr>
          </a:p>
        </p:txBody>
      </p:sp>
      <p:sp>
        <p:nvSpPr>
          <p:cNvPr id="17" name="Ellipse 16"/>
          <p:cNvSpPr/>
          <p:nvPr/>
        </p:nvSpPr>
        <p:spPr>
          <a:xfrm>
            <a:off x="3707906" y="2137986"/>
            <a:ext cx="936104" cy="714950"/>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dirty="0" smtClean="0">
                <a:solidFill>
                  <a:schemeClr val="tx1"/>
                </a:solidFill>
              </a:rPr>
              <a:t>Marianne L.</a:t>
            </a:r>
            <a:endParaRPr lang="fr-FR" sz="1100" dirty="0">
              <a:solidFill>
                <a:schemeClr val="tx1"/>
              </a:solidFill>
            </a:endParaRPr>
          </a:p>
        </p:txBody>
      </p:sp>
      <p:sp>
        <p:nvSpPr>
          <p:cNvPr id="18" name="Text Box 24"/>
          <p:cNvSpPr txBox="1">
            <a:spLocks noChangeArrowheads="1"/>
          </p:cNvSpPr>
          <p:nvPr/>
        </p:nvSpPr>
        <p:spPr bwMode="auto">
          <a:xfrm>
            <a:off x="2051722" y="4226218"/>
            <a:ext cx="504056" cy="261610"/>
          </a:xfrm>
          <a:prstGeom prst="rect">
            <a:avLst/>
          </a:prstGeom>
          <a:noFill/>
          <a:ln w="9525">
            <a:noFill/>
            <a:miter lim="800000"/>
            <a:headEnd/>
            <a:tailEnd/>
          </a:ln>
        </p:spPr>
        <p:txBody>
          <a:bodyPr wrap="square">
            <a:spAutoFit/>
          </a:bodyPr>
          <a:lstStyle/>
          <a:p>
            <a:pPr marL="342900" indent="-342900">
              <a:spcBef>
                <a:spcPct val="20000"/>
              </a:spcBef>
            </a:pPr>
            <a:r>
              <a:rPr lang="fr-FR" sz="1100" b="1" dirty="0" smtClean="0">
                <a:solidFill>
                  <a:srgbClr val="A5003E"/>
                </a:solidFill>
                <a:cs typeface="Times New Roman" pitchFamily="18" charset="0"/>
              </a:rPr>
              <a:t>100%</a:t>
            </a:r>
            <a:endParaRPr lang="fr-FR" sz="1100" b="1" dirty="0">
              <a:solidFill>
                <a:srgbClr val="A5003E"/>
              </a:solidFill>
              <a:cs typeface="Times New Roman" pitchFamily="18" charset="0"/>
            </a:endParaRPr>
          </a:p>
        </p:txBody>
      </p:sp>
      <p:sp>
        <p:nvSpPr>
          <p:cNvPr id="19" name="Rectangle 18"/>
          <p:cNvSpPr/>
          <p:nvPr/>
        </p:nvSpPr>
        <p:spPr>
          <a:xfrm>
            <a:off x="3347866" y="4154210"/>
            <a:ext cx="1584176"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SAS Léonard</a:t>
            </a:r>
            <a:endParaRPr lang="fr-FR" sz="1400" b="1" dirty="0"/>
          </a:p>
        </p:txBody>
      </p:sp>
      <p:cxnSp>
        <p:nvCxnSpPr>
          <p:cNvPr id="20" name="Forme 48"/>
          <p:cNvCxnSpPr/>
          <p:nvPr/>
        </p:nvCxnSpPr>
        <p:spPr>
          <a:xfrm rot="16200000" flipH="1">
            <a:off x="1835700" y="3002083"/>
            <a:ext cx="1656183" cy="1368153"/>
          </a:xfrm>
          <a:prstGeom prst="bentConnector3">
            <a:avLst>
              <a:gd name="adj1" fmla="val 100704"/>
            </a:avLst>
          </a:prstGeom>
          <a:ln w="25400" cmpd="sng">
            <a:solidFill>
              <a:srgbClr val="A5003E"/>
            </a:solidFill>
            <a:prstDash val="solid"/>
            <a:miter lim="800000"/>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lèche droite 55"/>
          <p:cNvSpPr/>
          <p:nvPr/>
        </p:nvSpPr>
        <p:spPr>
          <a:xfrm>
            <a:off x="2555776" y="5353394"/>
            <a:ext cx="6408712" cy="792088"/>
          </a:xfrm>
          <a:prstGeom prst="rightArrow">
            <a:avLst/>
          </a:prstGeom>
          <a:solidFill>
            <a:schemeClr val="bg1">
              <a:lumMod val="5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fr-FR" sz="900" b="1" dirty="0" smtClean="0">
              <a:solidFill>
                <a:schemeClr val="tx1"/>
              </a:solidFill>
              <a:latin typeface="Trebuchet MS" pitchFamily="34" charset="0"/>
            </a:endParaRPr>
          </a:p>
        </p:txBody>
      </p:sp>
      <p:sp>
        <p:nvSpPr>
          <p:cNvPr id="5" name="Flèche droite 4"/>
          <p:cNvSpPr/>
          <p:nvPr/>
        </p:nvSpPr>
        <p:spPr>
          <a:xfrm>
            <a:off x="1691680" y="2318079"/>
            <a:ext cx="7272808" cy="792088"/>
          </a:xfrm>
          <a:prstGeom prst="rightArrow">
            <a:avLst/>
          </a:prstGeom>
          <a:solidFill>
            <a:schemeClr val="bg1">
              <a:lumMod val="5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fr-FR" sz="900" b="1" dirty="0" smtClean="0">
              <a:solidFill>
                <a:schemeClr val="tx1"/>
              </a:solidFill>
              <a:latin typeface="Trebuchet MS" pitchFamily="34" charset="0"/>
            </a:endParaRPr>
          </a:p>
        </p:txBody>
      </p:sp>
      <p:cxnSp>
        <p:nvCxnSpPr>
          <p:cNvPr id="7" name="Connecteur droit 6"/>
          <p:cNvCxnSpPr/>
          <p:nvPr/>
        </p:nvCxnSpPr>
        <p:spPr>
          <a:xfrm rot="5400000">
            <a:off x="-6967" y="1137567"/>
            <a:ext cx="805006" cy="0"/>
          </a:xfrm>
          <a:prstGeom prst="line">
            <a:avLst/>
          </a:prstGeom>
          <a:ln w="508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8" name="ZoneTexte 7"/>
          <p:cNvSpPr txBox="1"/>
          <p:nvPr/>
        </p:nvSpPr>
        <p:spPr>
          <a:xfrm>
            <a:off x="251520" y="1527152"/>
            <a:ext cx="1403648" cy="369332"/>
          </a:xfrm>
          <a:prstGeom prst="rect">
            <a:avLst/>
          </a:prstGeom>
          <a:noFill/>
        </p:spPr>
        <p:txBody>
          <a:bodyPr wrap="square" rtlCol="0">
            <a:spAutoFit/>
          </a:bodyPr>
          <a:lstStyle/>
          <a:p>
            <a:r>
              <a:rPr lang="fr-FR" sz="900" dirty="0" smtClean="0">
                <a:latin typeface="Trebuchet MS" pitchFamily="34" charset="0"/>
              </a:rPr>
              <a:t>Création de la holding animatrice</a:t>
            </a:r>
            <a:endParaRPr lang="fr-FR" sz="900" dirty="0">
              <a:latin typeface="Trebuchet MS" pitchFamily="34" charset="0"/>
            </a:endParaRPr>
          </a:p>
        </p:txBody>
      </p:sp>
      <p:sp>
        <p:nvSpPr>
          <p:cNvPr id="11" name="ZoneTexte 10"/>
          <p:cNvSpPr txBox="1"/>
          <p:nvPr/>
        </p:nvSpPr>
        <p:spPr>
          <a:xfrm>
            <a:off x="107504" y="2965134"/>
            <a:ext cx="1584176" cy="1061829"/>
          </a:xfrm>
          <a:prstGeom prst="rect">
            <a:avLst/>
          </a:prstGeom>
          <a:noFill/>
        </p:spPr>
        <p:txBody>
          <a:bodyPr wrap="square" rtlCol="0">
            <a:spAutoFit/>
          </a:bodyPr>
          <a:lstStyle/>
          <a:p>
            <a:r>
              <a:rPr lang="fr-FR" sz="900" dirty="0" smtClean="0">
                <a:latin typeface="Trebuchet MS" pitchFamily="34" charset="0"/>
              </a:rPr>
              <a:t>Apport de Claude L. à la Holding de 24,49% de la société Léonard</a:t>
            </a:r>
          </a:p>
          <a:p>
            <a:endParaRPr lang="fr-FR" sz="900" dirty="0" smtClean="0">
              <a:latin typeface="Trebuchet MS" pitchFamily="34" charset="0"/>
            </a:endParaRPr>
          </a:p>
          <a:p>
            <a:r>
              <a:rPr lang="fr-FR" sz="900" dirty="0" smtClean="0">
                <a:latin typeface="Trebuchet MS" pitchFamily="34" charset="0"/>
              </a:rPr>
              <a:t>Cession de 0,01% du capital de la Holding à Marianne L.</a:t>
            </a:r>
          </a:p>
        </p:txBody>
      </p:sp>
      <p:sp>
        <p:nvSpPr>
          <p:cNvPr id="12" name="ZoneTexte 11"/>
          <p:cNvSpPr txBox="1"/>
          <p:nvPr/>
        </p:nvSpPr>
        <p:spPr>
          <a:xfrm>
            <a:off x="1547664" y="1887192"/>
            <a:ext cx="2123728" cy="369332"/>
          </a:xfrm>
          <a:prstGeom prst="rect">
            <a:avLst/>
          </a:prstGeom>
          <a:noFill/>
        </p:spPr>
        <p:txBody>
          <a:bodyPr wrap="square" rtlCol="0">
            <a:spAutoFit/>
          </a:bodyPr>
          <a:lstStyle/>
          <a:p>
            <a:r>
              <a:rPr lang="fr-FR" sz="900" b="1" dirty="0" smtClean="0">
                <a:latin typeface="Trebuchet MS" pitchFamily="34" charset="0"/>
              </a:rPr>
              <a:t>Conclusion d’un pacte Dutreil Holding / Début de l’ECC</a:t>
            </a:r>
            <a:endParaRPr lang="fr-FR" sz="900" b="1" dirty="0">
              <a:latin typeface="Trebuchet MS" pitchFamily="34" charset="0"/>
            </a:endParaRPr>
          </a:p>
        </p:txBody>
      </p:sp>
      <p:cxnSp>
        <p:nvCxnSpPr>
          <p:cNvPr id="13" name="Connecteur droit 12"/>
          <p:cNvCxnSpPr/>
          <p:nvPr/>
        </p:nvCxnSpPr>
        <p:spPr>
          <a:xfrm rot="5400000">
            <a:off x="1295636" y="2786131"/>
            <a:ext cx="792088" cy="0"/>
          </a:xfrm>
          <a:prstGeom prst="line">
            <a:avLst/>
          </a:prstGeom>
          <a:ln w="508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ZoneTexte 17"/>
          <p:cNvSpPr txBox="1"/>
          <p:nvPr/>
        </p:nvSpPr>
        <p:spPr>
          <a:xfrm>
            <a:off x="1691680" y="2966151"/>
            <a:ext cx="1872208" cy="1785104"/>
          </a:xfrm>
          <a:prstGeom prst="rect">
            <a:avLst/>
          </a:prstGeom>
          <a:noFill/>
        </p:spPr>
        <p:txBody>
          <a:bodyPr wrap="square" rtlCol="0">
            <a:spAutoFit/>
          </a:bodyPr>
          <a:lstStyle/>
          <a:p>
            <a:pPr>
              <a:spcAft>
                <a:spcPts val="600"/>
              </a:spcAft>
            </a:pPr>
            <a:r>
              <a:rPr lang="fr-FR" sz="900" dirty="0" smtClean="0">
                <a:latin typeface="Trebuchet MS" pitchFamily="34" charset="0"/>
              </a:rPr>
              <a:t>ECC entre Claude et Marianne L. sur les titres de la Holding</a:t>
            </a:r>
          </a:p>
          <a:p>
            <a:pPr>
              <a:spcAft>
                <a:spcPts val="600"/>
              </a:spcAft>
            </a:pPr>
            <a:r>
              <a:rPr lang="fr-FR" sz="900" dirty="0" smtClean="0">
                <a:latin typeface="Trebuchet MS" pitchFamily="34" charset="0"/>
              </a:rPr>
              <a:t>Donation-partage par lots (24,49% de la Holding à Inès)</a:t>
            </a:r>
          </a:p>
          <a:p>
            <a:pPr>
              <a:spcAft>
                <a:spcPts val="600"/>
              </a:spcAft>
            </a:pPr>
            <a:r>
              <a:rPr lang="fr-FR" sz="900" dirty="0" smtClean="0">
                <a:latin typeface="Trebuchet MS" pitchFamily="34" charset="0"/>
              </a:rPr>
              <a:t>Conclusion de l’EIC par Inès sur les titres de la Holding</a:t>
            </a:r>
          </a:p>
          <a:p>
            <a:pPr>
              <a:spcAft>
                <a:spcPts val="600"/>
              </a:spcAft>
            </a:pPr>
            <a:r>
              <a:rPr lang="fr-FR" sz="900" dirty="0" smtClean="0">
                <a:latin typeface="Trebuchet MS" pitchFamily="34" charset="0"/>
              </a:rPr>
              <a:t>Cession par Cyril L. des titres de la SAS Léonard à la Holding</a:t>
            </a:r>
          </a:p>
          <a:p>
            <a:pPr>
              <a:spcAft>
                <a:spcPts val="600"/>
              </a:spcAft>
            </a:pPr>
            <a:r>
              <a:rPr lang="fr-FR" sz="900" dirty="0" smtClean="0">
                <a:latin typeface="Trebuchet MS" pitchFamily="34" charset="0"/>
              </a:rPr>
              <a:t>Financement mezzanine (ou autre)</a:t>
            </a:r>
          </a:p>
        </p:txBody>
      </p:sp>
      <p:cxnSp>
        <p:nvCxnSpPr>
          <p:cNvPr id="21" name="Connecteur droit 20"/>
          <p:cNvCxnSpPr/>
          <p:nvPr/>
        </p:nvCxnSpPr>
        <p:spPr>
          <a:xfrm rot="5400000">
            <a:off x="3203847" y="2795713"/>
            <a:ext cx="720080" cy="0"/>
          </a:xfrm>
          <a:prstGeom prst="line">
            <a:avLst/>
          </a:prstGeom>
          <a:ln w="3175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ZoneTexte 21"/>
          <p:cNvSpPr txBox="1"/>
          <p:nvPr/>
        </p:nvSpPr>
        <p:spPr>
          <a:xfrm>
            <a:off x="3563888" y="2966151"/>
            <a:ext cx="1656184" cy="507831"/>
          </a:xfrm>
          <a:prstGeom prst="rect">
            <a:avLst/>
          </a:prstGeom>
          <a:noFill/>
        </p:spPr>
        <p:txBody>
          <a:bodyPr wrap="square" rtlCol="0">
            <a:spAutoFit/>
          </a:bodyPr>
          <a:lstStyle/>
          <a:p>
            <a:r>
              <a:rPr lang="fr-FR" sz="900" dirty="0" smtClean="0">
                <a:latin typeface="Trebuchet MS" pitchFamily="34" charset="0"/>
              </a:rPr>
              <a:t>Entrée en vigueur  de l’EIC </a:t>
            </a:r>
          </a:p>
          <a:p>
            <a:r>
              <a:rPr lang="fr-FR" sz="900" dirty="0" smtClean="0">
                <a:latin typeface="Trebuchet MS" pitchFamily="34" charset="0"/>
              </a:rPr>
              <a:t>conclu par Inès sur les titres de la Holding</a:t>
            </a:r>
          </a:p>
        </p:txBody>
      </p:sp>
      <p:sp>
        <p:nvSpPr>
          <p:cNvPr id="23" name="ZoneTexte 22"/>
          <p:cNvSpPr txBox="1"/>
          <p:nvPr/>
        </p:nvSpPr>
        <p:spPr>
          <a:xfrm>
            <a:off x="3456384" y="2056469"/>
            <a:ext cx="2123728" cy="230832"/>
          </a:xfrm>
          <a:prstGeom prst="rect">
            <a:avLst/>
          </a:prstGeom>
          <a:noFill/>
        </p:spPr>
        <p:txBody>
          <a:bodyPr wrap="square" rtlCol="0">
            <a:spAutoFit/>
          </a:bodyPr>
          <a:lstStyle/>
          <a:p>
            <a:r>
              <a:rPr lang="fr-FR" sz="900" b="1" dirty="0" smtClean="0">
                <a:latin typeface="Trebuchet MS" pitchFamily="34" charset="0"/>
              </a:rPr>
              <a:t>Entrée en vigueur  de l’EIC d’Inès</a:t>
            </a:r>
            <a:endParaRPr lang="fr-FR" sz="900" b="1" dirty="0">
              <a:latin typeface="Trebuchet MS" pitchFamily="34" charset="0"/>
            </a:endParaRPr>
          </a:p>
        </p:txBody>
      </p:sp>
      <p:cxnSp>
        <p:nvCxnSpPr>
          <p:cNvPr id="25" name="Connecteur droit 24"/>
          <p:cNvCxnSpPr/>
          <p:nvPr/>
        </p:nvCxnSpPr>
        <p:spPr>
          <a:xfrm rot="5400000">
            <a:off x="2123728" y="5785442"/>
            <a:ext cx="864096" cy="0"/>
          </a:xfrm>
          <a:prstGeom prst="line">
            <a:avLst/>
          </a:prstGeom>
          <a:ln w="508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ZoneTexte 26"/>
          <p:cNvSpPr txBox="1"/>
          <p:nvPr/>
        </p:nvSpPr>
        <p:spPr>
          <a:xfrm>
            <a:off x="2483768" y="4839520"/>
            <a:ext cx="2123728" cy="507831"/>
          </a:xfrm>
          <a:prstGeom prst="rect">
            <a:avLst/>
          </a:prstGeom>
          <a:noFill/>
        </p:spPr>
        <p:txBody>
          <a:bodyPr wrap="square" rtlCol="0">
            <a:spAutoFit/>
          </a:bodyPr>
          <a:lstStyle/>
          <a:p>
            <a:r>
              <a:rPr lang="fr-FR" sz="900" b="1" dirty="0" smtClean="0">
                <a:latin typeface="Trebuchet MS" pitchFamily="34" charset="0"/>
              </a:rPr>
              <a:t>Conclusion  d’un pacte Dutreil SAS Léonard sur 34% du capital de la SAS Léonard/ Début de l’ECC</a:t>
            </a:r>
            <a:endParaRPr lang="fr-FR" sz="900" b="1" dirty="0">
              <a:latin typeface="Trebuchet MS" pitchFamily="34" charset="0"/>
            </a:endParaRPr>
          </a:p>
        </p:txBody>
      </p:sp>
      <p:cxnSp>
        <p:nvCxnSpPr>
          <p:cNvPr id="29" name="Connecteur droit 28"/>
          <p:cNvCxnSpPr/>
          <p:nvPr/>
        </p:nvCxnSpPr>
        <p:spPr>
          <a:xfrm rot="5400000">
            <a:off x="4860032" y="2795713"/>
            <a:ext cx="720080" cy="0"/>
          </a:xfrm>
          <a:prstGeom prst="line">
            <a:avLst/>
          </a:prstGeom>
          <a:ln w="3175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ZoneTexte 35"/>
          <p:cNvSpPr txBox="1"/>
          <p:nvPr/>
        </p:nvSpPr>
        <p:spPr>
          <a:xfrm>
            <a:off x="5508104" y="5928059"/>
            <a:ext cx="2520280" cy="938719"/>
          </a:xfrm>
          <a:prstGeom prst="rect">
            <a:avLst/>
          </a:prstGeom>
          <a:noFill/>
        </p:spPr>
        <p:txBody>
          <a:bodyPr wrap="square" rtlCol="0">
            <a:spAutoFit/>
          </a:bodyPr>
          <a:lstStyle/>
          <a:p>
            <a:pPr>
              <a:spcAft>
                <a:spcPts val="600"/>
              </a:spcAft>
            </a:pPr>
            <a:r>
              <a:rPr lang="fr-FR" sz="900" dirty="0" smtClean="0">
                <a:latin typeface="Trebuchet MS" pitchFamily="34" charset="0"/>
              </a:rPr>
              <a:t>Donation-partage au profit d’Inès L. et de Cyril L. sur 31,01% du capital de la SAS Léonard</a:t>
            </a:r>
          </a:p>
          <a:p>
            <a:pPr>
              <a:spcAft>
                <a:spcPts val="600"/>
              </a:spcAft>
            </a:pPr>
            <a:r>
              <a:rPr lang="fr-FR" sz="900" dirty="0" smtClean="0">
                <a:latin typeface="Trebuchet MS" pitchFamily="34" charset="0"/>
              </a:rPr>
              <a:t>Apport des titres et de la soulte à la Holding</a:t>
            </a:r>
          </a:p>
          <a:p>
            <a:pPr>
              <a:spcAft>
                <a:spcPts val="600"/>
              </a:spcAft>
            </a:pPr>
            <a:r>
              <a:rPr lang="fr-FR" sz="900" dirty="0" smtClean="0">
                <a:latin typeface="Trebuchet MS" pitchFamily="34" charset="0"/>
              </a:rPr>
              <a:t>Financement mezzanine (ou autre)</a:t>
            </a:r>
            <a:endParaRPr lang="fr-FR" sz="900" dirty="0">
              <a:latin typeface="Trebuchet MS" pitchFamily="34" charset="0"/>
            </a:endParaRPr>
          </a:p>
        </p:txBody>
      </p:sp>
      <p:sp>
        <p:nvSpPr>
          <p:cNvPr id="40" name="ZoneTexte 39"/>
          <p:cNvSpPr txBox="1"/>
          <p:nvPr/>
        </p:nvSpPr>
        <p:spPr>
          <a:xfrm>
            <a:off x="4067944" y="2560525"/>
            <a:ext cx="648072" cy="230832"/>
          </a:xfrm>
          <a:prstGeom prst="rect">
            <a:avLst/>
          </a:prstGeom>
          <a:noFill/>
        </p:spPr>
        <p:txBody>
          <a:bodyPr wrap="square" rtlCol="0">
            <a:spAutoFit/>
          </a:bodyPr>
          <a:lstStyle/>
          <a:p>
            <a:r>
              <a:rPr lang="fr-FR" sz="900" dirty="0" smtClean="0">
                <a:latin typeface="Trebuchet MS" pitchFamily="34" charset="0"/>
              </a:rPr>
              <a:t>4 ans</a:t>
            </a:r>
            <a:endParaRPr lang="fr-FR" sz="900" dirty="0">
              <a:latin typeface="Trebuchet MS" pitchFamily="34" charset="0"/>
            </a:endParaRPr>
          </a:p>
        </p:txBody>
      </p:sp>
      <p:sp>
        <p:nvSpPr>
          <p:cNvPr id="42" name="ZoneTexte 41"/>
          <p:cNvSpPr txBox="1"/>
          <p:nvPr/>
        </p:nvSpPr>
        <p:spPr>
          <a:xfrm>
            <a:off x="2339752" y="2560525"/>
            <a:ext cx="648072" cy="230832"/>
          </a:xfrm>
          <a:prstGeom prst="rect">
            <a:avLst/>
          </a:prstGeom>
          <a:noFill/>
        </p:spPr>
        <p:txBody>
          <a:bodyPr wrap="square" rtlCol="0">
            <a:spAutoFit/>
          </a:bodyPr>
          <a:lstStyle/>
          <a:p>
            <a:r>
              <a:rPr lang="fr-FR" sz="900" dirty="0" smtClean="0">
                <a:latin typeface="Trebuchet MS" pitchFamily="34" charset="0"/>
              </a:rPr>
              <a:t>2 ans</a:t>
            </a:r>
            <a:endParaRPr lang="fr-FR" sz="900" dirty="0">
              <a:latin typeface="Trebuchet MS" pitchFamily="34" charset="0"/>
            </a:endParaRPr>
          </a:p>
        </p:txBody>
      </p:sp>
      <p:cxnSp>
        <p:nvCxnSpPr>
          <p:cNvPr id="57" name="Connecteur droit 56"/>
          <p:cNvCxnSpPr/>
          <p:nvPr/>
        </p:nvCxnSpPr>
        <p:spPr>
          <a:xfrm rot="5400000">
            <a:off x="5940152" y="1023096"/>
            <a:ext cx="864096" cy="0"/>
          </a:xfrm>
          <a:prstGeom prst="line">
            <a:avLst/>
          </a:prstGeom>
          <a:ln w="508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ZoneTexte 57"/>
          <p:cNvSpPr txBox="1"/>
          <p:nvPr/>
        </p:nvSpPr>
        <p:spPr>
          <a:xfrm>
            <a:off x="6264696" y="375024"/>
            <a:ext cx="2123728" cy="230832"/>
          </a:xfrm>
          <a:prstGeom prst="rect">
            <a:avLst/>
          </a:prstGeom>
          <a:noFill/>
        </p:spPr>
        <p:txBody>
          <a:bodyPr wrap="square" rtlCol="0">
            <a:spAutoFit/>
          </a:bodyPr>
          <a:lstStyle/>
          <a:p>
            <a:r>
              <a:rPr lang="fr-FR" sz="900" b="1" dirty="0" smtClean="0">
                <a:latin typeface="Trebuchet MS" pitchFamily="34" charset="0"/>
              </a:rPr>
              <a:t>Départ à la retraite de Claude L.</a:t>
            </a:r>
          </a:p>
        </p:txBody>
      </p:sp>
      <p:cxnSp>
        <p:nvCxnSpPr>
          <p:cNvPr id="59" name="Connecteur droit 58"/>
          <p:cNvCxnSpPr/>
          <p:nvPr/>
        </p:nvCxnSpPr>
        <p:spPr>
          <a:xfrm rot="5400000">
            <a:off x="3526755" y="4012555"/>
            <a:ext cx="5690890" cy="0"/>
          </a:xfrm>
          <a:prstGeom prst="line">
            <a:avLst/>
          </a:prstGeom>
          <a:ln w="22225" cmpd="sng">
            <a:solidFill>
              <a:schemeClr val="tx1">
                <a:alpha val="42000"/>
              </a:schemeClr>
            </a:solidFill>
            <a:prstDash val="dash"/>
          </a:ln>
        </p:spPr>
        <p:style>
          <a:lnRef idx="1">
            <a:schemeClr val="accent1"/>
          </a:lnRef>
          <a:fillRef idx="0">
            <a:schemeClr val="accent1"/>
          </a:fillRef>
          <a:effectRef idx="0">
            <a:schemeClr val="accent1"/>
          </a:effectRef>
          <a:fontRef idx="minor">
            <a:schemeClr val="tx1"/>
          </a:fontRef>
        </p:style>
      </p:cxnSp>
      <p:sp>
        <p:nvSpPr>
          <p:cNvPr id="31" name="ZoneTexte 30"/>
          <p:cNvSpPr txBox="1"/>
          <p:nvPr/>
        </p:nvSpPr>
        <p:spPr>
          <a:xfrm>
            <a:off x="5472608" y="5091784"/>
            <a:ext cx="2314102" cy="230832"/>
          </a:xfrm>
          <a:prstGeom prst="rect">
            <a:avLst/>
          </a:prstGeom>
          <a:noFill/>
        </p:spPr>
        <p:txBody>
          <a:bodyPr wrap="square" rtlCol="0">
            <a:spAutoFit/>
          </a:bodyPr>
          <a:lstStyle/>
          <a:p>
            <a:r>
              <a:rPr lang="fr-FR" sz="900" b="1" dirty="0" smtClean="0">
                <a:latin typeface="Trebuchet MS" pitchFamily="34" charset="0"/>
              </a:rPr>
              <a:t>Entrée en vigueur de l’EIC d’Inès L.</a:t>
            </a:r>
            <a:endParaRPr lang="fr-FR" sz="900" b="1" dirty="0">
              <a:latin typeface="Trebuchet MS" pitchFamily="34" charset="0"/>
            </a:endParaRPr>
          </a:p>
        </p:txBody>
      </p:sp>
      <p:sp>
        <p:nvSpPr>
          <p:cNvPr id="32" name="Flèche droite 31"/>
          <p:cNvSpPr/>
          <p:nvPr/>
        </p:nvSpPr>
        <p:spPr>
          <a:xfrm>
            <a:off x="395536" y="735064"/>
            <a:ext cx="8568952" cy="720080"/>
          </a:xfrm>
          <a:prstGeom prst="rightArrow">
            <a:avLst/>
          </a:prstGeom>
          <a:solidFill>
            <a:schemeClr val="bg1">
              <a:lumMod val="5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fr-FR" sz="900" b="1" dirty="0" smtClean="0">
              <a:solidFill>
                <a:schemeClr val="tx1"/>
              </a:solidFill>
              <a:latin typeface="Trebuchet MS" pitchFamily="34" charset="0"/>
            </a:endParaRPr>
          </a:p>
        </p:txBody>
      </p:sp>
      <p:sp>
        <p:nvSpPr>
          <p:cNvPr id="34" name="ZoneTexte 33"/>
          <p:cNvSpPr txBox="1"/>
          <p:nvPr/>
        </p:nvSpPr>
        <p:spPr>
          <a:xfrm>
            <a:off x="6372200" y="1311128"/>
            <a:ext cx="1728192" cy="507831"/>
          </a:xfrm>
          <a:prstGeom prst="rect">
            <a:avLst/>
          </a:prstGeom>
          <a:noFill/>
        </p:spPr>
        <p:txBody>
          <a:bodyPr wrap="square" rtlCol="0">
            <a:spAutoFit/>
          </a:bodyPr>
          <a:lstStyle/>
          <a:p>
            <a:r>
              <a:rPr lang="fr-FR" sz="900" dirty="0" smtClean="0">
                <a:latin typeface="Trebuchet MS" pitchFamily="34" charset="0"/>
              </a:rPr>
              <a:t>Cession de sa participation de 20% dans la  SAS Léonard à la Holding </a:t>
            </a:r>
            <a:endParaRPr lang="fr-FR" sz="900" dirty="0">
              <a:latin typeface="Trebuchet MS" pitchFamily="34" charset="0"/>
            </a:endParaRPr>
          </a:p>
        </p:txBody>
      </p:sp>
      <p:cxnSp>
        <p:nvCxnSpPr>
          <p:cNvPr id="44" name="Connecteur droit 43"/>
          <p:cNvCxnSpPr/>
          <p:nvPr/>
        </p:nvCxnSpPr>
        <p:spPr>
          <a:xfrm rot="10800000">
            <a:off x="107505" y="2534103"/>
            <a:ext cx="1584175" cy="0"/>
          </a:xfrm>
          <a:prstGeom prst="line">
            <a:avLst/>
          </a:prstGeom>
          <a:ln w="22225">
            <a:solidFill>
              <a:schemeClr val="tx1"/>
            </a:solidFill>
            <a:prstDash val="dash"/>
            <a:bevel/>
          </a:ln>
        </p:spPr>
        <p:style>
          <a:lnRef idx="1">
            <a:schemeClr val="accent1"/>
          </a:lnRef>
          <a:fillRef idx="0">
            <a:schemeClr val="accent1"/>
          </a:fillRef>
          <a:effectRef idx="0">
            <a:schemeClr val="accent1"/>
          </a:effectRef>
          <a:fontRef idx="minor">
            <a:schemeClr val="tx1"/>
          </a:fontRef>
        </p:style>
      </p:cxnSp>
      <p:cxnSp>
        <p:nvCxnSpPr>
          <p:cNvPr id="46" name="Connecteur droit 45"/>
          <p:cNvCxnSpPr/>
          <p:nvPr/>
        </p:nvCxnSpPr>
        <p:spPr>
          <a:xfrm rot="10800000">
            <a:off x="107504" y="2894143"/>
            <a:ext cx="1584176" cy="0"/>
          </a:xfrm>
          <a:prstGeom prst="line">
            <a:avLst/>
          </a:prstGeom>
          <a:ln w="22225">
            <a:solidFill>
              <a:schemeClr val="tx1"/>
            </a:solidFill>
            <a:prstDash val="dash"/>
            <a:bevel/>
          </a:ln>
        </p:spPr>
        <p:style>
          <a:lnRef idx="1">
            <a:schemeClr val="accent1"/>
          </a:lnRef>
          <a:fillRef idx="0">
            <a:schemeClr val="accent1"/>
          </a:fillRef>
          <a:effectRef idx="0">
            <a:schemeClr val="accent1"/>
          </a:effectRef>
          <a:fontRef idx="minor">
            <a:schemeClr val="tx1"/>
          </a:fontRef>
        </p:style>
      </p:cxnSp>
      <p:cxnSp>
        <p:nvCxnSpPr>
          <p:cNvPr id="49" name="Connecteur droit 48"/>
          <p:cNvCxnSpPr/>
          <p:nvPr/>
        </p:nvCxnSpPr>
        <p:spPr>
          <a:xfrm rot="10800000">
            <a:off x="107504" y="5569418"/>
            <a:ext cx="2448272" cy="0"/>
          </a:xfrm>
          <a:prstGeom prst="line">
            <a:avLst/>
          </a:prstGeom>
          <a:ln w="22225">
            <a:solidFill>
              <a:schemeClr val="tx1"/>
            </a:solidFill>
            <a:prstDash val="dash"/>
            <a:bevel/>
          </a:ln>
        </p:spPr>
        <p:style>
          <a:lnRef idx="1">
            <a:schemeClr val="accent1"/>
          </a:lnRef>
          <a:fillRef idx="0">
            <a:schemeClr val="accent1"/>
          </a:fillRef>
          <a:effectRef idx="0">
            <a:schemeClr val="accent1"/>
          </a:effectRef>
          <a:fontRef idx="minor">
            <a:schemeClr val="tx1"/>
          </a:fontRef>
        </p:style>
      </p:cxnSp>
      <p:cxnSp>
        <p:nvCxnSpPr>
          <p:cNvPr id="50" name="Connecteur droit 49"/>
          <p:cNvCxnSpPr/>
          <p:nvPr/>
        </p:nvCxnSpPr>
        <p:spPr>
          <a:xfrm rot="10800000">
            <a:off x="107504" y="5929458"/>
            <a:ext cx="2448272" cy="0"/>
          </a:xfrm>
          <a:prstGeom prst="line">
            <a:avLst/>
          </a:prstGeom>
          <a:ln w="22225">
            <a:solidFill>
              <a:schemeClr val="tx1"/>
            </a:solidFill>
            <a:prstDash val="dash"/>
            <a:bevel/>
          </a:ln>
        </p:spPr>
        <p:style>
          <a:lnRef idx="1">
            <a:schemeClr val="accent1"/>
          </a:lnRef>
          <a:fillRef idx="0">
            <a:schemeClr val="accent1"/>
          </a:fillRef>
          <a:effectRef idx="0">
            <a:schemeClr val="accent1"/>
          </a:effectRef>
          <a:fontRef idx="minor">
            <a:schemeClr val="tx1"/>
          </a:fontRef>
        </p:style>
      </p:cxnSp>
      <p:sp>
        <p:nvSpPr>
          <p:cNvPr id="65" name="ZoneTexte 64"/>
          <p:cNvSpPr txBox="1"/>
          <p:nvPr/>
        </p:nvSpPr>
        <p:spPr>
          <a:xfrm>
            <a:off x="35496" y="5947749"/>
            <a:ext cx="1440160" cy="507831"/>
          </a:xfrm>
          <a:prstGeom prst="rect">
            <a:avLst/>
          </a:prstGeom>
          <a:noFill/>
        </p:spPr>
        <p:txBody>
          <a:bodyPr wrap="square" rtlCol="0">
            <a:spAutoFit/>
          </a:bodyPr>
          <a:lstStyle/>
          <a:p>
            <a:pPr algn="just"/>
            <a:r>
              <a:rPr lang="fr-FR" sz="900" dirty="0" smtClean="0">
                <a:latin typeface="Trebuchet MS" pitchFamily="34" charset="0"/>
              </a:rPr>
              <a:t>Cession à Marianne L. et Pierre S. de 0,01%  de la SAS  Léonard chacun </a:t>
            </a:r>
          </a:p>
        </p:txBody>
      </p:sp>
      <p:sp>
        <p:nvSpPr>
          <p:cNvPr id="53" name="ZoneTexte 52"/>
          <p:cNvSpPr txBox="1"/>
          <p:nvPr/>
        </p:nvSpPr>
        <p:spPr>
          <a:xfrm>
            <a:off x="3275856" y="5641426"/>
            <a:ext cx="1368152" cy="230832"/>
          </a:xfrm>
          <a:prstGeom prst="rect">
            <a:avLst/>
          </a:prstGeom>
          <a:noFill/>
        </p:spPr>
        <p:txBody>
          <a:bodyPr wrap="square" rtlCol="0">
            <a:spAutoFit/>
          </a:bodyPr>
          <a:lstStyle/>
          <a:p>
            <a:r>
              <a:rPr lang="fr-FR" sz="900" dirty="0" smtClean="0">
                <a:latin typeface="Trebuchet MS" pitchFamily="34" charset="0"/>
              </a:rPr>
              <a:t>2 ans reconductibles</a:t>
            </a:r>
            <a:endParaRPr lang="fr-FR" sz="900" dirty="0">
              <a:latin typeface="Trebuchet MS" pitchFamily="34" charset="0"/>
            </a:endParaRPr>
          </a:p>
        </p:txBody>
      </p:sp>
      <p:sp>
        <p:nvSpPr>
          <p:cNvPr id="55" name="ZoneTexte 54"/>
          <p:cNvSpPr txBox="1"/>
          <p:nvPr/>
        </p:nvSpPr>
        <p:spPr>
          <a:xfrm>
            <a:off x="6372200" y="5641426"/>
            <a:ext cx="648072" cy="230832"/>
          </a:xfrm>
          <a:prstGeom prst="rect">
            <a:avLst/>
          </a:prstGeom>
          <a:noFill/>
        </p:spPr>
        <p:txBody>
          <a:bodyPr wrap="square" rtlCol="0">
            <a:spAutoFit/>
          </a:bodyPr>
          <a:lstStyle/>
          <a:p>
            <a:r>
              <a:rPr lang="fr-FR" sz="900" dirty="0" smtClean="0">
                <a:latin typeface="Trebuchet MS" pitchFamily="34" charset="0"/>
              </a:rPr>
              <a:t>4 ans</a:t>
            </a:r>
            <a:endParaRPr lang="fr-FR" sz="900" dirty="0">
              <a:latin typeface="Trebuchet MS" pitchFamily="34" charset="0"/>
            </a:endParaRPr>
          </a:p>
        </p:txBody>
      </p:sp>
      <p:cxnSp>
        <p:nvCxnSpPr>
          <p:cNvPr id="30" name="Connecteur droit 29"/>
          <p:cNvCxnSpPr/>
          <p:nvPr/>
        </p:nvCxnSpPr>
        <p:spPr>
          <a:xfrm rot="5400000">
            <a:off x="5148064" y="5857450"/>
            <a:ext cx="720080" cy="0"/>
          </a:xfrm>
          <a:prstGeom prst="line">
            <a:avLst/>
          </a:prstGeom>
          <a:ln w="3175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Connecteur droit 32"/>
          <p:cNvCxnSpPr/>
          <p:nvPr/>
        </p:nvCxnSpPr>
        <p:spPr>
          <a:xfrm rot="5400000">
            <a:off x="7524327" y="5857450"/>
            <a:ext cx="720080" cy="0"/>
          </a:xfrm>
          <a:prstGeom prst="line">
            <a:avLst/>
          </a:prstGeom>
          <a:ln w="3175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Connecteur droit 65"/>
          <p:cNvCxnSpPr/>
          <p:nvPr/>
        </p:nvCxnSpPr>
        <p:spPr>
          <a:xfrm rot="16200000" flipH="1">
            <a:off x="2554648" y="3904544"/>
            <a:ext cx="5906910" cy="2"/>
          </a:xfrm>
          <a:prstGeom prst="line">
            <a:avLst/>
          </a:prstGeom>
          <a:ln w="22225" cmpd="sng">
            <a:solidFill>
              <a:schemeClr val="tx1">
                <a:alpha val="42000"/>
              </a:schemeClr>
            </a:solidFill>
            <a:prstDash val="dash"/>
          </a:ln>
        </p:spPr>
        <p:style>
          <a:lnRef idx="1">
            <a:schemeClr val="accent1"/>
          </a:lnRef>
          <a:fillRef idx="0">
            <a:schemeClr val="accent1"/>
          </a:fillRef>
          <a:effectRef idx="0">
            <a:schemeClr val="accent1"/>
          </a:effectRef>
          <a:fontRef idx="minor">
            <a:schemeClr val="tx1"/>
          </a:fontRef>
        </p:style>
      </p:cxnSp>
      <p:sp>
        <p:nvSpPr>
          <p:cNvPr id="67" name="ZoneTexte 66"/>
          <p:cNvSpPr txBox="1"/>
          <p:nvPr/>
        </p:nvSpPr>
        <p:spPr>
          <a:xfrm>
            <a:off x="4932040" y="190006"/>
            <a:ext cx="1403648" cy="646331"/>
          </a:xfrm>
          <a:prstGeom prst="rect">
            <a:avLst/>
          </a:prstGeom>
          <a:noFill/>
        </p:spPr>
        <p:txBody>
          <a:bodyPr wrap="square" rtlCol="0">
            <a:spAutoFit/>
          </a:bodyPr>
          <a:lstStyle/>
          <a:p>
            <a:r>
              <a:rPr lang="fr-FR" sz="900" b="1" dirty="0" smtClean="0">
                <a:latin typeface="Trebuchet MS" pitchFamily="34" charset="0"/>
              </a:rPr>
              <a:t>Inès L. devient président de la SAS Léonard et de la Holding</a:t>
            </a:r>
            <a:endParaRPr lang="fr-FR" sz="900" b="1" dirty="0">
              <a:latin typeface="Trebuchet MS" pitchFamily="34" charset="0"/>
            </a:endParaRPr>
          </a:p>
        </p:txBody>
      </p:sp>
      <p:sp>
        <p:nvSpPr>
          <p:cNvPr id="68" name="ZoneTexte 67"/>
          <p:cNvSpPr txBox="1"/>
          <p:nvPr/>
        </p:nvSpPr>
        <p:spPr>
          <a:xfrm>
            <a:off x="395536" y="351589"/>
            <a:ext cx="1512168" cy="507831"/>
          </a:xfrm>
          <a:prstGeom prst="rect">
            <a:avLst/>
          </a:prstGeom>
          <a:noFill/>
        </p:spPr>
        <p:txBody>
          <a:bodyPr wrap="square" rtlCol="0">
            <a:spAutoFit/>
          </a:bodyPr>
          <a:lstStyle/>
          <a:p>
            <a:r>
              <a:rPr lang="fr-FR" sz="900" dirty="0" smtClean="0">
                <a:latin typeface="Trebuchet MS" pitchFamily="34" charset="0"/>
              </a:rPr>
              <a:t>Claude L. est président de la SAS Léonard et de la Holding.</a:t>
            </a:r>
          </a:p>
        </p:txBody>
      </p:sp>
      <p:sp>
        <p:nvSpPr>
          <p:cNvPr id="70" name="ZoneTexte 69"/>
          <p:cNvSpPr txBox="1"/>
          <p:nvPr/>
        </p:nvSpPr>
        <p:spPr>
          <a:xfrm>
            <a:off x="1907704" y="351589"/>
            <a:ext cx="1368152" cy="507831"/>
          </a:xfrm>
          <a:prstGeom prst="rect">
            <a:avLst/>
          </a:prstGeom>
          <a:noFill/>
        </p:spPr>
        <p:txBody>
          <a:bodyPr wrap="square" rtlCol="0">
            <a:spAutoFit/>
          </a:bodyPr>
          <a:lstStyle/>
          <a:p>
            <a:r>
              <a:rPr lang="fr-FR" sz="900" dirty="0" smtClean="0">
                <a:latin typeface="Trebuchet MS" pitchFamily="34" charset="0"/>
              </a:rPr>
              <a:t>Pierre S. est directeur général de la SAS Léonard</a:t>
            </a:r>
          </a:p>
        </p:txBody>
      </p:sp>
      <p:sp>
        <p:nvSpPr>
          <p:cNvPr id="72" name="ZoneTexte 71"/>
          <p:cNvSpPr txBox="1"/>
          <p:nvPr/>
        </p:nvSpPr>
        <p:spPr>
          <a:xfrm>
            <a:off x="3635896" y="351589"/>
            <a:ext cx="1368152" cy="507831"/>
          </a:xfrm>
          <a:prstGeom prst="rect">
            <a:avLst/>
          </a:prstGeom>
          <a:noFill/>
        </p:spPr>
        <p:txBody>
          <a:bodyPr wrap="square" rtlCol="0">
            <a:spAutoFit/>
          </a:bodyPr>
          <a:lstStyle/>
          <a:p>
            <a:r>
              <a:rPr lang="fr-FR" sz="900" dirty="0" smtClean="0">
                <a:latin typeface="Trebuchet MS" pitchFamily="34" charset="0"/>
              </a:rPr>
              <a:t>Inès L. exerce une fonction de direction dans la Holding</a:t>
            </a:r>
          </a:p>
        </p:txBody>
      </p:sp>
      <p:cxnSp>
        <p:nvCxnSpPr>
          <p:cNvPr id="78" name="Connecteur droit 77"/>
          <p:cNvCxnSpPr/>
          <p:nvPr/>
        </p:nvCxnSpPr>
        <p:spPr>
          <a:xfrm rot="5400000">
            <a:off x="1510532" y="3868541"/>
            <a:ext cx="5978922" cy="1"/>
          </a:xfrm>
          <a:prstGeom prst="line">
            <a:avLst/>
          </a:prstGeom>
          <a:ln w="22225" cmpd="sng">
            <a:solidFill>
              <a:schemeClr val="tx1">
                <a:alpha val="42000"/>
              </a:schemeClr>
            </a:solidFill>
            <a:prstDash val="dash"/>
          </a:ln>
        </p:spPr>
        <p:style>
          <a:lnRef idx="1">
            <a:schemeClr val="accent1"/>
          </a:lnRef>
          <a:fillRef idx="0">
            <a:schemeClr val="accent1"/>
          </a:fillRef>
          <a:effectRef idx="0">
            <a:schemeClr val="accent1"/>
          </a:effectRef>
          <a:fontRef idx="minor">
            <a:schemeClr val="tx1"/>
          </a:fontRef>
        </p:style>
      </p:cxnSp>
      <p:sp>
        <p:nvSpPr>
          <p:cNvPr id="43" name="ZoneTexte 42"/>
          <p:cNvSpPr txBox="1"/>
          <p:nvPr/>
        </p:nvSpPr>
        <p:spPr>
          <a:xfrm>
            <a:off x="1619672" y="5919640"/>
            <a:ext cx="1008112" cy="784830"/>
          </a:xfrm>
          <a:prstGeom prst="rect">
            <a:avLst/>
          </a:prstGeom>
          <a:noFill/>
        </p:spPr>
        <p:txBody>
          <a:bodyPr wrap="square" rtlCol="0">
            <a:spAutoFit/>
          </a:bodyPr>
          <a:lstStyle/>
          <a:p>
            <a:r>
              <a:rPr lang="fr-FR" sz="900" dirty="0" smtClean="0">
                <a:latin typeface="Trebuchet MS" pitchFamily="34" charset="0"/>
              </a:rPr>
              <a:t>Donation-partage par lots (24,49% de la SAS Léonard à Cyril L.)</a:t>
            </a:r>
          </a:p>
        </p:txBody>
      </p:sp>
      <p:sp>
        <p:nvSpPr>
          <p:cNvPr id="45" name="Rectangle 12"/>
          <p:cNvSpPr>
            <a:spLocks noChangeArrowheads="1"/>
          </p:cNvSpPr>
          <p:nvPr/>
        </p:nvSpPr>
        <p:spPr bwMode="auto">
          <a:xfrm>
            <a:off x="107506" y="-1733"/>
            <a:ext cx="8928992" cy="216023"/>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rPr>
              <a:t>Illustration n° 60 : Chronologie des différentes opérations de transmission</a:t>
            </a:r>
            <a:endParaRPr lang="fr-FR" sz="1300" b="1" dirty="0">
              <a:latin typeface="Trebuchet MS" pitchFamily="34"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34" descr="5 %"/>
          <p:cNvSpPr>
            <a:spLocks noChangeArrowheads="1"/>
          </p:cNvSpPr>
          <p:nvPr/>
        </p:nvSpPr>
        <p:spPr bwMode="auto">
          <a:xfrm>
            <a:off x="2434310" y="1214422"/>
            <a:ext cx="3362401" cy="1511500"/>
          </a:xfrm>
          <a:custGeom>
            <a:avLst/>
            <a:gdLst>
              <a:gd name="connsiteX0" fmla="*/ 0 w 5832648"/>
              <a:gd name="connsiteY0" fmla="*/ 779026 h 1558052"/>
              <a:gd name="connsiteX1" fmla="*/ 2163690 w 5832648"/>
              <a:gd name="connsiteY1" fmla="*/ 26393 h 1558052"/>
              <a:gd name="connsiteX2" fmla="*/ 2916325 w 5832648"/>
              <a:gd name="connsiteY2" fmla="*/ 3 h 1558052"/>
              <a:gd name="connsiteX3" fmla="*/ 3668962 w 5832648"/>
              <a:gd name="connsiteY3" fmla="*/ 26393 h 1558052"/>
              <a:gd name="connsiteX4" fmla="*/ 5832648 w 5832648"/>
              <a:gd name="connsiteY4" fmla="*/ 779034 h 1558052"/>
              <a:gd name="connsiteX5" fmla="*/ 3668960 w 5832648"/>
              <a:gd name="connsiteY5" fmla="*/ 1531670 h 1558052"/>
              <a:gd name="connsiteX6" fmla="*/ 2916324 w 5832648"/>
              <a:gd name="connsiteY6" fmla="*/ 1558060 h 1558052"/>
              <a:gd name="connsiteX7" fmla="*/ 2163687 w 5832648"/>
              <a:gd name="connsiteY7" fmla="*/ 1531670 h 1558052"/>
              <a:gd name="connsiteX8" fmla="*/ 0 w 5832648"/>
              <a:gd name="connsiteY8" fmla="*/ 779031 h 1558052"/>
              <a:gd name="connsiteX9" fmla="*/ 0 w 5832648"/>
              <a:gd name="connsiteY9" fmla="*/ 779026 h 1558052"/>
              <a:gd name="connsiteX0" fmla="*/ 6 w 5832663"/>
              <a:gd name="connsiteY0" fmla="*/ 779023 h 1579714"/>
              <a:gd name="connsiteX1" fmla="*/ 2163696 w 5832663"/>
              <a:gd name="connsiteY1" fmla="*/ 26390 h 1579714"/>
              <a:gd name="connsiteX2" fmla="*/ 2916331 w 5832663"/>
              <a:gd name="connsiteY2" fmla="*/ 0 h 1579714"/>
              <a:gd name="connsiteX3" fmla="*/ 3668968 w 5832663"/>
              <a:gd name="connsiteY3" fmla="*/ 26390 h 1579714"/>
              <a:gd name="connsiteX4" fmla="*/ 5832654 w 5832663"/>
              <a:gd name="connsiteY4" fmla="*/ 779031 h 1579714"/>
              <a:gd name="connsiteX5" fmla="*/ 3668966 w 5832663"/>
              <a:gd name="connsiteY5" fmla="*/ 1531667 h 1579714"/>
              <a:gd name="connsiteX6" fmla="*/ 2916330 w 5832663"/>
              <a:gd name="connsiteY6" fmla="*/ 1558057 h 1579714"/>
              <a:gd name="connsiteX7" fmla="*/ 2232254 w 5832663"/>
              <a:gd name="connsiteY7" fmla="*/ 1401725 h 1579714"/>
              <a:gd name="connsiteX8" fmla="*/ 6 w 5832663"/>
              <a:gd name="connsiteY8" fmla="*/ 779028 h 1579714"/>
              <a:gd name="connsiteX9" fmla="*/ 6 w 5832663"/>
              <a:gd name="connsiteY9" fmla="*/ 779023 h 1579714"/>
              <a:gd name="connsiteX0" fmla="*/ 6 w 5832663"/>
              <a:gd name="connsiteY0" fmla="*/ 779023 h 1549185"/>
              <a:gd name="connsiteX1" fmla="*/ 2163696 w 5832663"/>
              <a:gd name="connsiteY1" fmla="*/ 26390 h 1549185"/>
              <a:gd name="connsiteX2" fmla="*/ 2916331 w 5832663"/>
              <a:gd name="connsiteY2" fmla="*/ 0 h 1549185"/>
              <a:gd name="connsiteX3" fmla="*/ 3668968 w 5832663"/>
              <a:gd name="connsiteY3" fmla="*/ 26390 h 1549185"/>
              <a:gd name="connsiteX4" fmla="*/ 5832654 w 5832663"/>
              <a:gd name="connsiteY4" fmla="*/ 779031 h 1549185"/>
              <a:gd name="connsiteX5" fmla="*/ 3668966 w 5832663"/>
              <a:gd name="connsiteY5" fmla="*/ 1531667 h 1549185"/>
              <a:gd name="connsiteX6" fmla="*/ 4536510 w 5832663"/>
              <a:gd name="connsiteY6" fmla="*/ 1257708 h 1549185"/>
              <a:gd name="connsiteX7" fmla="*/ 2232254 w 5832663"/>
              <a:gd name="connsiteY7" fmla="*/ 1401725 h 1549185"/>
              <a:gd name="connsiteX8" fmla="*/ 6 w 5832663"/>
              <a:gd name="connsiteY8" fmla="*/ 779028 h 1549185"/>
              <a:gd name="connsiteX9" fmla="*/ 6 w 5832663"/>
              <a:gd name="connsiteY9" fmla="*/ 779023 h 1549185"/>
              <a:gd name="connsiteX0" fmla="*/ 6 w 7252705"/>
              <a:gd name="connsiteY0" fmla="*/ 779023 h 1419243"/>
              <a:gd name="connsiteX1" fmla="*/ 2163696 w 7252705"/>
              <a:gd name="connsiteY1" fmla="*/ 26390 h 1419243"/>
              <a:gd name="connsiteX2" fmla="*/ 2916331 w 7252705"/>
              <a:gd name="connsiteY2" fmla="*/ 0 h 1419243"/>
              <a:gd name="connsiteX3" fmla="*/ 3668968 w 7252705"/>
              <a:gd name="connsiteY3" fmla="*/ 26390 h 1419243"/>
              <a:gd name="connsiteX4" fmla="*/ 5832654 w 7252705"/>
              <a:gd name="connsiteY4" fmla="*/ 779031 h 1419243"/>
              <a:gd name="connsiteX5" fmla="*/ 5976670 w 7252705"/>
              <a:gd name="connsiteY5" fmla="*/ 1041685 h 1419243"/>
              <a:gd name="connsiteX6" fmla="*/ 4536510 w 7252705"/>
              <a:gd name="connsiteY6" fmla="*/ 1257708 h 1419243"/>
              <a:gd name="connsiteX7" fmla="*/ 2232254 w 7252705"/>
              <a:gd name="connsiteY7" fmla="*/ 1401725 h 1419243"/>
              <a:gd name="connsiteX8" fmla="*/ 6 w 7252705"/>
              <a:gd name="connsiteY8" fmla="*/ 779028 h 1419243"/>
              <a:gd name="connsiteX9" fmla="*/ 6 w 7252705"/>
              <a:gd name="connsiteY9" fmla="*/ 779023 h 1419243"/>
              <a:gd name="connsiteX0" fmla="*/ 6 w 7252705"/>
              <a:gd name="connsiteY0" fmla="*/ 779023 h 1419243"/>
              <a:gd name="connsiteX1" fmla="*/ 2163696 w 7252705"/>
              <a:gd name="connsiteY1" fmla="*/ 26390 h 1419243"/>
              <a:gd name="connsiteX2" fmla="*/ 2916331 w 7252705"/>
              <a:gd name="connsiteY2" fmla="*/ 0 h 1419243"/>
              <a:gd name="connsiteX3" fmla="*/ 3668968 w 7252705"/>
              <a:gd name="connsiteY3" fmla="*/ 26390 h 1419243"/>
              <a:gd name="connsiteX4" fmla="*/ 5832654 w 7252705"/>
              <a:gd name="connsiteY4" fmla="*/ 779031 h 1419243"/>
              <a:gd name="connsiteX5" fmla="*/ 5976670 w 7252705"/>
              <a:gd name="connsiteY5" fmla="*/ 969677 h 1419243"/>
              <a:gd name="connsiteX6" fmla="*/ 4536510 w 7252705"/>
              <a:gd name="connsiteY6" fmla="*/ 1257708 h 1419243"/>
              <a:gd name="connsiteX7" fmla="*/ 2232254 w 7252705"/>
              <a:gd name="connsiteY7" fmla="*/ 1401725 h 1419243"/>
              <a:gd name="connsiteX8" fmla="*/ 6 w 7252705"/>
              <a:gd name="connsiteY8" fmla="*/ 779028 h 1419243"/>
              <a:gd name="connsiteX9" fmla="*/ 6 w 7252705"/>
              <a:gd name="connsiteY9" fmla="*/ 779023 h 1419243"/>
              <a:gd name="connsiteX0" fmla="*/ 6 w 5977244"/>
              <a:gd name="connsiteY0" fmla="*/ 779023 h 1419243"/>
              <a:gd name="connsiteX1" fmla="*/ 2163696 w 5977244"/>
              <a:gd name="connsiteY1" fmla="*/ 26390 h 1419243"/>
              <a:gd name="connsiteX2" fmla="*/ 2916331 w 5977244"/>
              <a:gd name="connsiteY2" fmla="*/ 0 h 1419243"/>
              <a:gd name="connsiteX3" fmla="*/ 3668968 w 5977244"/>
              <a:gd name="connsiteY3" fmla="*/ 26390 h 1419243"/>
              <a:gd name="connsiteX4" fmla="*/ 5832654 w 5977244"/>
              <a:gd name="connsiteY4" fmla="*/ 779031 h 1419243"/>
              <a:gd name="connsiteX5" fmla="*/ 4536510 w 5977244"/>
              <a:gd name="connsiteY5" fmla="*/ 1257708 h 1419243"/>
              <a:gd name="connsiteX6" fmla="*/ 2232254 w 5977244"/>
              <a:gd name="connsiteY6" fmla="*/ 1401725 h 1419243"/>
              <a:gd name="connsiteX7" fmla="*/ 6 w 5977244"/>
              <a:gd name="connsiteY7" fmla="*/ 779028 h 1419243"/>
              <a:gd name="connsiteX8" fmla="*/ 6 w 5977244"/>
              <a:gd name="connsiteY8" fmla="*/ 779023 h 1419243"/>
              <a:gd name="connsiteX0" fmla="*/ 6 w 5977244"/>
              <a:gd name="connsiteY0" fmla="*/ 804223 h 1444443"/>
              <a:gd name="connsiteX1" fmla="*/ 2163696 w 5977244"/>
              <a:gd name="connsiteY1" fmla="*/ 51590 h 1444443"/>
              <a:gd name="connsiteX2" fmla="*/ 2916331 w 5977244"/>
              <a:gd name="connsiteY2" fmla="*/ 25200 h 1444443"/>
              <a:gd name="connsiteX3" fmla="*/ 3456390 w 5977244"/>
              <a:gd name="connsiteY3" fmla="*/ 202789 h 1444443"/>
              <a:gd name="connsiteX4" fmla="*/ 5832654 w 5977244"/>
              <a:gd name="connsiteY4" fmla="*/ 804231 h 1444443"/>
              <a:gd name="connsiteX5" fmla="*/ 4536510 w 5977244"/>
              <a:gd name="connsiteY5" fmla="*/ 1282908 h 1444443"/>
              <a:gd name="connsiteX6" fmla="*/ 2232254 w 5977244"/>
              <a:gd name="connsiteY6" fmla="*/ 1426925 h 1444443"/>
              <a:gd name="connsiteX7" fmla="*/ 6 w 5977244"/>
              <a:gd name="connsiteY7" fmla="*/ 804228 h 1444443"/>
              <a:gd name="connsiteX8" fmla="*/ 6 w 5977244"/>
              <a:gd name="connsiteY8" fmla="*/ 804223 h 1444443"/>
              <a:gd name="connsiteX0" fmla="*/ 6 w 5977244"/>
              <a:gd name="connsiteY0" fmla="*/ 770151 h 1410371"/>
              <a:gd name="connsiteX1" fmla="*/ 2163696 w 5977244"/>
              <a:gd name="connsiteY1" fmla="*/ 17518 h 1410371"/>
              <a:gd name="connsiteX2" fmla="*/ 1440166 w 5977244"/>
              <a:gd name="connsiteY2" fmla="*/ 168717 h 1410371"/>
              <a:gd name="connsiteX3" fmla="*/ 3456390 w 5977244"/>
              <a:gd name="connsiteY3" fmla="*/ 168717 h 1410371"/>
              <a:gd name="connsiteX4" fmla="*/ 5832654 w 5977244"/>
              <a:gd name="connsiteY4" fmla="*/ 770159 h 1410371"/>
              <a:gd name="connsiteX5" fmla="*/ 4536510 w 5977244"/>
              <a:gd name="connsiteY5" fmla="*/ 1248836 h 1410371"/>
              <a:gd name="connsiteX6" fmla="*/ 2232254 w 5977244"/>
              <a:gd name="connsiteY6" fmla="*/ 1392853 h 1410371"/>
              <a:gd name="connsiteX7" fmla="*/ 6 w 5977244"/>
              <a:gd name="connsiteY7" fmla="*/ 770156 h 1410371"/>
              <a:gd name="connsiteX8" fmla="*/ 6 w 5977244"/>
              <a:gd name="connsiteY8" fmla="*/ 770151 h 1410371"/>
              <a:gd name="connsiteX0" fmla="*/ 6 w 5977244"/>
              <a:gd name="connsiteY0" fmla="*/ 618952 h 1259172"/>
              <a:gd name="connsiteX1" fmla="*/ 1440166 w 5977244"/>
              <a:gd name="connsiteY1" fmla="*/ 17518 h 1259172"/>
              <a:gd name="connsiteX2" fmla="*/ 3456390 w 5977244"/>
              <a:gd name="connsiteY2" fmla="*/ 17518 h 1259172"/>
              <a:gd name="connsiteX3" fmla="*/ 5832654 w 5977244"/>
              <a:gd name="connsiteY3" fmla="*/ 618960 h 1259172"/>
              <a:gd name="connsiteX4" fmla="*/ 4536510 w 5977244"/>
              <a:gd name="connsiteY4" fmla="*/ 1097637 h 1259172"/>
              <a:gd name="connsiteX5" fmla="*/ 2232254 w 5977244"/>
              <a:gd name="connsiteY5" fmla="*/ 1241654 h 1259172"/>
              <a:gd name="connsiteX6" fmla="*/ 6 w 5977244"/>
              <a:gd name="connsiteY6" fmla="*/ 618957 h 1259172"/>
              <a:gd name="connsiteX7" fmla="*/ 6 w 5977244"/>
              <a:gd name="connsiteY7" fmla="*/ 618952 h 1259172"/>
              <a:gd name="connsiteX0" fmla="*/ 6 w 5977244"/>
              <a:gd name="connsiteY0" fmla="*/ 618952 h 1259172"/>
              <a:gd name="connsiteX1" fmla="*/ 576070 w 5977244"/>
              <a:gd name="connsiteY1" fmla="*/ 233541 h 1259172"/>
              <a:gd name="connsiteX2" fmla="*/ 1440166 w 5977244"/>
              <a:gd name="connsiteY2" fmla="*/ 17518 h 1259172"/>
              <a:gd name="connsiteX3" fmla="*/ 3456390 w 5977244"/>
              <a:gd name="connsiteY3" fmla="*/ 17518 h 1259172"/>
              <a:gd name="connsiteX4" fmla="*/ 5832654 w 5977244"/>
              <a:gd name="connsiteY4" fmla="*/ 618960 h 1259172"/>
              <a:gd name="connsiteX5" fmla="*/ 4536510 w 5977244"/>
              <a:gd name="connsiteY5" fmla="*/ 1097637 h 1259172"/>
              <a:gd name="connsiteX6" fmla="*/ 2232254 w 5977244"/>
              <a:gd name="connsiteY6" fmla="*/ 1241654 h 1259172"/>
              <a:gd name="connsiteX7" fmla="*/ 6 w 5977244"/>
              <a:gd name="connsiteY7" fmla="*/ 618957 h 1259172"/>
              <a:gd name="connsiteX8" fmla="*/ 6 w 5977244"/>
              <a:gd name="connsiteY8" fmla="*/ 618952 h 1259172"/>
              <a:gd name="connsiteX0" fmla="*/ 72014 w 5977244"/>
              <a:gd name="connsiteY0" fmla="*/ 737597 h 1259172"/>
              <a:gd name="connsiteX1" fmla="*/ 576070 w 5977244"/>
              <a:gd name="connsiteY1" fmla="*/ 233541 h 1259172"/>
              <a:gd name="connsiteX2" fmla="*/ 1440166 w 5977244"/>
              <a:gd name="connsiteY2" fmla="*/ 17518 h 1259172"/>
              <a:gd name="connsiteX3" fmla="*/ 3456390 w 5977244"/>
              <a:gd name="connsiteY3" fmla="*/ 17518 h 1259172"/>
              <a:gd name="connsiteX4" fmla="*/ 5832654 w 5977244"/>
              <a:gd name="connsiteY4" fmla="*/ 618960 h 1259172"/>
              <a:gd name="connsiteX5" fmla="*/ 4536510 w 5977244"/>
              <a:gd name="connsiteY5" fmla="*/ 1097637 h 1259172"/>
              <a:gd name="connsiteX6" fmla="*/ 2232254 w 5977244"/>
              <a:gd name="connsiteY6" fmla="*/ 1241654 h 1259172"/>
              <a:gd name="connsiteX7" fmla="*/ 6 w 5977244"/>
              <a:gd name="connsiteY7" fmla="*/ 618957 h 1259172"/>
              <a:gd name="connsiteX8" fmla="*/ 72014 w 5977244"/>
              <a:gd name="connsiteY8" fmla="*/ 737597 h 1259172"/>
              <a:gd name="connsiteX0" fmla="*/ 72014 w 5977244"/>
              <a:gd name="connsiteY0" fmla="*/ 737597 h 1259172"/>
              <a:gd name="connsiteX1" fmla="*/ 504062 w 5977244"/>
              <a:gd name="connsiteY1" fmla="*/ 233541 h 1259172"/>
              <a:gd name="connsiteX2" fmla="*/ 1440166 w 5977244"/>
              <a:gd name="connsiteY2" fmla="*/ 17518 h 1259172"/>
              <a:gd name="connsiteX3" fmla="*/ 3456390 w 5977244"/>
              <a:gd name="connsiteY3" fmla="*/ 17518 h 1259172"/>
              <a:gd name="connsiteX4" fmla="*/ 5832654 w 5977244"/>
              <a:gd name="connsiteY4" fmla="*/ 618960 h 1259172"/>
              <a:gd name="connsiteX5" fmla="*/ 4536510 w 5977244"/>
              <a:gd name="connsiteY5" fmla="*/ 1097637 h 1259172"/>
              <a:gd name="connsiteX6" fmla="*/ 2232254 w 5977244"/>
              <a:gd name="connsiteY6" fmla="*/ 1241654 h 1259172"/>
              <a:gd name="connsiteX7" fmla="*/ 6 w 5977244"/>
              <a:gd name="connsiteY7" fmla="*/ 618957 h 1259172"/>
              <a:gd name="connsiteX8" fmla="*/ 72014 w 5977244"/>
              <a:gd name="connsiteY8" fmla="*/ 737597 h 1259172"/>
              <a:gd name="connsiteX0" fmla="*/ 288038 w 5977244"/>
              <a:gd name="connsiteY0" fmla="*/ 881613 h 1259172"/>
              <a:gd name="connsiteX1" fmla="*/ 504062 w 5977244"/>
              <a:gd name="connsiteY1" fmla="*/ 233541 h 1259172"/>
              <a:gd name="connsiteX2" fmla="*/ 1440166 w 5977244"/>
              <a:gd name="connsiteY2" fmla="*/ 17518 h 1259172"/>
              <a:gd name="connsiteX3" fmla="*/ 3456390 w 5977244"/>
              <a:gd name="connsiteY3" fmla="*/ 17518 h 1259172"/>
              <a:gd name="connsiteX4" fmla="*/ 5832654 w 5977244"/>
              <a:gd name="connsiteY4" fmla="*/ 618960 h 1259172"/>
              <a:gd name="connsiteX5" fmla="*/ 4536510 w 5977244"/>
              <a:gd name="connsiteY5" fmla="*/ 1097637 h 1259172"/>
              <a:gd name="connsiteX6" fmla="*/ 2232254 w 5977244"/>
              <a:gd name="connsiteY6" fmla="*/ 1241654 h 1259172"/>
              <a:gd name="connsiteX7" fmla="*/ 6 w 5977244"/>
              <a:gd name="connsiteY7" fmla="*/ 618957 h 1259172"/>
              <a:gd name="connsiteX8" fmla="*/ 288038 w 5977244"/>
              <a:gd name="connsiteY8" fmla="*/ 881613 h 1259172"/>
              <a:gd name="connsiteX0" fmla="*/ 288032 w 5977238"/>
              <a:gd name="connsiteY0" fmla="*/ 881613 h 1259172"/>
              <a:gd name="connsiteX1" fmla="*/ 504056 w 5977238"/>
              <a:gd name="connsiteY1" fmla="*/ 233541 h 1259172"/>
              <a:gd name="connsiteX2" fmla="*/ 1440160 w 5977238"/>
              <a:gd name="connsiteY2" fmla="*/ 17518 h 1259172"/>
              <a:gd name="connsiteX3" fmla="*/ 3456384 w 5977238"/>
              <a:gd name="connsiteY3" fmla="*/ 17518 h 1259172"/>
              <a:gd name="connsiteX4" fmla="*/ 5832648 w 5977238"/>
              <a:gd name="connsiteY4" fmla="*/ 618960 h 1259172"/>
              <a:gd name="connsiteX5" fmla="*/ 4536504 w 5977238"/>
              <a:gd name="connsiteY5" fmla="*/ 1097637 h 1259172"/>
              <a:gd name="connsiteX6" fmla="*/ 2232248 w 5977238"/>
              <a:gd name="connsiteY6" fmla="*/ 1241654 h 1259172"/>
              <a:gd name="connsiteX7" fmla="*/ 288032 w 5977238"/>
              <a:gd name="connsiteY7" fmla="*/ 881613 h 1259172"/>
              <a:gd name="connsiteX0" fmla="*/ 288032 w 5833222"/>
              <a:gd name="connsiteY0" fmla="*/ 953621 h 1259172"/>
              <a:gd name="connsiteX1" fmla="*/ 360040 w 5833222"/>
              <a:gd name="connsiteY1" fmla="*/ 233541 h 1259172"/>
              <a:gd name="connsiteX2" fmla="*/ 1296144 w 5833222"/>
              <a:gd name="connsiteY2" fmla="*/ 17518 h 1259172"/>
              <a:gd name="connsiteX3" fmla="*/ 3312368 w 5833222"/>
              <a:gd name="connsiteY3" fmla="*/ 17518 h 1259172"/>
              <a:gd name="connsiteX4" fmla="*/ 5688632 w 5833222"/>
              <a:gd name="connsiteY4" fmla="*/ 618960 h 1259172"/>
              <a:gd name="connsiteX5" fmla="*/ 4392488 w 5833222"/>
              <a:gd name="connsiteY5" fmla="*/ 1097637 h 1259172"/>
              <a:gd name="connsiteX6" fmla="*/ 2088232 w 5833222"/>
              <a:gd name="connsiteY6" fmla="*/ 1241654 h 1259172"/>
              <a:gd name="connsiteX7" fmla="*/ 288032 w 5833222"/>
              <a:gd name="connsiteY7" fmla="*/ 953621 h 1259172"/>
              <a:gd name="connsiteX0" fmla="*/ 288032 w 5473182"/>
              <a:gd name="connsiteY0" fmla="*/ 953621 h 1259172"/>
              <a:gd name="connsiteX1" fmla="*/ 360040 w 5473182"/>
              <a:gd name="connsiteY1" fmla="*/ 233541 h 1259172"/>
              <a:gd name="connsiteX2" fmla="*/ 1296144 w 5473182"/>
              <a:gd name="connsiteY2" fmla="*/ 17518 h 1259172"/>
              <a:gd name="connsiteX3" fmla="*/ 3312368 w 5473182"/>
              <a:gd name="connsiteY3" fmla="*/ 17518 h 1259172"/>
              <a:gd name="connsiteX4" fmla="*/ 5328592 w 5473182"/>
              <a:gd name="connsiteY4" fmla="*/ 521573 h 1259172"/>
              <a:gd name="connsiteX5" fmla="*/ 4392488 w 5473182"/>
              <a:gd name="connsiteY5" fmla="*/ 1097637 h 1259172"/>
              <a:gd name="connsiteX6" fmla="*/ 2088232 w 5473182"/>
              <a:gd name="connsiteY6" fmla="*/ 1241654 h 1259172"/>
              <a:gd name="connsiteX7" fmla="*/ 288032 w 5473182"/>
              <a:gd name="connsiteY7" fmla="*/ 953621 h 1259172"/>
              <a:gd name="connsiteX0" fmla="*/ 288032 w 5473182"/>
              <a:gd name="connsiteY0" fmla="*/ 953621 h 1259172"/>
              <a:gd name="connsiteX1" fmla="*/ 360040 w 5473182"/>
              <a:gd name="connsiteY1" fmla="*/ 233541 h 1259172"/>
              <a:gd name="connsiteX2" fmla="*/ 1296144 w 5473182"/>
              <a:gd name="connsiteY2" fmla="*/ 17518 h 1259172"/>
              <a:gd name="connsiteX3" fmla="*/ 3312368 w 5473182"/>
              <a:gd name="connsiteY3" fmla="*/ 17518 h 1259172"/>
              <a:gd name="connsiteX4" fmla="*/ 5328592 w 5473182"/>
              <a:gd name="connsiteY4" fmla="*/ 521573 h 1259172"/>
              <a:gd name="connsiteX5" fmla="*/ 4392488 w 5473182"/>
              <a:gd name="connsiteY5" fmla="*/ 1169645 h 1259172"/>
              <a:gd name="connsiteX6" fmla="*/ 2088232 w 5473182"/>
              <a:gd name="connsiteY6" fmla="*/ 1241654 h 1259172"/>
              <a:gd name="connsiteX7" fmla="*/ 288032 w 5473182"/>
              <a:gd name="connsiteY7" fmla="*/ 953621 h 1259172"/>
              <a:gd name="connsiteX0" fmla="*/ 288032 w 5473182"/>
              <a:gd name="connsiteY0" fmla="*/ 953621 h 1259172"/>
              <a:gd name="connsiteX1" fmla="*/ 360040 w 5473182"/>
              <a:gd name="connsiteY1" fmla="*/ 233541 h 1259172"/>
              <a:gd name="connsiteX2" fmla="*/ 1296144 w 5473182"/>
              <a:gd name="connsiteY2" fmla="*/ 17518 h 1259172"/>
              <a:gd name="connsiteX3" fmla="*/ 3312368 w 5473182"/>
              <a:gd name="connsiteY3" fmla="*/ 17518 h 1259172"/>
              <a:gd name="connsiteX4" fmla="*/ 5328592 w 5473182"/>
              <a:gd name="connsiteY4" fmla="*/ 521573 h 1259172"/>
              <a:gd name="connsiteX5" fmla="*/ 4392488 w 5473182"/>
              <a:gd name="connsiteY5" fmla="*/ 1169645 h 1259172"/>
              <a:gd name="connsiteX6" fmla="*/ 2088232 w 5473182"/>
              <a:gd name="connsiteY6" fmla="*/ 1241654 h 1259172"/>
              <a:gd name="connsiteX7" fmla="*/ 1296718 w 5473182"/>
              <a:gd name="connsiteY7" fmla="*/ 1025629 h 1259172"/>
              <a:gd name="connsiteX8" fmla="*/ 288032 w 5473182"/>
              <a:gd name="connsiteY8" fmla="*/ 953621 h 1259172"/>
              <a:gd name="connsiteX0" fmla="*/ 288032 w 5473182"/>
              <a:gd name="connsiteY0" fmla="*/ 953621 h 1368152"/>
              <a:gd name="connsiteX1" fmla="*/ 360040 w 5473182"/>
              <a:gd name="connsiteY1" fmla="*/ 233541 h 1368152"/>
              <a:gd name="connsiteX2" fmla="*/ 1296144 w 5473182"/>
              <a:gd name="connsiteY2" fmla="*/ 17518 h 1368152"/>
              <a:gd name="connsiteX3" fmla="*/ 3312368 w 5473182"/>
              <a:gd name="connsiteY3" fmla="*/ 17518 h 1368152"/>
              <a:gd name="connsiteX4" fmla="*/ 5328592 w 5473182"/>
              <a:gd name="connsiteY4" fmla="*/ 521573 h 1368152"/>
              <a:gd name="connsiteX5" fmla="*/ 4536504 w 5473182"/>
              <a:gd name="connsiteY5" fmla="*/ 1296144 h 1368152"/>
              <a:gd name="connsiteX6" fmla="*/ 2088232 w 5473182"/>
              <a:gd name="connsiteY6" fmla="*/ 1241654 h 1368152"/>
              <a:gd name="connsiteX7" fmla="*/ 1296718 w 5473182"/>
              <a:gd name="connsiteY7" fmla="*/ 1025629 h 1368152"/>
              <a:gd name="connsiteX8" fmla="*/ 288032 w 5473182"/>
              <a:gd name="connsiteY8" fmla="*/ 953621 h 1368152"/>
              <a:gd name="connsiteX0" fmla="*/ 288032 w 5473182"/>
              <a:gd name="connsiteY0" fmla="*/ 953621 h 1368152"/>
              <a:gd name="connsiteX1" fmla="*/ 360040 w 5473182"/>
              <a:gd name="connsiteY1" fmla="*/ 233541 h 1368152"/>
              <a:gd name="connsiteX2" fmla="*/ 1296144 w 5473182"/>
              <a:gd name="connsiteY2" fmla="*/ 17518 h 1368152"/>
              <a:gd name="connsiteX3" fmla="*/ 3312368 w 5473182"/>
              <a:gd name="connsiteY3" fmla="*/ 17518 h 1368152"/>
              <a:gd name="connsiteX4" fmla="*/ 5328592 w 5473182"/>
              <a:gd name="connsiteY4" fmla="*/ 521573 h 1368152"/>
              <a:gd name="connsiteX5" fmla="*/ 4536504 w 5473182"/>
              <a:gd name="connsiteY5" fmla="*/ 1296144 h 1368152"/>
              <a:gd name="connsiteX6" fmla="*/ 2160240 w 5473182"/>
              <a:gd name="connsiteY6" fmla="*/ 1152128 h 1368152"/>
              <a:gd name="connsiteX7" fmla="*/ 1296718 w 5473182"/>
              <a:gd name="connsiteY7" fmla="*/ 1025629 h 1368152"/>
              <a:gd name="connsiteX8" fmla="*/ 288032 w 5473182"/>
              <a:gd name="connsiteY8" fmla="*/ 953621 h 1368152"/>
              <a:gd name="connsiteX0" fmla="*/ 288032 w 5473182"/>
              <a:gd name="connsiteY0" fmla="*/ 953621 h 1419830"/>
              <a:gd name="connsiteX1" fmla="*/ 360040 w 5473182"/>
              <a:gd name="connsiteY1" fmla="*/ 233541 h 1419830"/>
              <a:gd name="connsiteX2" fmla="*/ 1296144 w 5473182"/>
              <a:gd name="connsiteY2" fmla="*/ 17518 h 1419830"/>
              <a:gd name="connsiteX3" fmla="*/ 3312368 w 5473182"/>
              <a:gd name="connsiteY3" fmla="*/ 17518 h 1419830"/>
              <a:gd name="connsiteX4" fmla="*/ 5328592 w 5473182"/>
              <a:gd name="connsiteY4" fmla="*/ 521573 h 1419830"/>
              <a:gd name="connsiteX5" fmla="*/ 4536504 w 5473182"/>
              <a:gd name="connsiteY5" fmla="*/ 1296144 h 1419830"/>
              <a:gd name="connsiteX6" fmla="*/ 3456384 w 5473182"/>
              <a:gd name="connsiteY6" fmla="*/ 1368152 h 1419830"/>
              <a:gd name="connsiteX7" fmla="*/ 2160240 w 5473182"/>
              <a:gd name="connsiteY7" fmla="*/ 1152128 h 1419830"/>
              <a:gd name="connsiteX8" fmla="*/ 1296718 w 5473182"/>
              <a:gd name="connsiteY8" fmla="*/ 1025629 h 1419830"/>
              <a:gd name="connsiteX9" fmla="*/ 288032 w 5473182"/>
              <a:gd name="connsiteY9" fmla="*/ 953621 h 1419830"/>
              <a:gd name="connsiteX0" fmla="*/ 288032 w 5473182"/>
              <a:gd name="connsiteY0" fmla="*/ 953621 h 1419830"/>
              <a:gd name="connsiteX1" fmla="*/ 360040 w 5473182"/>
              <a:gd name="connsiteY1" fmla="*/ 233541 h 1419830"/>
              <a:gd name="connsiteX2" fmla="*/ 1296144 w 5473182"/>
              <a:gd name="connsiteY2" fmla="*/ 17518 h 1419830"/>
              <a:gd name="connsiteX3" fmla="*/ 3312368 w 5473182"/>
              <a:gd name="connsiteY3" fmla="*/ 17518 h 1419830"/>
              <a:gd name="connsiteX4" fmla="*/ 5328592 w 5473182"/>
              <a:gd name="connsiteY4" fmla="*/ 521573 h 1419830"/>
              <a:gd name="connsiteX5" fmla="*/ 4536504 w 5473182"/>
              <a:gd name="connsiteY5" fmla="*/ 1296144 h 1419830"/>
              <a:gd name="connsiteX6" fmla="*/ 3456384 w 5473182"/>
              <a:gd name="connsiteY6" fmla="*/ 1368152 h 1419830"/>
              <a:gd name="connsiteX7" fmla="*/ 2160240 w 5473182"/>
              <a:gd name="connsiteY7" fmla="*/ 1152128 h 1419830"/>
              <a:gd name="connsiteX8" fmla="*/ 1296718 w 5473182"/>
              <a:gd name="connsiteY8" fmla="*/ 1025629 h 1419830"/>
              <a:gd name="connsiteX9" fmla="*/ 288032 w 5473182"/>
              <a:gd name="connsiteY9" fmla="*/ 953621 h 1419830"/>
              <a:gd name="connsiteX0" fmla="*/ 288032 w 5473182"/>
              <a:gd name="connsiteY0" fmla="*/ 953621 h 1419830"/>
              <a:gd name="connsiteX1" fmla="*/ 360040 w 5473182"/>
              <a:gd name="connsiteY1" fmla="*/ 233541 h 1419830"/>
              <a:gd name="connsiteX2" fmla="*/ 1296144 w 5473182"/>
              <a:gd name="connsiteY2" fmla="*/ 17518 h 1419830"/>
              <a:gd name="connsiteX3" fmla="*/ 3312368 w 5473182"/>
              <a:gd name="connsiteY3" fmla="*/ 17518 h 1419830"/>
              <a:gd name="connsiteX4" fmla="*/ 5328592 w 5473182"/>
              <a:gd name="connsiteY4" fmla="*/ 521573 h 1419830"/>
              <a:gd name="connsiteX5" fmla="*/ 4536504 w 5473182"/>
              <a:gd name="connsiteY5" fmla="*/ 1296144 h 1419830"/>
              <a:gd name="connsiteX6" fmla="*/ 3456384 w 5473182"/>
              <a:gd name="connsiteY6" fmla="*/ 1368152 h 1419830"/>
              <a:gd name="connsiteX7" fmla="*/ 2160240 w 5473182"/>
              <a:gd name="connsiteY7" fmla="*/ 1152128 h 1419830"/>
              <a:gd name="connsiteX8" fmla="*/ 1296144 w 5473182"/>
              <a:gd name="connsiteY8" fmla="*/ 1080120 h 1419830"/>
              <a:gd name="connsiteX9" fmla="*/ 288032 w 5473182"/>
              <a:gd name="connsiteY9" fmla="*/ 953621 h 1419830"/>
              <a:gd name="connsiteX0" fmla="*/ 288032 w 5473182"/>
              <a:gd name="connsiteY0" fmla="*/ 953621 h 1419830"/>
              <a:gd name="connsiteX1" fmla="*/ 360040 w 5473182"/>
              <a:gd name="connsiteY1" fmla="*/ 233541 h 1419830"/>
              <a:gd name="connsiteX2" fmla="*/ 1296144 w 5473182"/>
              <a:gd name="connsiteY2" fmla="*/ 17518 h 1419830"/>
              <a:gd name="connsiteX3" fmla="*/ 3312368 w 5473182"/>
              <a:gd name="connsiteY3" fmla="*/ 17518 h 1419830"/>
              <a:gd name="connsiteX4" fmla="*/ 5328592 w 5473182"/>
              <a:gd name="connsiteY4" fmla="*/ 521573 h 1419830"/>
              <a:gd name="connsiteX5" fmla="*/ 4536504 w 5473182"/>
              <a:gd name="connsiteY5" fmla="*/ 1296144 h 1419830"/>
              <a:gd name="connsiteX6" fmla="*/ 3456384 w 5473182"/>
              <a:gd name="connsiteY6" fmla="*/ 1368152 h 1419830"/>
              <a:gd name="connsiteX7" fmla="*/ 2160240 w 5473182"/>
              <a:gd name="connsiteY7" fmla="*/ 1152128 h 1419830"/>
              <a:gd name="connsiteX8" fmla="*/ 1296144 w 5473182"/>
              <a:gd name="connsiteY8" fmla="*/ 1080120 h 1419830"/>
              <a:gd name="connsiteX9" fmla="*/ 288032 w 5473182"/>
              <a:gd name="connsiteY9" fmla="*/ 953621 h 1419830"/>
              <a:gd name="connsiteX0" fmla="*/ 300033 w 5485183"/>
              <a:gd name="connsiteY0" fmla="*/ 953621 h 1419830"/>
              <a:gd name="connsiteX1" fmla="*/ 372041 w 5485183"/>
              <a:gd name="connsiteY1" fmla="*/ 233541 h 1419830"/>
              <a:gd name="connsiteX2" fmla="*/ 1308145 w 5485183"/>
              <a:gd name="connsiteY2" fmla="*/ 17518 h 1419830"/>
              <a:gd name="connsiteX3" fmla="*/ 3324369 w 5485183"/>
              <a:gd name="connsiteY3" fmla="*/ 17518 h 1419830"/>
              <a:gd name="connsiteX4" fmla="*/ 5340593 w 5485183"/>
              <a:gd name="connsiteY4" fmla="*/ 521573 h 1419830"/>
              <a:gd name="connsiteX5" fmla="*/ 4548505 w 5485183"/>
              <a:gd name="connsiteY5" fmla="*/ 1296144 h 1419830"/>
              <a:gd name="connsiteX6" fmla="*/ 3468385 w 5485183"/>
              <a:gd name="connsiteY6" fmla="*/ 1368152 h 1419830"/>
              <a:gd name="connsiteX7" fmla="*/ 2172241 w 5485183"/>
              <a:gd name="connsiteY7" fmla="*/ 1152128 h 1419830"/>
              <a:gd name="connsiteX8" fmla="*/ 300033 w 5485183"/>
              <a:gd name="connsiteY8" fmla="*/ 953621 h 1419830"/>
              <a:gd name="connsiteX0" fmla="*/ 1800200 w 5113142"/>
              <a:gd name="connsiteY0" fmla="*/ 1152128 h 1419830"/>
              <a:gd name="connsiteX1" fmla="*/ 0 w 5113142"/>
              <a:gd name="connsiteY1" fmla="*/ 233541 h 1419830"/>
              <a:gd name="connsiteX2" fmla="*/ 936104 w 5113142"/>
              <a:gd name="connsiteY2" fmla="*/ 17518 h 1419830"/>
              <a:gd name="connsiteX3" fmla="*/ 2952328 w 5113142"/>
              <a:gd name="connsiteY3" fmla="*/ 17518 h 1419830"/>
              <a:gd name="connsiteX4" fmla="*/ 4968552 w 5113142"/>
              <a:gd name="connsiteY4" fmla="*/ 521573 h 1419830"/>
              <a:gd name="connsiteX5" fmla="*/ 4176464 w 5113142"/>
              <a:gd name="connsiteY5" fmla="*/ 1296144 h 1419830"/>
              <a:gd name="connsiteX6" fmla="*/ 3096344 w 5113142"/>
              <a:gd name="connsiteY6" fmla="*/ 1368152 h 1419830"/>
              <a:gd name="connsiteX7" fmla="*/ 1800200 w 5113142"/>
              <a:gd name="connsiteY7" fmla="*/ 1152128 h 1419830"/>
              <a:gd name="connsiteX0" fmla="*/ 1800200 w 5113142"/>
              <a:gd name="connsiteY0" fmla="*/ 1152128 h 1419830"/>
              <a:gd name="connsiteX1" fmla="*/ 0 w 5113142"/>
              <a:gd name="connsiteY1" fmla="*/ 216024 h 1419830"/>
              <a:gd name="connsiteX2" fmla="*/ 936104 w 5113142"/>
              <a:gd name="connsiteY2" fmla="*/ 17518 h 1419830"/>
              <a:gd name="connsiteX3" fmla="*/ 2952328 w 5113142"/>
              <a:gd name="connsiteY3" fmla="*/ 17518 h 1419830"/>
              <a:gd name="connsiteX4" fmla="*/ 4968552 w 5113142"/>
              <a:gd name="connsiteY4" fmla="*/ 521573 h 1419830"/>
              <a:gd name="connsiteX5" fmla="*/ 4176464 w 5113142"/>
              <a:gd name="connsiteY5" fmla="*/ 1296144 h 1419830"/>
              <a:gd name="connsiteX6" fmla="*/ 3096344 w 5113142"/>
              <a:gd name="connsiteY6" fmla="*/ 1368152 h 1419830"/>
              <a:gd name="connsiteX7" fmla="*/ 1800200 w 5113142"/>
              <a:gd name="connsiteY7" fmla="*/ 1152128 h 1419830"/>
              <a:gd name="connsiteX0" fmla="*/ 1056117 w 4369059"/>
              <a:gd name="connsiteY0" fmla="*/ 1152128 h 1419830"/>
              <a:gd name="connsiteX1" fmla="*/ 192021 w 4369059"/>
              <a:gd name="connsiteY1" fmla="*/ 17518 h 1419830"/>
              <a:gd name="connsiteX2" fmla="*/ 2208245 w 4369059"/>
              <a:gd name="connsiteY2" fmla="*/ 17518 h 1419830"/>
              <a:gd name="connsiteX3" fmla="*/ 4224469 w 4369059"/>
              <a:gd name="connsiteY3" fmla="*/ 521573 h 1419830"/>
              <a:gd name="connsiteX4" fmla="*/ 3432381 w 4369059"/>
              <a:gd name="connsiteY4" fmla="*/ 1296144 h 1419830"/>
              <a:gd name="connsiteX5" fmla="*/ 2352261 w 4369059"/>
              <a:gd name="connsiteY5" fmla="*/ 1368152 h 1419830"/>
              <a:gd name="connsiteX6" fmla="*/ 1056117 w 4369059"/>
              <a:gd name="connsiteY6" fmla="*/ 1152128 h 1419830"/>
              <a:gd name="connsiteX0" fmla="*/ 360040 w 3672982"/>
              <a:gd name="connsiteY0" fmla="*/ 1152128 h 1419830"/>
              <a:gd name="connsiteX1" fmla="*/ 936104 w 3672982"/>
              <a:gd name="connsiteY1" fmla="*/ 0 h 1419830"/>
              <a:gd name="connsiteX2" fmla="*/ 1512168 w 3672982"/>
              <a:gd name="connsiteY2" fmla="*/ 17518 h 1419830"/>
              <a:gd name="connsiteX3" fmla="*/ 3528392 w 3672982"/>
              <a:gd name="connsiteY3" fmla="*/ 521573 h 1419830"/>
              <a:gd name="connsiteX4" fmla="*/ 2736304 w 3672982"/>
              <a:gd name="connsiteY4" fmla="*/ 1296144 h 1419830"/>
              <a:gd name="connsiteX5" fmla="*/ 1656184 w 3672982"/>
              <a:gd name="connsiteY5" fmla="*/ 1368152 h 1419830"/>
              <a:gd name="connsiteX6" fmla="*/ 360040 w 3672982"/>
              <a:gd name="connsiteY6" fmla="*/ 1152128 h 1419830"/>
              <a:gd name="connsiteX0" fmla="*/ 360040 w 3672982"/>
              <a:gd name="connsiteY0" fmla="*/ 1152128 h 1419830"/>
              <a:gd name="connsiteX1" fmla="*/ 936104 w 3672982"/>
              <a:gd name="connsiteY1" fmla="*/ 0 h 1419830"/>
              <a:gd name="connsiteX2" fmla="*/ 1512168 w 3672982"/>
              <a:gd name="connsiteY2" fmla="*/ 17518 h 1419830"/>
              <a:gd name="connsiteX3" fmla="*/ 3528392 w 3672982"/>
              <a:gd name="connsiteY3" fmla="*/ 521573 h 1419830"/>
              <a:gd name="connsiteX4" fmla="*/ 2736304 w 3672982"/>
              <a:gd name="connsiteY4" fmla="*/ 1296144 h 1419830"/>
              <a:gd name="connsiteX5" fmla="*/ 1656184 w 3672982"/>
              <a:gd name="connsiteY5" fmla="*/ 1368152 h 1419830"/>
              <a:gd name="connsiteX6" fmla="*/ 360040 w 3672982"/>
              <a:gd name="connsiteY6" fmla="*/ 1152128 h 1419830"/>
              <a:gd name="connsiteX0" fmla="*/ 360040 w 3384951"/>
              <a:gd name="connsiteY0" fmla="*/ 1152128 h 1419830"/>
              <a:gd name="connsiteX1" fmla="*/ 648073 w 3384951"/>
              <a:gd name="connsiteY1" fmla="*/ 0 h 1419830"/>
              <a:gd name="connsiteX2" fmla="*/ 1224137 w 3384951"/>
              <a:gd name="connsiteY2" fmla="*/ 17518 h 1419830"/>
              <a:gd name="connsiteX3" fmla="*/ 3240361 w 3384951"/>
              <a:gd name="connsiteY3" fmla="*/ 521573 h 1419830"/>
              <a:gd name="connsiteX4" fmla="*/ 2448273 w 3384951"/>
              <a:gd name="connsiteY4" fmla="*/ 1296144 h 1419830"/>
              <a:gd name="connsiteX5" fmla="*/ 1368153 w 3384951"/>
              <a:gd name="connsiteY5" fmla="*/ 1368152 h 1419830"/>
              <a:gd name="connsiteX6" fmla="*/ 360040 w 3384951"/>
              <a:gd name="connsiteY6" fmla="*/ 1152128 h 1419830"/>
              <a:gd name="connsiteX0" fmla="*/ 360040 w 3384951"/>
              <a:gd name="connsiteY0" fmla="*/ 1152128 h 1419830"/>
              <a:gd name="connsiteX1" fmla="*/ 648073 w 3384951"/>
              <a:gd name="connsiteY1" fmla="*/ 0 h 1419830"/>
              <a:gd name="connsiteX2" fmla="*/ 1224137 w 3384951"/>
              <a:gd name="connsiteY2" fmla="*/ 17518 h 1419830"/>
              <a:gd name="connsiteX3" fmla="*/ 3240361 w 3384951"/>
              <a:gd name="connsiteY3" fmla="*/ 521573 h 1419830"/>
              <a:gd name="connsiteX4" fmla="*/ 2448273 w 3384951"/>
              <a:gd name="connsiteY4" fmla="*/ 1296144 h 1419830"/>
              <a:gd name="connsiteX5" fmla="*/ 1368153 w 3384951"/>
              <a:gd name="connsiteY5" fmla="*/ 1368152 h 1419830"/>
              <a:gd name="connsiteX6" fmla="*/ 360040 w 3384951"/>
              <a:gd name="connsiteY6" fmla="*/ 1152128 h 1419830"/>
              <a:gd name="connsiteX0" fmla="*/ 180020 w 3204931"/>
              <a:gd name="connsiteY0" fmla="*/ 1152128 h 1419830"/>
              <a:gd name="connsiteX1" fmla="*/ 108012 w 3204931"/>
              <a:gd name="connsiteY1" fmla="*/ 216024 h 1419830"/>
              <a:gd name="connsiteX2" fmla="*/ 468053 w 3204931"/>
              <a:gd name="connsiteY2" fmla="*/ 0 h 1419830"/>
              <a:gd name="connsiteX3" fmla="*/ 1044117 w 3204931"/>
              <a:gd name="connsiteY3" fmla="*/ 17518 h 1419830"/>
              <a:gd name="connsiteX4" fmla="*/ 3060341 w 3204931"/>
              <a:gd name="connsiteY4" fmla="*/ 521573 h 1419830"/>
              <a:gd name="connsiteX5" fmla="*/ 2268253 w 3204931"/>
              <a:gd name="connsiteY5" fmla="*/ 1296144 h 1419830"/>
              <a:gd name="connsiteX6" fmla="*/ 1188133 w 3204931"/>
              <a:gd name="connsiteY6" fmla="*/ 1368152 h 1419830"/>
              <a:gd name="connsiteX7" fmla="*/ 180020 w 3204931"/>
              <a:gd name="connsiteY7" fmla="*/ 1152128 h 1419830"/>
              <a:gd name="connsiteX0" fmla="*/ 180020 w 3276939"/>
              <a:gd name="connsiteY0" fmla="*/ 1008112 h 1419830"/>
              <a:gd name="connsiteX1" fmla="*/ 180020 w 3276939"/>
              <a:gd name="connsiteY1" fmla="*/ 216024 h 1419830"/>
              <a:gd name="connsiteX2" fmla="*/ 540061 w 3276939"/>
              <a:gd name="connsiteY2" fmla="*/ 0 h 1419830"/>
              <a:gd name="connsiteX3" fmla="*/ 1116125 w 3276939"/>
              <a:gd name="connsiteY3" fmla="*/ 17518 h 1419830"/>
              <a:gd name="connsiteX4" fmla="*/ 3132349 w 3276939"/>
              <a:gd name="connsiteY4" fmla="*/ 521573 h 1419830"/>
              <a:gd name="connsiteX5" fmla="*/ 2340261 w 3276939"/>
              <a:gd name="connsiteY5" fmla="*/ 1296144 h 1419830"/>
              <a:gd name="connsiteX6" fmla="*/ 1260141 w 3276939"/>
              <a:gd name="connsiteY6" fmla="*/ 1368152 h 1419830"/>
              <a:gd name="connsiteX7" fmla="*/ 180020 w 3276939"/>
              <a:gd name="connsiteY7" fmla="*/ 1008112 h 1419830"/>
              <a:gd name="connsiteX0" fmla="*/ 180020 w 3276939"/>
              <a:gd name="connsiteY0" fmla="*/ 1018727 h 1430445"/>
              <a:gd name="connsiteX1" fmla="*/ 180020 w 3276939"/>
              <a:gd name="connsiteY1" fmla="*/ 226639 h 1430445"/>
              <a:gd name="connsiteX2" fmla="*/ 540061 w 3276939"/>
              <a:gd name="connsiteY2" fmla="*/ 10615 h 1430445"/>
              <a:gd name="connsiteX3" fmla="*/ 1116125 w 3276939"/>
              <a:gd name="connsiteY3" fmla="*/ 28133 h 1430445"/>
              <a:gd name="connsiteX4" fmla="*/ 3132349 w 3276939"/>
              <a:gd name="connsiteY4" fmla="*/ 532188 h 1430445"/>
              <a:gd name="connsiteX5" fmla="*/ 2340261 w 3276939"/>
              <a:gd name="connsiteY5" fmla="*/ 1306759 h 1430445"/>
              <a:gd name="connsiteX6" fmla="*/ 1260141 w 3276939"/>
              <a:gd name="connsiteY6" fmla="*/ 1378767 h 1430445"/>
              <a:gd name="connsiteX7" fmla="*/ 180020 w 3276939"/>
              <a:gd name="connsiteY7" fmla="*/ 1018727 h 1430445"/>
              <a:gd name="connsiteX0" fmla="*/ 180020 w 3276939"/>
              <a:gd name="connsiteY0" fmla="*/ 1018727 h 1430445"/>
              <a:gd name="connsiteX1" fmla="*/ 180020 w 3276939"/>
              <a:gd name="connsiteY1" fmla="*/ 226639 h 1430445"/>
              <a:gd name="connsiteX2" fmla="*/ 756084 w 3276939"/>
              <a:gd name="connsiteY2" fmla="*/ 10616 h 1430445"/>
              <a:gd name="connsiteX3" fmla="*/ 1116125 w 3276939"/>
              <a:gd name="connsiteY3" fmla="*/ 28133 h 1430445"/>
              <a:gd name="connsiteX4" fmla="*/ 3132349 w 3276939"/>
              <a:gd name="connsiteY4" fmla="*/ 532188 h 1430445"/>
              <a:gd name="connsiteX5" fmla="*/ 2340261 w 3276939"/>
              <a:gd name="connsiteY5" fmla="*/ 1306759 h 1430445"/>
              <a:gd name="connsiteX6" fmla="*/ 1260141 w 3276939"/>
              <a:gd name="connsiteY6" fmla="*/ 1378767 h 1430445"/>
              <a:gd name="connsiteX7" fmla="*/ 180020 w 3276939"/>
              <a:gd name="connsiteY7" fmla="*/ 1018727 h 1430445"/>
              <a:gd name="connsiteX0" fmla="*/ 180020 w 3276939"/>
              <a:gd name="connsiteY0" fmla="*/ 1018727 h 1430445"/>
              <a:gd name="connsiteX1" fmla="*/ 180020 w 3276939"/>
              <a:gd name="connsiteY1" fmla="*/ 226639 h 1430445"/>
              <a:gd name="connsiteX2" fmla="*/ 756084 w 3276939"/>
              <a:gd name="connsiteY2" fmla="*/ 10616 h 1430445"/>
              <a:gd name="connsiteX3" fmla="*/ 1116125 w 3276939"/>
              <a:gd name="connsiteY3" fmla="*/ 28133 h 1430445"/>
              <a:gd name="connsiteX4" fmla="*/ 3132349 w 3276939"/>
              <a:gd name="connsiteY4" fmla="*/ 532188 h 1430445"/>
              <a:gd name="connsiteX5" fmla="*/ 2340261 w 3276939"/>
              <a:gd name="connsiteY5" fmla="*/ 1306759 h 1430445"/>
              <a:gd name="connsiteX6" fmla="*/ 1260141 w 3276939"/>
              <a:gd name="connsiteY6" fmla="*/ 1378767 h 1430445"/>
              <a:gd name="connsiteX7" fmla="*/ 180020 w 3276939"/>
              <a:gd name="connsiteY7" fmla="*/ 1018727 h 1430445"/>
              <a:gd name="connsiteX0" fmla="*/ 180020 w 3276939"/>
              <a:gd name="connsiteY0" fmla="*/ 1018727 h 1430445"/>
              <a:gd name="connsiteX1" fmla="*/ 180020 w 3276939"/>
              <a:gd name="connsiteY1" fmla="*/ 226639 h 1430445"/>
              <a:gd name="connsiteX2" fmla="*/ 756084 w 3276939"/>
              <a:gd name="connsiteY2" fmla="*/ 10616 h 1430445"/>
              <a:gd name="connsiteX3" fmla="*/ 1116125 w 3276939"/>
              <a:gd name="connsiteY3" fmla="*/ 28133 h 1430445"/>
              <a:gd name="connsiteX4" fmla="*/ 3132349 w 3276939"/>
              <a:gd name="connsiteY4" fmla="*/ 532188 h 1430445"/>
              <a:gd name="connsiteX5" fmla="*/ 2340261 w 3276939"/>
              <a:gd name="connsiteY5" fmla="*/ 1306759 h 1430445"/>
              <a:gd name="connsiteX6" fmla="*/ 1260141 w 3276939"/>
              <a:gd name="connsiteY6" fmla="*/ 1378767 h 1430445"/>
              <a:gd name="connsiteX7" fmla="*/ 180020 w 3276939"/>
              <a:gd name="connsiteY7" fmla="*/ 1018727 h 1430445"/>
              <a:gd name="connsiteX0" fmla="*/ 180020 w 3492963"/>
              <a:gd name="connsiteY0" fmla="*/ 1018728 h 1430445"/>
              <a:gd name="connsiteX1" fmla="*/ 396044 w 3492963"/>
              <a:gd name="connsiteY1" fmla="*/ 226639 h 1430445"/>
              <a:gd name="connsiteX2" fmla="*/ 972108 w 3492963"/>
              <a:gd name="connsiteY2" fmla="*/ 10616 h 1430445"/>
              <a:gd name="connsiteX3" fmla="*/ 1332149 w 3492963"/>
              <a:gd name="connsiteY3" fmla="*/ 28133 h 1430445"/>
              <a:gd name="connsiteX4" fmla="*/ 3348373 w 3492963"/>
              <a:gd name="connsiteY4" fmla="*/ 532188 h 1430445"/>
              <a:gd name="connsiteX5" fmla="*/ 2556285 w 3492963"/>
              <a:gd name="connsiteY5" fmla="*/ 1306759 h 1430445"/>
              <a:gd name="connsiteX6" fmla="*/ 1476165 w 3492963"/>
              <a:gd name="connsiteY6" fmla="*/ 1378767 h 1430445"/>
              <a:gd name="connsiteX7" fmla="*/ 180020 w 3492963"/>
              <a:gd name="connsiteY7" fmla="*/ 1018728 h 1430445"/>
              <a:gd name="connsiteX0" fmla="*/ 204023 w 3516966"/>
              <a:gd name="connsiteY0" fmla="*/ 1162743 h 1574460"/>
              <a:gd name="connsiteX1" fmla="*/ 276031 w 3516966"/>
              <a:gd name="connsiteY1" fmla="*/ 226639 h 1574460"/>
              <a:gd name="connsiteX2" fmla="*/ 996111 w 3516966"/>
              <a:gd name="connsiteY2" fmla="*/ 154631 h 1574460"/>
              <a:gd name="connsiteX3" fmla="*/ 1356152 w 3516966"/>
              <a:gd name="connsiteY3" fmla="*/ 172148 h 1574460"/>
              <a:gd name="connsiteX4" fmla="*/ 3372376 w 3516966"/>
              <a:gd name="connsiteY4" fmla="*/ 676203 h 1574460"/>
              <a:gd name="connsiteX5" fmla="*/ 2580288 w 3516966"/>
              <a:gd name="connsiteY5" fmla="*/ 1450774 h 1574460"/>
              <a:gd name="connsiteX6" fmla="*/ 1500168 w 3516966"/>
              <a:gd name="connsiteY6" fmla="*/ 1522782 h 1574460"/>
              <a:gd name="connsiteX7" fmla="*/ 204023 w 3516966"/>
              <a:gd name="connsiteY7" fmla="*/ 1162743 h 1574460"/>
              <a:gd name="connsiteX0" fmla="*/ 0 w 3312943"/>
              <a:gd name="connsiteY0" fmla="*/ 1162743 h 1574460"/>
              <a:gd name="connsiteX1" fmla="*/ 72008 w 3312943"/>
              <a:gd name="connsiteY1" fmla="*/ 226639 h 1574460"/>
              <a:gd name="connsiteX2" fmla="*/ 792088 w 3312943"/>
              <a:gd name="connsiteY2" fmla="*/ 154631 h 1574460"/>
              <a:gd name="connsiteX3" fmla="*/ 1152129 w 3312943"/>
              <a:gd name="connsiteY3" fmla="*/ 172148 h 1574460"/>
              <a:gd name="connsiteX4" fmla="*/ 3168353 w 3312943"/>
              <a:gd name="connsiteY4" fmla="*/ 676203 h 1574460"/>
              <a:gd name="connsiteX5" fmla="*/ 2376265 w 3312943"/>
              <a:gd name="connsiteY5" fmla="*/ 1450774 h 1574460"/>
              <a:gd name="connsiteX6" fmla="*/ 1296145 w 3312943"/>
              <a:gd name="connsiteY6" fmla="*/ 1522782 h 1574460"/>
              <a:gd name="connsiteX7" fmla="*/ 0 w 3312943"/>
              <a:gd name="connsiteY7" fmla="*/ 1162743 h 1574460"/>
              <a:gd name="connsiteX0" fmla="*/ 0 w 3312943"/>
              <a:gd name="connsiteY0" fmla="*/ 1162743 h 1574460"/>
              <a:gd name="connsiteX1" fmla="*/ 72008 w 3312943"/>
              <a:gd name="connsiteY1" fmla="*/ 226639 h 1574460"/>
              <a:gd name="connsiteX2" fmla="*/ 792088 w 3312943"/>
              <a:gd name="connsiteY2" fmla="*/ 154631 h 1574460"/>
              <a:gd name="connsiteX3" fmla="*/ 1152129 w 3312943"/>
              <a:gd name="connsiteY3" fmla="*/ 172148 h 1574460"/>
              <a:gd name="connsiteX4" fmla="*/ 3168353 w 3312943"/>
              <a:gd name="connsiteY4" fmla="*/ 676203 h 1574460"/>
              <a:gd name="connsiteX5" fmla="*/ 2376265 w 3312943"/>
              <a:gd name="connsiteY5" fmla="*/ 1450774 h 1574460"/>
              <a:gd name="connsiteX6" fmla="*/ 1296145 w 3312943"/>
              <a:gd name="connsiteY6" fmla="*/ 1522782 h 1574460"/>
              <a:gd name="connsiteX7" fmla="*/ 0 w 3312943"/>
              <a:gd name="connsiteY7" fmla="*/ 1162743 h 1574460"/>
              <a:gd name="connsiteX0" fmla="*/ 0 w 3312943"/>
              <a:gd name="connsiteY0" fmla="*/ 1162743 h 1574460"/>
              <a:gd name="connsiteX1" fmla="*/ 72008 w 3312943"/>
              <a:gd name="connsiteY1" fmla="*/ 226639 h 1574460"/>
              <a:gd name="connsiteX2" fmla="*/ 792088 w 3312943"/>
              <a:gd name="connsiteY2" fmla="*/ 154631 h 1574460"/>
              <a:gd name="connsiteX3" fmla="*/ 1152129 w 3312943"/>
              <a:gd name="connsiteY3" fmla="*/ 172148 h 1574460"/>
              <a:gd name="connsiteX4" fmla="*/ 3168353 w 3312943"/>
              <a:gd name="connsiteY4" fmla="*/ 676203 h 1574460"/>
              <a:gd name="connsiteX5" fmla="*/ 2376265 w 3312943"/>
              <a:gd name="connsiteY5" fmla="*/ 1450774 h 1574460"/>
              <a:gd name="connsiteX6" fmla="*/ 1296145 w 3312943"/>
              <a:gd name="connsiteY6" fmla="*/ 1522782 h 1574460"/>
              <a:gd name="connsiteX7" fmla="*/ 0 w 3312943"/>
              <a:gd name="connsiteY7" fmla="*/ 1162743 h 1574460"/>
              <a:gd name="connsiteX0" fmla="*/ 49458 w 3362401"/>
              <a:gd name="connsiteY0" fmla="*/ 1162743 h 1574460"/>
              <a:gd name="connsiteX1" fmla="*/ 121466 w 3362401"/>
              <a:gd name="connsiteY1" fmla="*/ 226639 h 1574460"/>
              <a:gd name="connsiteX2" fmla="*/ 841546 w 3362401"/>
              <a:gd name="connsiteY2" fmla="*/ 154631 h 1574460"/>
              <a:gd name="connsiteX3" fmla="*/ 1201587 w 3362401"/>
              <a:gd name="connsiteY3" fmla="*/ 172148 h 1574460"/>
              <a:gd name="connsiteX4" fmla="*/ 3217811 w 3362401"/>
              <a:gd name="connsiteY4" fmla="*/ 676203 h 1574460"/>
              <a:gd name="connsiteX5" fmla="*/ 2425723 w 3362401"/>
              <a:gd name="connsiteY5" fmla="*/ 1450774 h 1574460"/>
              <a:gd name="connsiteX6" fmla="*/ 1345603 w 3362401"/>
              <a:gd name="connsiteY6" fmla="*/ 1522782 h 1574460"/>
              <a:gd name="connsiteX7" fmla="*/ 49458 w 3362401"/>
              <a:gd name="connsiteY7" fmla="*/ 1162743 h 1574460"/>
              <a:gd name="connsiteX0" fmla="*/ 49458 w 3362401"/>
              <a:gd name="connsiteY0" fmla="*/ 1101203 h 1512920"/>
              <a:gd name="connsiteX1" fmla="*/ 121466 w 3362401"/>
              <a:gd name="connsiteY1" fmla="*/ 165099 h 1512920"/>
              <a:gd name="connsiteX2" fmla="*/ 1201587 w 3362401"/>
              <a:gd name="connsiteY2" fmla="*/ 110608 h 1512920"/>
              <a:gd name="connsiteX3" fmla="*/ 3217811 w 3362401"/>
              <a:gd name="connsiteY3" fmla="*/ 614663 h 1512920"/>
              <a:gd name="connsiteX4" fmla="*/ 2425723 w 3362401"/>
              <a:gd name="connsiteY4" fmla="*/ 1389234 h 1512920"/>
              <a:gd name="connsiteX5" fmla="*/ 1345603 w 3362401"/>
              <a:gd name="connsiteY5" fmla="*/ 1461242 h 1512920"/>
              <a:gd name="connsiteX6" fmla="*/ 49458 w 3362401"/>
              <a:gd name="connsiteY6" fmla="*/ 1101203 h 1512920"/>
              <a:gd name="connsiteX0" fmla="*/ 49458 w 3362401"/>
              <a:gd name="connsiteY0" fmla="*/ 1099783 h 1511500"/>
              <a:gd name="connsiteX1" fmla="*/ 121466 w 3362401"/>
              <a:gd name="connsiteY1" fmla="*/ 163679 h 1511500"/>
              <a:gd name="connsiteX2" fmla="*/ 1201587 w 3362401"/>
              <a:gd name="connsiteY2" fmla="*/ 109188 h 1511500"/>
              <a:gd name="connsiteX3" fmla="*/ 3217811 w 3362401"/>
              <a:gd name="connsiteY3" fmla="*/ 613243 h 1511500"/>
              <a:gd name="connsiteX4" fmla="*/ 2425723 w 3362401"/>
              <a:gd name="connsiteY4" fmla="*/ 1387814 h 1511500"/>
              <a:gd name="connsiteX5" fmla="*/ 1345603 w 3362401"/>
              <a:gd name="connsiteY5" fmla="*/ 1459822 h 1511500"/>
              <a:gd name="connsiteX6" fmla="*/ 49458 w 3362401"/>
              <a:gd name="connsiteY6" fmla="*/ 1099783 h 1511500"/>
              <a:gd name="connsiteX0" fmla="*/ 49458 w 3362401"/>
              <a:gd name="connsiteY0" fmla="*/ 1099783 h 1511500"/>
              <a:gd name="connsiteX1" fmla="*/ 121466 w 3362401"/>
              <a:gd name="connsiteY1" fmla="*/ 163679 h 1511500"/>
              <a:gd name="connsiteX2" fmla="*/ 1201587 w 3362401"/>
              <a:gd name="connsiteY2" fmla="*/ 109188 h 1511500"/>
              <a:gd name="connsiteX3" fmla="*/ 3217811 w 3362401"/>
              <a:gd name="connsiteY3" fmla="*/ 613243 h 1511500"/>
              <a:gd name="connsiteX4" fmla="*/ 2425723 w 3362401"/>
              <a:gd name="connsiteY4" fmla="*/ 1387814 h 1511500"/>
              <a:gd name="connsiteX5" fmla="*/ 1345603 w 3362401"/>
              <a:gd name="connsiteY5" fmla="*/ 1459822 h 1511500"/>
              <a:gd name="connsiteX6" fmla="*/ 49458 w 3362401"/>
              <a:gd name="connsiteY6" fmla="*/ 1099783 h 151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2401" h="1511500">
                <a:moveTo>
                  <a:pt x="49458" y="1099783"/>
                </a:moveTo>
                <a:cubicBezTo>
                  <a:pt x="0" y="685789"/>
                  <a:pt x="50303" y="280988"/>
                  <a:pt x="121466" y="163679"/>
                </a:cubicBezTo>
                <a:cubicBezTo>
                  <a:pt x="247566" y="0"/>
                  <a:pt x="685530" y="34261"/>
                  <a:pt x="1201587" y="109188"/>
                </a:cubicBezTo>
                <a:cubicBezTo>
                  <a:pt x="2477628" y="200242"/>
                  <a:pt x="3217820" y="260427"/>
                  <a:pt x="3217811" y="613243"/>
                </a:cubicBezTo>
                <a:cubicBezTo>
                  <a:pt x="3362401" y="818463"/>
                  <a:pt x="3025790" y="1284032"/>
                  <a:pt x="2425723" y="1387814"/>
                </a:cubicBezTo>
                <a:cubicBezTo>
                  <a:pt x="2105744" y="1511500"/>
                  <a:pt x="1741647" y="1507827"/>
                  <a:pt x="1345603" y="1459822"/>
                </a:cubicBezTo>
                <a:cubicBezTo>
                  <a:pt x="949559" y="1411817"/>
                  <a:pt x="203583" y="1374022"/>
                  <a:pt x="49458" y="1099783"/>
                </a:cubicBezTo>
                <a:close/>
              </a:path>
            </a:pathLst>
          </a:custGeom>
          <a:pattFill prst="pct5">
            <a:fgClr>
              <a:srgbClr val="899BA9"/>
            </a:fgClr>
            <a:bgClr>
              <a:srgbClr val="FFFFFF"/>
            </a:bgClr>
          </a:pattFill>
          <a:ln w="25400" algn="ctr">
            <a:solidFill>
              <a:srgbClr val="0066CC"/>
            </a:solidFill>
            <a:prstDash val="sysDot"/>
            <a:round/>
            <a:headEnd/>
            <a:tailEnd/>
          </a:ln>
        </p:spPr>
        <p:txBody>
          <a:bodyPr wrap="square" lIns="0" tIns="0" rIns="0" bIns="0" anchor="ctr">
            <a:spAutoFit/>
          </a:bodyPr>
          <a:lstStyle/>
          <a:p>
            <a:endParaRPr lang="fr-FR" dirty="0" smtClean="0"/>
          </a:p>
          <a:p>
            <a:endParaRPr lang="fr-FR" dirty="0" smtClean="0"/>
          </a:p>
          <a:p>
            <a:endParaRPr lang="fr-FR" dirty="0" smtClean="0"/>
          </a:p>
          <a:p>
            <a:endParaRPr lang="fr-FR" dirty="0"/>
          </a:p>
        </p:txBody>
      </p:sp>
      <p:sp>
        <p:nvSpPr>
          <p:cNvPr id="5" name="Rectangle 4"/>
          <p:cNvSpPr>
            <a:spLocks noChangeArrowheads="1"/>
          </p:cNvSpPr>
          <p:nvPr/>
        </p:nvSpPr>
        <p:spPr bwMode="auto">
          <a:xfrm>
            <a:off x="6876256" y="930380"/>
            <a:ext cx="2160240" cy="5713330"/>
          </a:xfrm>
          <a:prstGeom prst="rect">
            <a:avLst/>
          </a:prstGeom>
          <a:solidFill>
            <a:schemeClr val="bg1">
              <a:lumMod val="85000"/>
            </a:schemeClr>
          </a:solidFill>
          <a:ln w="9525">
            <a:noFill/>
            <a:miter lim="800000"/>
            <a:headEnd/>
            <a:tailEnd/>
          </a:ln>
        </p:spPr>
        <p:txBody>
          <a:bodyPr lIns="54000" tIns="54000" rIns="54000" bIns="54000"/>
          <a:lstStyle/>
          <a:p>
            <a:pPr marL="1588" lvl="1">
              <a:spcBef>
                <a:spcPct val="30000"/>
              </a:spcBef>
            </a:pPr>
            <a:r>
              <a:rPr lang="fr-FR" sz="1300" b="1" dirty="0" smtClean="0">
                <a:latin typeface="Trebuchet MS" pitchFamily="34" charset="0"/>
                <a:cs typeface="Arial" pitchFamily="34" charset="0"/>
              </a:rPr>
              <a:t>Etape </a:t>
            </a:r>
            <a:r>
              <a:rPr lang="fr-FR" sz="1300" b="1" dirty="0">
                <a:latin typeface="Trebuchet MS" pitchFamily="34" charset="0"/>
                <a:cs typeface="Arial" pitchFamily="34" charset="0"/>
              </a:rPr>
              <a:t>1</a:t>
            </a:r>
          </a:p>
          <a:p>
            <a:pPr marL="1588" lvl="1">
              <a:spcBef>
                <a:spcPct val="30000"/>
              </a:spcBef>
            </a:pPr>
            <a:r>
              <a:rPr lang="fr-FR" sz="1300" dirty="0">
                <a:latin typeface="Trebuchet MS" pitchFamily="34" charset="0"/>
                <a:cs typeface="Arial" pitchFamily="34" charset="0"/>
              </a:rPr>
              <a:t>Création d’une </a:t>
            </a:r>
            <a:r>
              <a:rPr lang="fr-FR" sz="1300" dirty="0" smtClean="0">
                <a:latin typeface="Trebuchet MS" pitchFamily="34" charset="0"/>
                <a:cs typeface="Arial" pitchFamily="34" charset="0"/>
              </a:rPr>
              <a:t>holdinganimatrice. </a:t>
            </a:r>
            <a:r>
              <a:rPr lang="fr-FR" sz="1300" dirty="0">
                <a:latin typeface="Trebuchet MS" pitchFamily="34" charset="0"/>
                <a:cs typeface="Arial" pitchFamily="34" charset="0"/>
              </a:rPr>
              <a:t>Toutes les décisions ordinaires et extraordinaires se prennent à la majorité </a:t>
            </a:r>
            <a:r>
              <a:rPr lang="fr-FR" sz="1300" dirty="0" smtClean="0">
                <a:latin typeface="Trebuchet MS" pitchFamily="34" charset="0"/>
                <a:cs typeface="Arial" pitchFamily="34" charset="0"/>
              </a:rPr>
              <a:t>simple.</a:t>
            </a:r>
            <a:endParaRPr lang="fr-FR" sz="1300" dirty="0">
              <a:latin typeface="Trebuchet MS" pitchFamily="34" charset="0"/>
              <a:cs typeface="Arial" pitchFamily="34" charset="0"/>
            </a:endParaRPr>
          </a:p>
          <a:p>
            <a:pPr marL="1588" lvl="1">
              <a:spcBef>
                <a:spcPct val="30000"/>
              </a:spcBef>
            </a:pPr>
            <a:endParaRPr lang="fr-FR" sz="1300" dirty="0">
              <a:latin typeface="Trebuchet MS" pitchFamily="34" charset="0"/>
              <a:cs typeface="Arial" pitchFamily="34" charset="0"/>
            </a:endParaRPr>
          </a:p>
          <a:p>
            <a:pPr marL="1588" lvl="1">
              <a:spcBef>
                <a:spcPct val="30000"/>
              </a:spcBef>
            </a:pPr>
            <a:r>
              <a:rPr lang="fr-FR" sz="1300" b="1" dirty="0">
                <a:latin typeface="Trebuchet MS" pitchFamily="34" charset="0"/>
                <a:cs typeface="Arial" pitchFamily="34" charset="0"/>
              </a:rPr>
              <a:t>Etape 2</a:t>
            </a:r>
          </a:p>
          <a:p>
            <a:pPr marL="1588" lvl="1">
              <a:spcBef>
                <a:spcPct val="30000"/>
              </a:spcBef>
            </a:pPr>
            <a:r>
              <a:rPr lang="fr-FR" sz="1300" dirty="0">
                <a:latin typeface="Trebuchet MS" pitchFamily="34" charset="0"/>
                <a:cs typeface="Arial" pitchFamily="34" charset="0"/>
              </a:rPr>
              <a:t>Cession d’actions </a:t>
            </a:r>
            <a:r>
              <a:rPr lang="fr-FR" sz="1300" dirty="0" smtClean="0">
                <a:latin typeface="Trebuchet MS" pitchFamily="34" charset="0"/>
                <a:cs typeface="Arial" pitchFamily="34" charset="0"/>
              </a:rPr>
              <a:t>par </a:t>
            </a:r>
            <a:r>
              <a:rPr lang="fr-FR" sz="1300" dirty="0">
                <a:latin typeface="Trebuchet MS" pitchFamily="34" charset="0"/>
                <a:cs typeface="Arial" pitchFamily="34" charset="0"/>
              </a:rPr>
              <a:t>Claude L. </a:t>
            </a:r>
            <a:r>
              <a:rPr lang="fr-FR" sz="1300" dirty="0" smtClean="0">
                <a:latin typeface="Trebuchet MS" pitchFamily="34" charset="0"/>
                <a:cs typeface="Arial" pitchFamily="34" charset="0"/>
              </a:rPr>
              <a:t>à </a:t>
            </a:r>
            <a:r>
              <a:rPr lang="fr-FR" sz="1300" dirty="0">
                <a:latin typeface="Trebuchet MS" pitchFamily="34" charset="0"/>
                <a:cs typeface="Arial" pitchFamily="34" charset="0"/>
              </a:rPr>
              <a:t>Marianne </a:t>
            </a:r>
            <a:r>
              <a:rPr lang="fr-FR" sz="1300" dirty="0" smtClean="0">
                <a:latin typeface="Trebuchet MS" pitchFamily="34" charset="0"/>
                <a:cs typeface="Arial" pitchFamily="34" charset="0"/>
              </a:rPr>
              <a:t>L. et Pierre S.</a:t>
            </a:r>
            <a:endParaRPr lang="fr-FR" sz="1300" dirty="0">
              <a:latin typeface="Trebuchet MS" pitchFamily="34" charset="0"/>
              <a:cs typeface="Arial" pitchFamily="34" charset="0"/>
            </a:endParaRPr>
          </a:p>
          <a:p>
            <a:pPr marL="1588" lvl="1">
              <a:spcBef>
                <a:spcPct val="30000"/>
              </a:spcBef>
            </a:pPr>
            <a:endParaRPr lang="fr-FR" sz="1300" dirty="0">
              <a:latin typeface="Trebuchet MS" pitchFamily="34" charset="0"/>
              <a:cs typeface="Arial" pitchFamily="34" charset="0"/>
            </a:endParaRPr>
          </a:p>
          <a:p>
            <a:pPr marL="1588" lvl="1">
              <a:spcBef>
                <a:spcPct val="30000"/>
              </a:spcBef>
            </a:pPr>
            <a:r>
              <a:rPr lang="fr-FR" sz="1300" b="1" dirty="0">
                <a:latin typeface="Trebuchet MS" pitchFamily="34" charset="0"/>
                <a:cs typeface="Arial" pitchFamily="34" charset="0"/>
              </a:rPr>
              <a:t>Etape 3</a:t>
            </a:r>
          </a:p>
          <a:p>
            <a:pPr marL="1588" lvl="1">
              <a:spcBef>
                <a:spcPct val="30000"/>
              </a:spcBef>
            </a:pPr>
            <a:r>
              <a:rPr lang="fr-FR" sz="1300" dirty="0" smtClean="0">
                <a:latin typeface="Trebuchet MS" pitchFamily="34" charset="0"/>
                <a:cs typeface="Arial" pitchFamily="34" charset="0"/>
              </a:rPr>
              <a:t>Apport par Claude L. à la holding de 24,49% du capital de la Société Léonard.</a:t>
            </a:r>
            <a:endParaRPr lang="fr-FR" sz="1300" dirty="0">
              <a:latin typeface="Trebuchet MS" pitchFamily="34" charset="0"/>
              <a:cs typeface="Arial" pitchFamily="34" charset="0"/>
            </a:endParaRPr>
          </a:p>
          <a:p>
            <a:pPr marL="1588" lvl="1">
              <a:spcBef>
                <a:spcPct val="30000"/>
              </a:spcBef>
            </a:pPr>
            <a:endParaRPr lang="fr-FR" sz="1300" dirty="0">
              <a:latin typeface="Trebuchet MS" pitchFamily="34" charset="0"/>
              <a:cs typeface="Arial" pitchFamily="34" charset="0"/>
            </a:endParaRPr>
          </a:p>
          <a:p>
            <a:pPr marL="1588" lvl="1">
              <a:spcBef>
                <a:spcPct val="30000"/>
              </a:spcBef>
            </a:pPr>
            <a:r>
              <a:rPr lang="fr-FR" sz="1300" b="1" dirty="0">
                <a:latin typeface="Trebuchet MS" pitchFamily="34" charset="0"/>
                <a:cs typeface="Arial" pitchFamily="34" charset="0"/>
              </a:rPr>
              <a:t>Etape 4</a:t>
            </a:r>
          </a:p>
          <a:p>
            <a:pPr marL="1588" lvl="1">
              <a:spcBef>
                <a:spcPct val="30000"/>
              </a:spcBef>
            </a:pPr>
            <a:r>
              <a:rPr lang="fr-FR" sz="1300" dirty="0">
                <a:latin typeface="Trebuchet MS" pitchFamily="34" charset="0"/>
                <a:cs typeface="Arial" pitchFamily="34" charset="0"/>
              </a:rPr>
              <a:t>Souscription d’un engagement collectif de conservation portant sur les titres de la </a:t>
            </a:r>
            <a:r>
              <a:rPr lang="fr-FR" sz="1300" dirty="0" smtClean="0">
                <a:latin typeface="Trebuchet MS" pitchFamily="34" charset="0"/>
                <a:cs typeface="Arial" pitchFamily="34" charset="0"/>
              </a:rPr>
              <a:t>Holding animatrice.</a:t>
            </a:r>
            <a:endParaRPr lang="fr-FR" sz="1300" dirty="0">
              <a:latin typeface="Trebuchet MS" pitchFamily="34" charset="0"/>
              <a:cs typeface="Arial" pitchFamily="34" charset="0"/>
            </a:endParaRPr>
          </a:p>
          <a:p>
            <a:pPr marL="1588" lvl="1">
              <a:spcBef>
                <a:spcPct val="30000"/>
              </a:spcBef>
            </a:pPr>
            <a:endParaRPr lang="fr-FR" sz="1300" dirty="0">
              <a:latin typeface="Trebuchet MS" pitchFamily="34" charset="0"/>
            </a:endParaRPr>
          </a:p>
        </p:txBody>
      </p:sp>
      <p:grpSp>
        <p:nvGrpSpPr>
          <p:cNvPr id="2" name="Group 6"/>
          <p:cNvGrpSpPr>
            <a:grpSpLocks/>
          </p:cNvGrpSpPr>
          <p:nvPr/>
        </p:nvGrpSpPr>
        <p:grpSpPr bwMode="auto">
          <a:xfrm>
            <a:off x="107504" y="404795"/>
            <a:ext cx="8928620" cy="5010152"/>
            <a:chOff x="110" y="773"/>
            <a:chExt cx="7993" cy="3156"/>
          </a:xfrm>
        </p:grpSpPr>
        <p:sp>
          <p:nvSpPr>
            <p:cNvPr id="7" name="Rectangle 7"/>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lgn="l">
                <a:spcBef>
                  <a:spcPct val="30000"/>
                </a:spcBef>
                <a:buClr>
                  <a:srgbClr val="A5003E"/>
                </a:buClr>
                <a:buSzPct val="120000"/>
                <a:buFont typeface="Wingdings" pitchFamily="2" charset="2"/>
                <a:buChar char="§"/>
              </a:pPr>
              <a:endParaRPr lang="fr-FR" sz="1300">
                <a:latin typeface="Trebuchet MS" pitchFamily="34" charset="0"/>
              </a:endParaRPr>
            </a:p>
          </p:txBody>
        </p:sp>
        <p:sp>
          <p:nvSpPr>
            <p:cNvPr id="8" name="Rectangle 8"/>
            <p:cNvSpPr>
              <a:spLocks noChangeArrowheads="1"/>
            </p:cNvSpPr>
            <p:nvPr/>
          </p:nvSpPr>
          <p:spPr bwMode="auto">
            <a:xfrm>
              <a:off x="110" y="773"/>
              <a:ext cx="7993" cy="181"/>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Illustration n° 61 : Préparation </a:t>
              </a:r>
              <a:r>
                <a:rPr lang="fr-FR" sz="1300" b="1" dirty="0">
                  <a:latin typeface="Trebuchet MS" pitchFamily="34" charset="0"/>
                  <a:cs typeface="Arial" pitchFamily="34" charset="0"/>
                </a:rPr>
                <a:t>de la transmission du capital de la </a:t>
              </a:r>
              <a:r>
                <a:rPr lang="fr-FR" sz="1300" b="1" dirty="0" smtClean="0">
                  <a:latin typeface="Trebuchet MS" pitchFamily="34" charset="0"/>
                  <a:cs typeface="Arial" pitchFamily="34" charset="0"/>
                </a:rPr>
                <a:t>société Léonard</a:t>
              </a:r>
              <a:endParaRPr lang="fr-FR" sz="1300" b="1" dirty="0">
                <a:latin typeface="Trebuchet MS" pitchFamily="34" charset="0"/>
                <a:cs typeface="Arial" pitchFamily="34" charset="0"/>
              </a:endParaRPr>
            </a:p>
          </p:txBody>
        </p:sp>
      </p:grpSp>
      <p:sp>
        <p:nvSpPr>
          <p:cNvPr id="10" name="Rectangle 9"/>
          <p:cNvSpPr/>
          <p:nvPr/>
        </p:nvSpPr>
        <p:spPr>
          <a:xfrm>
            <a:off x="3203850" y="2874596"/>
            <a:ext cx="571504" cy="571504"/>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Cyril L.</a:t>
            </a:r>
            <a:endParaRPr lang="fr-FR" sz="1100" b="1" dirty="0">
              <a:solidFill>
                <a:schemeClr val="tx1"/>
              </a:solidFill>
            </a:endParaRPr>
          </a:p>
        </p:txBody>
      </p:sp>
      <p:sp>
        <p:nvSpPr>
          <p:cNvPr id="11" name="Rectangle 10"/>
          <p:cNvSpPr/>
          <p:nvPr/>
        </p:nvSpPr>
        <p:spPr>
          <a:xfrm>
            <a:off x="2555776" y="1650460"/>
            <a:ext cx="720080" cy="643512"/>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Claude L.</a:t>
            </a:r>
            <a:endParaRPr lang="fr-FR" sz="1100" b="1" dirty="0">
              <a:solidFill>
                <a:schemeClr val="tx1"/>
              </a:solidFill>
            </a:endParaRPr>
          </a:p>
        </p:txBody>
      </p:sp>
      <p:cxnSp>
        <p:nvCxnSpPr>
          <p:cNvPr id="12" name="Connecteur droit 11"/>
          <p:cNvCxnSpPr/>
          <p:nvPr/>
        </p:nvCxnSpPr>
        <p:spPr>
          <a:xfrm>
            <a:off x="3203848" y="2514556"/>
            <a:ext cx="1728192"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rot="5400000">
            <a:off x="3096691" y="2405689"/>
            <a:ext cx="214314"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rot="5400000">
            <a:off x="4824028" y="2406544"/>
            <a:ext cx="216024"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rot="5400000">
            <a:off x="3887924" y="2838592"/>
            <a:ext cx="648072"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6" name="Connecteur droit 15"/>
          <p:cNvCxnSpPr>
            <a:stCxn id="10" idx="3"/>
          </p:cNvCxnSpPr>
          <p:nvPr/>
        </p:nvCxnSpPr>
        <p:spPr>
          <a:xfrm>
            <a:off x="3775352" y="3160348"/>
            <a:ext cx="652632" cy="228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17" name="Ellipse 16"/>
          <p:cNvSpPr/>
          <p:nvPr/>
        </p:nvSpPr>
        <p:spPr>
          <a:xfrm>
            <a:off x="4427984" y="2874596"/>
            <a:ext cx="864096" cy="642942"/>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Inès L.</a:t>
            </a:r>
            <a:endParaRPr lang="fr-FR" sz="1100" b="1" dirty="0">
              <a:solidFill>
                <a:schemeClr val="tx1"/>
              </a:solidFill>
            </a:endParaRPr>
          </a:p>
        </p:txBody>
      </p:sp>
      <p:sp>
        <p:nvSpPr>
          <p:cNvPr id="18" name="Ellipse 17"/>
          <p:cNvSpPr/>
          <p:nvPr/>
        </p:nvSpPr>
        <p:spPr>
          <a:xfrm>
            <a:off x="4572002" y="1578452"/>
            <a:ext cx="936104" cy="714950"/>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Marianne L.</a:t>
            </a:r>
            <a:endParaRPr lang="fr-FR" sz="1100" b="1" dirty="0">
              <a:solidFill>
                <a:schemeClr val="tx1"/>
              </a:solidFill>
            </a:endParaRPr>
          </a:p>
        </p:txBody>
      </p:sp>
      <p:sp>
        <p:nvSpPr>
          <p:cNvPr id="19" name="Text Box 24"/>
          <p:cNvSpPr txBox="1">
            <a:spLocks noChangeArrowheads="1"/>
          </p:cNvSpPr>
          <p:nvPr/>
        </p:nvSpPr>
        <p:spPr bwMode="auto">
          <a:xfrm>
            <a:off x="1547664" y="1506445"/>
            <a:ext cx="792088" cy="246221"/>
          </a:xfrm>
          <a:prstGeom prst="rect">
            <a:avLst/>
          </a:prstGeom>
          <a:noFill/>
          <a:ln w="9525">
            <a:noFill/>
            <a:miter lim="800000"/>
            <a:headEnd/>
            <a:tailEnd/>
          </a:ln>
        </p:spPr>
        <p:txBody>
          <a:bodyPr wrap="square">
            <a:spAutoFit/>
          </a:bodyPr>
          <a:lstStyle/>
          <a:p>
            <a:pPr marL="342900" indent="-342900" algn="ctr">
              <a:spcBef>
                <a:spcPct val="20000"/>
              </a:spcBef>
            </a:pPr>
            <a:r>
              <a:rPr lang="fr-FR" sz="1000" b="1" dirty="0" smtClean="0">
                <a:cs typeface="Times New Roman" pitchFamily="18" charset="0"/>
              </a:rPr>
              <a:t>0,01%</a:t>
            </a:r>
          </a:p>
        </p:txBody>
      </p:sp>
      <p:sp>
        <p:nvSpPr>
          <p:cNvPr id="20" name="Text Box 24"/>
          <p:cNvSpPr txBox="1">
            <a:spLocks noChangeArrowheads="1"/>
          </p:cNvSpPr>
          <p:nvPr/>
        </p:nvSpPr>
        <p:spPr bwMode="auto">
          <a:xfrm>
            <a:off x="3059832" y="5106844"/>
            <a:ext cx="648072" cy="261610"/>
          </a:xfrm>
          <a:prstGeom prst="rect">
            <a:avLst/>
          </a:prstGeom>
          <a:noFill/>
          <a:ln w="9525">
            <a:noFill/>
            <a:miter lim="800000"/>
            <a:headEnd/>
            <a:tailEnd/>
          </a:ln>
        </p:spPr>
        <p:txBody>
          <a:bodyPr wrap="square">
            <a:spAutoFit/>
          </a:bodyPr>
          <a:lstStyle/>
          <a:p>
            <a:pPr marL="342900" indent="-342900" algn="ctr">
              <a:spcBef>
                <a:spcPct val="20000"/>
              </a:spcBef>
            </a:pPr>
            <a:r>
              <a:rPr lang="fr-FR" sz="1100" b="1" dirty="0" smtClean="0">
                <a:solidFill>
                  <a:srgbClr val="A5003E"/>
                </a:solidFill>
                <a:cs typeface="Times New Roman" pitchFamily="18" charset="0"/>
              </a:rPr>
              <a:t>75,49%</a:t>
            </a:r>
          </a:p>
        </p:txBody>
      </p:sp>
      <p:sp>
        <p:nvSpPr>
          <p:cNvPr id="21" name="Text Box 24"/>
          <p:cNvSpPr txBox="1">
            <a:spLocks noChangeArrowheads="1"/>
          </p:cNvSpPr>
          <p:nvPr/>
        </p:nvSpPr>
        <p:spPr bwMode="auto">
          <a:xfrm>
            <a:off x="5220072" y="5610904"/>
            <a:ext cx="792088" cy="464743"/>
          </a:xfrm>
          <a:prstGeom prst="rect">
            <a:avLst/>
          </a:prstGeom>
          <a:noFill/>
          <a:ln w="9525">
            <a:noFill/>
            <a:miter lim="800000"/>
            <a:headEnd/>
            <a:tailEnd/>
          </a:ln>
        </p:spPr>
        <p:txBody>
          <a:bodyPr wrap="square">
            <a:spAutoFit/>
          </a:bodyPr>
          <a:lstStyle/>
          <a:p>
            <a:pPr marL="342900" indent="-342900" algn="r">
              <a:spcBef>
                <a:spcPct val="20000"/>
              </a:spcBef>
            </a:pPr>
            <a:r>
              <a:rPr lang="fr-FR" sz="1050" b="1" dirty="0" smtClean="0">
                <a:solidFill>
                  <a:srgbClr val="A5003E"/>
                </a:solidFill>
                <a:cs typeface="Times New Roman" pitchFamily="18" charset="0"/>
              </a:rPr>
              <a:t>0,01%</a:t>
            </a:r>
          </a:p>
          <a:p>
            <a:pPr marL="342900" indent="-342900" algn="r">
              <a:spcBef>
                <a:spcPct val="20000"/>
              </a:spcBef>
            </a:pPr>
            <a:r>
              <a:rPr lang="fr-FR" sz="1050" dirty="0" smtClean="0">
                <a:solidFill>
                  <a:srgbClr val="A5003E"/>
                </a:solidFill>
                <a:cs typeface="Times New Roman" pitchFamily="18" charset="0"/>
              </a:rPr>
              <a:t> (1 action)</a:t>
            </a:r>
            <a:endParaRPr lang="fr-FR" sz="1050" dirty="0">
              <a:solidFill>
                <a:srgbClr val="A5003E"/>
              </a:solidFill>
              <a:cs typeface="Times New Roman" pitchFamily="18" charset="0"/>
            </a:endParaRPr>
          </a:p>
        </p:txBody>
      </p:sp>
      <p:sp>
        <p:nvSpPr>
          <p:cNvPr id="22" name="Text Box 24"/>
          <p:cNvSpPr txBox="1">
            <a:spLocks noChangeArrowheads="1"/>
          </p:cNvSpPr>
          <p:nvPr/>
        </p:nvSpPr>
        <p:spPr bwMode="auto">
          <a:xfrm>
            <a:off x="2195736" y="3666684"/>
            <a:ext cx="648072" cy="261610"/>
          </a:xfrm>
          <a:prstGeom prst="rect">
            <a:avLst/>
          </a:prstGeom>
          <a:noFill/>
          <a:ln w="9525">
            <a:noFill/>
            <a:miter lim="800000"/>
            <a:headEnd/>
            <a:tailEnd/>
          </a:ln>
        </p:spPr>
        <p:txBody>
          <a:bodyPr wrap="square">
            <a:spAutoFit/>
          </a:bodyPr>
          <a:lstStyle/>
          <a:p>
            <a:pPr marL="342900" indent="-342900">
              <a:spcBef>
                <a:spcPct val="20000"/>
              </a:spcBef>
            </a:pPr>
            <a:r>
              <a:rPr lang="fr-FR" sz="1100" b="1" dirty="0" smtClean="0">
                <a:cs typeface="Times New Roman" pitchFamily="18" charset="0"/>
              </a:rPr>
              <a:t>24,49%</a:t>
            </a:r>
            <a:endParaRPr lang="fr-FR" sz="1100" b="1" dirty="0">
              <a:cs typeface="Times New Roman" pitchFamily="18" charset="0"/>
            </a:endParaRPr>
          </a:p>
        </p:txBody>
      </p:sp>
      <p:sp>
        <p:nvSpPr>
          <p:cNvPr id="23" name="Flèche gauche 22"/>
          <p:cNvSpPr/>
          <p:nvPr/>
        </p:nvSpPr>
        <p:spPr>
          <a:xfrm rot="16200000">
            <a:off x="1907702" y="3090620"/>
            <a:ext cx="1944216" cy="504059"/>
          </a:xfrm>
          <a:prstGeom prst="leftArrow">
            <a:avLst/>
          </a:prstGeom>
          <a:solidFill>
            <a:srgbClr val="A5003E"/>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anchor="ctr"/>
          <a:lstStyle/>
          <a:p>
            <a:pPr algn="ctr">
              <a:defRPr/>
            </a:pPr>
            <a:r>
              <a:rPr lang="fr-FR" sz="1200" b="1" dirty="0" smtClean="0"/>
              <a:t>A p p o r t</a:t>
            </a:r>
            <a:endParaRPr lang="fr-FR" sz="1200" b="1" dirty="0"/>
          </a:p>
        </p:txBody>
      </p:sp>
      <p:sp>
        <p:nvSpPr>
          <p:cNvPr id="24" name="Rectangle 23"/>
          <p:cNvSpPr/>
          <p:nvPr/>
        </p:nvSpPr>
        <p:spPr>
          <a:xfrm>
            <a:off x="539554" y="1650460"/>
            <a:ext cx="720080" cy="643512"/>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Pierre S.</a:t>
            </a:r>
          </a:p>
          <a:p>
            <a:pPr algn="ctr"/>
            <a:r>
              <a:rPr lang="fr-FR" sz="1100" b="1" dirty="0" smtClean="0">
                <a:solidFill>
                  <a:schemeClr val="tx1"/>
                </a:solidFill>
              </a:rPr>
              <a:t>DG</a:t>
            </a:r>
            <a:endParaRPr lang="fr-FR" sz="1100" b="1" dirty="0">
              <a:solidFill>
                <a:schemeClr val="tx1"/>
              </a:solidFill>
            </a:endParaRPr>
          </a:p>
        </p:txBody>
      </p:sp>
      <p:sp>
        <p:nvSpPr>
          <p:cNvPr id="25" name="Flèche gauche 24"/>
          <p:cNvSpPr/>
          <p:nvPr/>
        </p:nvSpPr>
        <p:spPr>
          <a:xfrm>
            <a:off x="1331640" y="1722468"/>
            <a:ext cx="1080120" cy="432048"/>
          </a:xfrm>
          <a:prstGeom prst="leftArrow">
            <a:avLst/>
          </a:prstGeom>
          <a:solidFill>
            <a:srgbClr val="A5003E"/>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anchor="ctr"/>
          <a:lstStyle/>
          <a:p>
            <a:pPr algn="ctr">
              <a:defRPr/>
            </a:pPr>
            <a:r>
              <a:rPr lang="fr-FR" sz="1200" b="1" dirty="0" smtClean="0"/>
              <a:t>Cession</a:t>
            </a:r>
            <a:endParaRPr lang="fr-FR" sz="1200" b="1" dirty="0"/>
          </a:p>
        </p:txBody>
      </p:sp>
      <p:sp>
        <p:nvSpPr>
          <p:cNvPr id="26" name="Flèche droite 25"/>
          <p:cNvSpPr/>
          <p:nvPr/>
        </p:nvSpPr>
        <p:spPr>
          <a:xfrm>
            <a:off x="3419872" y="1722468"/>
            <a:ext cx="1152128" cy="432048"/>
          </a:xfrm>
          <a:prstGeom prst="rightArrow">
            <a:avLst/>
          </a:prstGeom>
          <a:solidFill>
            <a:srgbClr val="A5003E"/>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anchor="ctr"/>
          <a:lstStyle/>
          <a:p>
            <a:pPr algn="ctr">
              <a:defRPr/>
            </a:pPr>
            <a:r>
              <a:rPr lang="fr-FR" sz="1200" b="1" dirty="0" smtClean="0"/>
              <a:t>Cession</a:t>
            </a:r>
            <a:endParaRPr lang="fr-FR" sz="1200" b="1" dirty="0"/>
          </a:p>
        </p:txBody>
      </p:sp>
      <p:sp>
        <p:nvSpPr>
          <p:cNvPr id="27" name="Rectangle 26"/>
          <p:cNvSpPr/>
          <p:nvPr/>
        </p:nvSpPr>
        <p:spPr>
          <a:xfrm>
            <a:off x="1187624" y="4391894"/>
            <a:ext cx="1800200"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Holding</a:t>
            </a:r>
            <a:endParaRPr lang="fr-FR" sz="1400" b="1" dirty="0"/>
          </a:p>
        </p:txBody>
      </p:sp>
      <p:sp>
        <p:nvSpPr>
          <p:cNvPr id="28" name="Rectangle 27"/>
          <p:cNvSpPr/>
          <p:nvPr/>
        </p:nvSpPr>
        <p:spPr>
          <a:xfrm>
            <a:off x="2123728" y="5472014"/>
            <a:ext cx="1728192"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SAS Léonard</a:t>
            </a:r>
            <a:endParaRPr lang="fr-FR" sz="1400" b="1" dirty="0"/>
          </a:p>
        </p:txBody>
      </p:sp>
      <p:sp>
        <p:nvSpPr>
          <p:cNvPr id="29" name="Line 20"/>
          <p:cNvSpPr>
            <a:spLocks noChangeShapeType="1"/>
          </p:cNvSpPr>
          <p:nvPr/>
        </p:nvSpPr>
        <p:spPr bwMode="auto">
          <a:xfrm>
            <a:off x="2699792" y="5034836"/>
            <a:ext cx="0" cy="432048"/>
          </a:xfrm>
          <a:prstGeom prst="line">
            <a:avLst/>
          </a:prstGeom>
          <a:noFill/>
          <a:ln w="25400">
            <a:solidFill>
              <a:srgbClr val="A5003E"/>
            </a:solidFill>
            <a:round/>
            <a:headEnd/>
            <a:tailEnd type="triangle" w="med" len="med"/>
          </a:ln>
        </p:spPr>
        <p:txBody>
          <a:bodyPr/>
          <a:lstStyle/>
          <a:p>
            <a:endParaRPr lang="fr-FR"/>
          </a:p>
        </p:txBody>
      </p:sp>
      <p:sp>
        <p:nvSpPr>
          <p:cNvPr id="30" name="Text Box 24"/>
          <p:cNvSpPr txBox="1">
            <a:spLocks noChangeArrowheads="1"/>
          </p:cNvSpPr>
          <p:nvPr/>
        </p:nvSpPr>
        <p:spPr bwMode="auto">
          <a:xfrm>
            <a:off x="2123728" y="5106844"/>
            <a:ext cx="648072" cy="261610"/>
          </a:xfrm>
          <a:prstGeom prst="rect">
            <a:avLst/>
          </a:prstGeom>
          <a:noFill/>
          <a:ln w="9525">
            <a:noFill/>
            <a:miter lim="800000"/>
            <a:headEnd/>
            <a:tailEnd/>
          </a:ln>
        </p:spPr>
        <p:txBody>
          <a:bodyPr wrap="square">
            <a:spAutoFit/>
          </a:bodyPr>
          <a:lstStyle/>
          <a:p>
            <a:pPr marL="342900" indent="-342900">
              <a:spcBef>
                <a:spcPct val="20000"/>
              </a:spcBef>
            </a:pPr>
            <a:r>
              <a:rPr lang="fr-FR" sz="1100" b="1" dirty="0" smtClean="0">
                <a:solidFill>
                  <a:srgbClr val="A5003E"/>
                </a:solidFill>
                <a:cs typeface="Times New Roman" pitchFamily="18" charset="0"/>
              </a:rPr>
              <a:t>24,49%</a:t>
            </a:r>
            <a:endParaRPr lang="fr-FR" sz="1100" b="1" dirty="0">
              <a:solidFill>
                <a:srgbClr val="A5003E"/>
              </a:solidFill>
              <a:cs typeface="Times New Roman" pitchFamily="18" charset="0"/>
            </a:endParaRPr>
          </a:p>
        </p:txBody>
      </p:sp>
      <p:cxnSp>
        <p:nvCxnSpPr>
          <p:cNvPr id="31" name="Connecteur en angle 75"/>
          <p:cNvCxnSpPr>
            <a:stCxn id="18" idx="5"/>
          </p:cNvCxnSpPr>
          <p:nvPr/>
        </p:nvCxnSpPr>
        <p:spPr>
          <a:xfrm rot="5400000">
            <a:off x="2864363" y="2312164"/>
            <a:ext cx="2630114" cy="2383191"/>
          </a:xfrm>
          <a:prstGeom prst="bentConnector3">
            <a:avLst>
              <a:gd name="adj1" fmla="val 100021"/>
            </a:avLst>
          </a:prstGeom>
          <a:ln w="25400">
            <a:solidFill>
              <a:srgbClr val="A5003E"/>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32" name="Connecteur en angle 87"/>
          <p:cNvCxnSpPr/>
          <p:nvPr/>
        </p:nvCxnSpPr>
        <p:spPr>
          <a:xfrm rot="5400000">
            <a:off x="1548458" y="3881914"/>
            <a:ext cx="3168352" cy="1588"/>
          </a:xfrm>
          <a:prstGeom prst="straightConnector1">
            <a:avLst/>
          </a:prstGeom>
          <a:ln w="25400">
            <a:solidFill>
              <a:srgbClr val="A5003E"/>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3" name="Text Box 24"/>
          <p:cNvSpPr txBox="1">
            <a:spLocks noChangeArrowheads="1"/>
          </p:cNvSpPr>
          <p:nvPr/>
        </p:nvSpPr>
        <p:spPr bwMode="auto">
          <a:xfrm>
            <a:off x="1475656" y="2082512"/>
            <a:ext cx="936104" cy="246221"/>
          </a:xfrm>
          <a:prstGeom prst="rect">
            <a:avLst/>
          </a:prstGeom>
          <a:noFill/>
          <a:ln w="9525">
            <a:noFill/>
            <a:miter lim="800000"/>
            <a:headEnd/>
            <a:tailEnd/>
          </a:ln>
        </p:spPr>
        <p:txBody>
          <a:bodyPr wrap="square">
            <a:spAutoFit/>
          </a:bodyPr>
          <a:lstStyle/>
          <a:p>
            <a:pPr marL="342900" indent="-342900" algn="ctr">
              <a:spcBef>
                <a:spcPct val="20000"/>
              </a:spcBef>
            </a:pPr>
            <a:r>
              <a:rPr lang="fr-FR" sz="1000" dirty="0" smtClean="0">
                <a:cs typeface="Times New Roman" pitchFamily="18" charset="0"/>
              </a:rPr>
              <a:t>(1 action SAS)</a:t>
            </a:r>
          </a:p>
        </p:txBody>
      </p:sp>
      <p:sp>
        <p:nvSpPr>
          <p:cNvPr id="34" name="Text Box 24"/>
          <p:cNvSpPr txBox="1">
            <a:spLocks noChangeArrowheads="1"/>
          </p:cNvSpPr>
          <p:nvPr/>
        </p:nvSpPr>
        <p:spPr bwMode="auto">
          <a:xfrm>
            <a:off x="3419872" y="2083673"/>
            <a:ext cx="1080120" cy="430887"/>
          </a:xfrm>
          <a:prstGeom prst="rect">
            <a:avLst/>
          </a:prstGeom>
          <a:noFill/>
          <a:ln w="9525">
            <a:noFill/>
            <a:miter lim="800000"/>
            <a:headEnd/>
            <a:tailEnd/>
          </a:ln>
        </p:spPr>
        <p:txBody>
          <a:bodyPr wrap="square">
            <a:spAutoFit/>
          </a:bodyPr>
          <a:lstStyle/>
          <a:p>
            <a:pPr marL="342900" indent="-342900" algn="ctr">
              <a:spcBef>
                <a:spcPct val="20000"/>
              </a:spcBef>
            </a:pPr>
            <a:r>
              <a:rPr lang="fr-FR" sz="1000" dirty="0" smtClean="0">
                <a:cs typeface="Times New Roman" pitchFamily="18" charset="0"/>
              </a:rPr>
              <a:t>(0,01% de H. </a:t>
            </a:r>
          </a:p>
          <a:p>
            <a:pPr marL="342900" indent="-342900" algn="ctr">
              <a:spcBef>
                <a:spcPct val="20000"/>
              </a:spcBef>
            </a:pPr>
            <a:r>
              <a:rPr lang="fr-FR" sz="1000" dirty="0" smtClean="0">
                <a:cs typeface="Times New Roman" pitchFamily="18" charset="0"/>
              </a:rPr>
              <a:t>et 1 action SAS)</a:t>
            </a:r>
            <a:endParaRPr lang="fr-FR" sz="1000" dirty="0">
              <a:cs typeface="Times New Roman" pitchFamily="18" charset="0"/>
            </a:endParaRPr>
          </a:p>
        </p:txBody>
      </p:sp>
      <p:sp>
        <p:nvSpPr>
          <p:cNvPr id="35" name="Oval 42"/>
          <p:cNvSpPr>
            <a:spLocks noChangeArrowheads="1"/>
          </p:cNvSpPr>
          <p:nvPr/>
        </p:nvSpPr>
        <p:spPr bwMode="auto">
          <a:xfrm>
            <a:off x="3851920" y="1503790"/>
            <a:ext cx="220662" cy="218678"/>
          </a:xfrm>
          <a:prstGeom prst="ellipse">
            <a:avLst/>
          </a:prstGeom>
          <a:noFill/>
          <a:ln w="6350" algn="ctr">
            <a:solidFill>
              <a:srgbClr val="283B4C"/>
            </a:solidFill>
            <a:round/>
            <a:headEnd/>
            <a:tailEnd/>
          </a:ln>
        </p:spPr>
        <p:txBody>
          <a:bodyPr wrap="none" lIns="0" tIns="0" rIns="0" bIns="0" anchor="ctr"/>
          <a:lstStyle/>
          <a:p>
            <a:pPr algn="ctr"/>
            <a:r>
              <a:rPr lang="fr-FR" sz="1400" b="1" dirty="0"/>
              <a:t>2</a:t>
            </a:r>
          </a:p>
        </p:txBody>
      </p:sp>
      <p:sp>
        <p:nvSpPr>
          <p:cNvPr id="36" name="Oval 42"/>
          <p:cNvSpPr>
            <a:spLocks noChangeArrowheads="1"/>
          </p:cNvSpPr>
          <p:nvPr/>
        </p:nvSpPr>
        <p:spPr bwMode="auto">
          <a:xfrm>
            <a:off x="1259632" y="4098732"/>
            <a:ext cx="220662" cy="218678"/>
          </a:xfrm>
          <a:prstGeom prst="ellipse">
            <a:avLst/>
          </a:prstGeom>
          <a:noFill/>
          <a:ln w="6350" algn="ctr">
            <a:solidFill>
              <a:srgbClr val="A5003E"/>
            </a:solidFill>
            <a:round/>
            <a:headEnd/>
            <a:tailEnd/>
          </a:ln>
        </p:spPr>
        <p:txBody>
          <a:bodyPr wrap="none" lIns="0" tIns="0" rIns="0" bIns="0" anchor="ctr"/>
          <a:lstStyle/>
          <a:p>
            <a:pPr algn="ctr"/>
            <a:r>
              <a:rPr lang="fr-FR" sz="1400" b="1" dirty="0" smtClean="0">
                <a:solidFill>
                  <a:srgbClr val="A5003E"/>
                </a:solidFill>
              </a:rPr>
              <a:t>1</a:t>
            </a:r>
            <a:endParaRPr lang="fr-FR" sz="1400" b="1" dirty="0">
              <a:solidFill>
                <a:srgbClr val="A5003E"/>
              </a:solidFill>
            </a:endParaRPr>
          </a:p>
        </p:txBody>
      </p:sp>
      <p:sp>
        <p:nvSpPr>
          <p:cNvPr id="37" name="Oval 42"/>
          <p:cNvSpPr>
            <a:spLocks noChangeArrowheads="1"/>
          </p:cNvSpPr>
          <p:nvPr/>
        </p:nvSpPr>
        <p:spPr bwMode="auto">
          <a:xfrm>
            <a:off x="2483768" y="2946604"/>
            <a:ext cx="220662" cy="218678"/>
          </a:xfrm>
          <a:prstGeom prst="ellipse">
            <a:avLst/>
          </a:prstGeom>
          <a:noFill/>
          <a:ln w="6350" algn="ctr">
            <a:solidFill>
              <a:srgbClr val="283B4C"/>
            </a:solidFill>
            <a:round/>
            <a:headEnd/>
            <a:tailEnd/>
          </a:ln>
        </p:spPr>
        <p:txBody>
          <a:bodyPr wrap="none" lIns="0" tIns="0" rIns="0" bIns="0" anchor="ctr"/>
          <a:lstStyle/>
          <a:p>
            <a:pPr algn="ctr"/>
            <a:r>
              <a:rPr lang="fr-FR" sz="1400" b="1" dirty="0" smtClean="0"/>
              <a:t>3</a:t>
            </a:r>
            <a:endParaRPr lang="fr-FR" sz="1400" b="1" dirty="0"/>
          </a:p>
        </p:txBody>
      </p:sp>
      <p:sp>
        <p:nvSpPr>
          <p:cNvPr id="38" name="Oval 42"/>
          <p:cNvSpPr>
            <a:spLocks noChangeArrowheads="1"/>
          </p:cNvSpPr>
          <p:nvPr/>
        </p:nvSpPr>
        <p:spPr bwMode="auto">
          <a:xfrm>
            <a:off x="4427984" y="1074396"/>
            <a:ext cx="220662" cy="218678"/>
          </a:xfrm>
          <a:prstGeom prst="ellipse">
            <a:avLst/>
          </a:prstGeom>
          <a:noFill/>
          <a:ln w="6350" algn="ctr">
            <a:solidFill>
              <a:srgbClr val="0066CC"/>
            </a:solidFill>
            <a:round/>
            <a:headEnd/>
            <a:tailEnd/>
          </a:ln>
        </p:spPr>
        <p:txBody>
          <a:bodyPr wrap="none" lIns="0" tIns="0" rIns="0" bIns="0" anchor="ctr"/>
          <a:lstStyle/>
          <a:p>
            <a:pPr algn="ctr"/>
            <a:r>
              <a:rPr lang="fr-FR" sz="1400" b="1" dirty="0" smtClean="0">
                <a:solidFill>
                  <a:srgbClr val="0066CC"/>
                </a:solidFill>
              </a:rPr>
              <a:t>4</a:t>
            </a:r>
            <a:endParaRPr lang="fr-FR" sz="1400" b="1" dirty="0">
              <a:solidFill>
                <a:srgbClr val="0066CC"/>
              </a:solidFill>
            </a:endParaRPr>
          </a:p>
        </p:txBody>
      </p:sp>
      <p:cxnSp>
        <p:nvCxnSpPr>
          <p:cNvPr id="39" name="Connecteur en angle 38"/>
          <p:cNvCxnSpPr/>
          <p:nvPr/>
        </p:nvCxnSpPr>
        <p:spPr>
          <a:xfrm rot="16200000" flipH="1">
            <a:off x="-252536" y="3594676"/>
            <a:ext cx="3672408" cy="1080120"/>
          </a:xfrm>
          <a:prstGeom prst="bentConnector3">
            <a:avLst>
              <a:gd name="adj1" fmla="val 100052"/>
            </a:avLst>
          </a:prstGeom>
          <a:ln w="25400">
            <a:solidFill>
              <a:srgbClr val="A5003E"/>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40" name="Text Box 24"/>
          <p:cNvSpPr txBox="1">
            <a:spLocks noChangeArrowheads="1"/>
          </p:cNvSpPr>
          <p:nvPr/>
        </p:nvSpPr>
        <p:spPr bwMode="auto">
          <a:xfrm>
            <a:off x="323530" y="4242752"/>
            <a:ext cx="792088" cy="464743"/>
          </a:xfrm>
          <a:prstGeom prst="rect">
            <a:avLst/>
          </a:prstGeom>
          <a:noFill/>
          <a:ln w="9525">
            <a:noFill/>
            <a:miter lim="800000"/>
            <a:headEnd/>
            <a:tailEnd/>
          </a:ln>
        </p:spPr>
        <p:txBody>
          <a:bodyPr wrap="square">
            <a:spAutoFit/>
          </a:bodyPr>
          <a:lstStyle/>
          <a:p>
            <a:pPr marL="342900" indent="-342900" algn="ctr">
              <a:spcBef>
                <a:spcPct val="20000"/>
              </a:spcBef>
            </a:pPr>
            <a:r>
              <a:rPr lang="fr-FR" sz="1050" b="1" dirty="0" smtClean="0">
                <a:solidFill>
                  <a:srgbClr val="A5003E"/>
                </a:solidFill>
                <a:cs typeface="Times New Roman" pitchFamily="18" charset="0"/>
              </a:rPr>
              <a:t>0,01%</a:t>
            </a:r>
          </a:p>
          <a:p>
            <a:pPr marL="342900" indent="-342900" algn="ctr">
              <a:spcBef>
                <a:spcPct val="20000"/>
              </a:spcBef>
            </a:pPr>
            <a:r>
              <a:rPr lang="fr-FR" sz="1050" dirty="0" smtClean="0">
                <a:solidFill>
                  <a:srgbClr val="A5003E"/>
                </a:solidFill>
                <a:cs typeface="Times New Roman" pitchFamily="18" charset="0"/>
              </a:rPr>
              <a:t> (1 action)</a:t>
            </a:r>
            <a:endParaRPr lang="fr-FR" sz="1050" dirty="0">
              <a:solidFill>
                <a:srgbClr val="A5003E"/>
              </a:solidFill>
              <a:cs typeface="Times New Roman" pitchFamily="18" charset="0"/>
            </a:endParaRPr>
          </a:p>
        </p:txBody>
      </p:sp>
      <p:sp>
        <p:nvSpPr>
          <p:cNvPr id="41" name="Text Box 103"/>
          <p:cNvSpPr txBox="1">
            <a:spLocks noChangeArrowheads="1"/>
          </p:cNvSpPr>
          <p:nvPr/>
        </p:nvSpPr>
        <p:spPr bwMode="auto">
          <a:xfrm>
            <a:off x="4860034" y="1002392"/>
            <a:ext cx="1656184" cy="492443"/>
          </a:xfrm>
          <a:prstGeom prst="rect">
            <a:avLst/>
          </a:prstGeom>
          <a:noFill/>
          <a:ln w="9525">
            <a:noFill/>
            <a:miter lim="800000"/>
            <a:headEnd/>
            <a:tailEnd/>
          </a:ln>
        </p:spPr>
        <p:txBody>
          <a:bodyPr wrap="square">
            <a:spAutoFit/>
          </a:bodyPr>
          <a:lstStyle/>
          <a:p>
            <a:r>
              <a:rPr lang="fr-FR" sz="1300" b="1" dirty="0" smtClean="0">
                <a:solidFill>
                  <a:srgbClr val="0066CC"/>
                </a:solidFill>
                <a:cs typeface="Times New Roman" pitchFamily="18" charset="0"/>
              </a:rPr>
              <a:t>PacteDutreil </a:t>
            </a:r>
          </a:p>
          <a:p>
            <a:r>
              <a:rPr lang="fr-FR" sz="1300" b="1" dirty="0" smtClean="0">
                <a:solidFill>
                  <a:srgbClr val="0066CC"/>
                </a:solidFill>
                <a:cs typeface="Times New Roman" pitchFamily="18" charset="0"/>
              </a:rPr>
              <a:t>Holding - ECC</a:t>
            </a:r>
            <a:endParaRPr lang="fr-FR" sz="1300" b="1" dirty="0">
              <a:solidFill>
                <a:srgbClr val="0066CC"/>
              </a:solidFill>
              <a:cs typeface="Times New Roman" pitchFamily="18" charset="0"/>
            </a:endParaRPr>
          </a:p>
        </p:txBody>
      </p:sp>
      <p:cxnSp>
        <p:nvCxnSpPr>
          <p:cNvPr id="42" name="Connecteur en angle 41"/>
          <p:cNvCxnSpPr/>
          <p:nvPr/>
        </p:nvCxnSpPr>
        <p:spPr>
          <a:xfrm rot="5400000">
            <a:off x="1187624" y="2946606"/>
            <a:ext cx="2088232" cy="792088"/>
          </a:xfrm>
          <a:prstGeom prst="bentConnector3">
            <a:avLst>
              <a:gd name="adj1" fmla="val 26765"/>
            </a:avLst>
          </a:prstGeom>
          <a:ln w="25400">
            <a:solidFill>
              <a:srgbClr val="A5003E"/>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59" name="Text Box 24"/>
          <p:cNvSpPr txBox="1">
            <a:spLocks noChangeArrowheads="1"/>
          </p:cNvSpPr>
          <p:nvPr/>
        </p:nvSpPr>
        <p:spPr bwMode="auto">
          <a:xfrm>
            <a:off x="1187626" y="3306644"/>
            <a:ext cx="792088" cy="253916"/>
          </a:xfrm>
          <a:prstGeom prst="rect">
            <a:avLst/>
          </a:prstGeom>
          <a:noFill/>
          <a:ln w="9525">
            <a:noFill/>
            <a:miter lim="800000"/>
            <a:headEnd/>
            <a:tailEnd/>
          </a:ln>
        </p:spPr>
        <p:txBody>
          <a:bodyPr wrap="square">
            <a:spAutoFit/>
          </a:bodyPr>
          <a:lstStyle/>
          <a:p>
            <a:pPr marL="342900" indent="-342900" algn="ctr">
              <a:spcBef>
                <a:spcPct val="20000"/>
              </a:spcBef>
            </a:pPr>
            <a:r>
              <a:rPr lang="fr-FR" sz="1050" b="1" dirty="0" smtClean="0">
                <a:solidFill>
                  <a:srgbClr val="A5003E"/>
                </a:solidFill>
                <a:cs typeface="Times New Roman" pitchFamily="18" charset="0"/>
              </a:rPr>
              <a:t>99,99%</a:t>
            </a:r>
          </a:p>
        </p:txBody>
      </p:sp>
      <p:cxnSp>
        <p:nvCxnSpPr>
          <p:cNvPr id="62" name="Connecteur en angle 75"/>
          <p:cNvCxnSpPr/>
          <p:nvPr/>
        </p:nvCxnSpPr>
        <p:spPr>
          <a:xfrm flipH="1">
            <a:off x="3779914" y="2082512"/>
            <a:ext cx="1656184" cy="4035013"/>
          </a:xfrm>
          <a:prstGeom prst="bentConnector4">
            <a:avLst>
              <a:gd name="adj1" fmla="val -35775"/>
              <a:gd name="adj2" fmla="val 99985"/>
            </a:avLst>
          </a:prstGeom>
          <a:ln w="25400">
            <a:solidFill>
              <a:srgbClr val="A5003E"/>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73" name="Text Box 24"/>
          <p:cNvSpPr txBox="1">
            <a:spLocks noChangeArrowheads="1"/>
          </p:cNvSpPr>
          <p:nvPr/>
        </p:nvSpPr>
        <p:spPr bwMode="auto">
          <a:xfrm>
            <a:off x="4355976" y="4564896"/>
            <a:ext cx="1008112" cy="253916"/>
          </a:xfrm>
          <a:prstGeom prst="rect">
            <a:avLst/>
          </a:prstGeom>
          <a:noFill/>
          <a:ln w="9525">
            <a:noFill/>
            <a:miter lim="800000"/>
            <a:headEnd/>
            <a:tailEnd/>
          </a:ln>
        </p:spPr>
        <p:txBody>
          <a:bodyPr wrap="square">
            <a:spAutoFit/>
          </a:bodyPr>
          <a:lstStyle/>
          <a:p>
            <a:pPr marL="342900" indent="-342900" algn="r">
              <a:spcBef>
                <a:spcPct val="20000"/>
              </a:spcBef>
            </a:pPr>
            <a:r>
              <a:rPr lang="fr-FR" sz="1050" b="1" dirty="0" smtClean="0">
                <a:solidFill>
                  <a:srgbClr val="A5003E"/>
                </a:solidFill>
                <a:cs typeface="Times New Roman" pitchFamily="18" charset="0"/>
              </a:rPr>
              <a:t>0,01%</a:t>
            </a:r>
          </a:p>
        </p:txBody>
      </p:sp>
      <p:sp>
        <p:nvSpPr>
          <p:cNvPr id="74" name="Oval 42"/>
          <p:cNvSpPr>
            <a:spLocks noChangeArrowheads="1"/>
          </p:cNvSpPr>
          <p:nvPr/>
        </p:nvSpPr>
        <p:spPr bwMode="auto">
          <a:xfrm>
            <a:off x="1835696" y="1290420"/>
            <a:ext cx="220662" cy="218678"/>
          </a:xfrm>
          <a:prstGeom prst="ellipse">
            <a:avLst/>
          </a:prstGeom>
          <a:noFill/>
          <a:ln w="6350" algn="ctr">
            <a:solidFill>
              <a:srgbClr val="283B4C"/>
            </a:solidFill>
            <a:round/>
            <a:headEnd/>
            <a:tailEnd/>
          </a:ln>
        </p:spPr>
        <p:txBody>
          <a:bodyPr wrap="none" lIns="0" tIns="0" rIns="0" bIns="0" anchor="ctr"/>
          <a:lstStyle/>
          <a:p>
            <a:pPr algn="ctr"/>
            <a:r>
              <a:rPr lang="fr-FR" sz="1400" b="1" dirty="0"/>
              <a:t>2</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Oval 67" descr="Diagonales en pointillés vers le haut"/>
          <p:cNvSpPr>
            <a:spLocks noChangeArrowheads="1"/>
          </p:cNvSpPr>
          <p:nvPr/>
        </p:nvSpPr>
        <p:spPr bwMode="auto">
          <a:xfrm rot="5400000">
            <a:off x="2743230" y="2497614"/>
            <a:ext cx="1440575" cy="2019941"/>
          </a:xfrm>
          <a:custGeom>
            <a:avLst/>
            <a:gdLst>
              <a:gd name="connsiteX0" fmla="*/ 0 w 5454650"/>
              <a:gd name="connsiteY0" fmla="*/ 946944 h 1893888"/>
              <a:gd name="connsiteX1" fmla="*/ 1832770 w 5454650"/>
              <a:gd name="connsiteY1" fmla="*/ 52389 h 1893888"/>
              <a:gd name="connsiteX2" fmla="*/ 2727327 w 5454650"/>
              <a:gd name="connsiteY2" fmla="*/ 3 h 1893888"/>
              <a:gd name="connsiteX3" fmla="*/ 3621886 w 5454650"/>
              <a:gd name="connsiteY3" fmla="*/ 52390 h 1893888"/>
              <a:gd name="connsiteX4" fmla="*/ 5454651 w 5454650"/>
              <a:gd name="connsiteY4" fmla="*/ 946952 h 1893888"/>
              <a:gd name="connsiteX5" fmla="*/ 3621883 w 5454650"/>
              <a:gd name="connsiteY5" fmla="*/ 1841510 h 1893888"/>
              <a:gd name="connsiteX6" fmla="*/ 2727325 w 5454650"/>
              <a:gd name="connsiteY6" fmla="*/ 1893896 h 1893888"/>
              <a:gd name="connsiteX7" fmla="*/ 1832767 w 5454650"/>
              <a:gd name="connsiteY7" fmla="*/ 1841509 h 1893888"/>
              <a:gd name="connsiteX8" fmla="*/ 1 w 5454650"/>
              <a:gd name="connsiteY8" fmla="*/ 946948 h 1893888"/>
              <a:gd name="connsiteX9" fmla="*/ 0 w 5454650"/>
              <a:gd name="connsiteY9" fmla="*/ 946944 h 1893888"/>
              <a:gd name="connsiteX0" fmla="*/ 504059 w 5454660"/>
              <a:gd name="connsiteY0" fmla="*/ 1173805 h 1893893"/>
              <a:gd name="connsiteX1" fmla="*/ 1832773 w 5454660"/>
              <a:gd name="connsiteY1" fmla="*/ 52386 h 1893893"/>
              <a:gd name="connsiteX2" fmla="*/ 2727330 w 5454660"/>
              <a:gd name="connsiteY2" fmla="*/ 0 h 1893893"/>
              <a:gd name="connsiteX3" fmla="*/ 3621889 w 5454660"/>
              <a:gd name="connsiteY3" fmla="*/ 52387 h 1893893"/>
              <a:gd name="connsiteX4" fmla="*/ 5454654 w 5454660"/>
              <a:gd name="connsiteY4" fmla="*/ 946949 h 1893893"/>
              <a:gd name="connsiteX5" fmla="*/ 3621886 w 5454660"/>
              <a:gd name="connsiteY5" fmla="*/ 1841507 h 1893893"/>
              <a:gd name="connsiteX6" fmla="*/ 2727328 w 5454660"/>
              <a:gd name="connsiteY6" fmla="*/ 1893893 h 1893893"/>
              <a:gd name="connsiteX7" fmla="*/ 1832770 w 5454660"/>
              <a:gd name="connsiteY7" fmla="*/ 1841506 h 1893893"/>
              <a:gd name="connsiteX8" fmla="*/ 4 w 5454660"/>
              <a:gd name="connsiteY8" fmla="*/ 946945 h 1893893"/>
              <a:gd name="connsiteX9" fmla="*/ 504059 w 5454660"/>
              <a:gd name="connsiteY9" fmla="*/ 1173805 h 1893893"/>
              <a:gd name="connsiteX0" fmla="*/ 0 w 4950601"/>
              <a:gd name="connsiteY0" fmla="*/ 1173805 h 1893893"/>
              <a:gd name="connsiteX1" fmla="*/ 1328714 w 4950601"/>
              <a:gd name="connsiteY1" fmla="*/ 52386 h 1893893"/>
              <a:gd name="connsiteX2" fmla="*/ 2223271 w 4950601"/>
              <a:gd name="connsiteY2" fmla="*/ 0 h 1893893"/>
              <a:gd name="connsiteX3" fmla="*/ 3117830 w 4950601"/>
              <a:gd name="connsiteY3" fmla="*/ 52387 h 1893893"/>
              <a:gd name="connsiteX4" fmla="*/ 4950595 w 4950601"/>
              <a:gd name="connsiteY4" fmla="*/ 946949 h 1893893"/>
              <a:gd name="connsiteX5" fmla="*/ 3117827 w 4950601"/>
              <a:gd name="connsiteY5" fmla="*/ 1841507 h 1893893"/>
              <a:gd name="connsiteX6" fmla="*/ 2223269 w 4950601"/>
              <a:gd name="connsiteY6" fmla="*/ 1893893 h 1893893"/>
              <a:gd name="connsiteX7" fmla="*/ 1328711 w 4950601"/>
              <a:gd name="connsiteY7" fmla="*/ 1841506 h 1893893"/>
              <a:gd name="connsiteX8" fmla="*/ 0 w 4950601"/>
              <a:gd name="connsiteY8" fmla="*/ 1173805 h 1893893"/>
              <a:gd name="connsiteX0" fmla="*/ 0 w 4950601"/>
              <a:gd name="connsiteY0" fmla="*/ 1173805 h 1933169"/>
              <a:gd name="connsiteX1" fmla="*/ 1328714 w 4950601"/>
              <a:gd name="connsiteY1" fmla="*/ 52386 h 1933169"/>
              <a:gd name="connsiteX2" fmla="*/ 2223271 w 4950601"/>
              <a:gd name="connsiteY2" fmla="*/ 0 h 1933169"/>
              <a:gd name="connsiteX3" fmla="*/ 3117830 w 4950601"/>
              <a:gd name="connsiteY3" fmla="*/ 52387 h 1933169"/>
              <a:gd name="connsiteX4" fmla="*/ 4950595 w 4950601"/>
              <a:gd name="connsiteY4" fmla="*/ 946949 h 1933169"/>
              <a:gd name="connsiteX5" fmla="*/ 3117827 w 4950601"/>
              <a:gd name="connsiteY5" fmla="*/ 1841507 h 1933169"/>
              <a:gd name="connsiteX6" fmla="*/ 2223269 w 4950601"/>
              <a:gd name="connsiteY6" fmla="*/ 1893893 h 1933169"/>
              <a:gd name="connsiteX7" fmla="*/ 1080120 w 4950601"/>
              <a:gd name="connsiteY7" fmla="*/ 1605852 h 1933169"/>
              <a:gd name="connsiteX8" fmla="*/ 0 w 4950601"/>
              <a:gd name="connsiteY8" fmla="*/ 1173805 h 1933169"/>
              <a:gd name="connsiteX0" fmla="*/ 0 w 4950601"/>
              <a:gd name="connsiteY0" fmla="*/ 1173805 h 1933169"/>
              <a:gd name="connsiteX1" fmla="*/ 1328714 w 4950601"/>
              <a:gd name="connsiteY1" fmla="*/ 52386 h 1933169"/>
              <a:gd name="connsiteX2" fmla="*/ 2223271 w 4950601"/>
              <a:gd name="connsiteY2" fmla="*/ 0 h 1933169"/>
              <a:gd name="connsiteX3" fmla="*/ 3117830 w 4950601"/>
              <a:gd name="connsiteY3" fmla="*/ 52387 h 1933169"/>
              <a:gd name="connsiteX4" fmla="*/ 4950595 w 4950601"/>
              <a:gd name="connsiteY4" fmla="*/ 946949 h 1933169"/>
              <a:gd name="connsiteX5" fmla="*/ 3117827 w 4950601"/>
              <a:gd name="connsiteY5" fmla="*/ 1841507 h 1933169"/>
              <a:gd name="connsiteX6" fmla="*/ 2223269 w 4950601"/>
              <a:gd name="connsiteY6" fmla="*/ 1893893 h 1933169"/>
              <a:gd name="connsiteX7" fmla="*/ 1080120 w 4950601"/>
              <a:gd name="connsiteY7" fmla="*/ 1605852 h 1933169"/>
              <a:gd name="connsiteX8" fmla="*/ 0 w 4950601"/>
              <a:gd name="connsiteY8" fmla="*/ 1173805 h 1933169"/>
              <a:gd name="connsiteX0" fmla="*/ 0 w 4950601"/>
              <a:gd name="connsiteY0" fmla="*/ 1173805 h 1876186"/>
              <a:gd name="connsiteX1" fmla="*/ 1328714 w 4950601"/>
              <a:gd name="connsiteY1" fmla="*/ 52386 h 1876186"/>
              <a:gd name="connsiteX2" fmla="*/ 2223271 w 4950601"/>
              <a:gd name="connsiteY2" fmla="*/ 0 h 1876186"/>
              <a:gd name="connsiteX3" fmla="*/ 3117830 w 4950601"/>
              <a:gd name="connsiteY3" fmla="*/ 52387 h 1876186"/>
              <a:gd name="connsiteX4" fmla="*/ 4950595 w 4950601"/>
              <a:gd name="connsiteY4" fmla="*/ 946949 h 1876186"/>
              <a:gd name="connsiteX5" fmla="*/ 3117827 w 4950601"/>
              <a:gd name="connsiteY5" fmla="*/ 1841507 h 1876186"/>
              <a:gd name="connsiteX6" fmla="*/ 1800200 w 4950601"/>
              <a:gd name="connsiteY6" fmla="*/ 1389828 h 1876186"/>
              <a:gd name="connsiteX7" fmla="*/ 1080120 w 4950601"/>
              <a:gd name="connsiteY7" fmla="*/ 1605852 h 1876186"/>
              <a:gd name="connsiteX8" fmla="*/ 0 w 4950601"/>
              <a:gd name="connsiteY8" fmla="*/ 1173805 h 1876186"/>
              <a:gd name="connsiteX0" fmla="*/ 0 w 4950601"/>
              <a:gd name="connsiteY0" fmla="*/ 1173805 h 1856556"/>
              <a:gd name="connsiteX1" fmla="*/ 1328714 w 4950601"/>
              <a:gd name="connsiteY1" fmla="*/ 52386 h 1856556"/>
              <a:gd name="connsiteX2" fmla="*/ 2223271 w 4950601"/>
              <a:gd name="connsiteY2" fmla="*/ 0 h 1856556"/>
              <a:gd name="connsiteX3" fmla="*/ 3117830 w 4950601"/>
              <a:gd name="connsiteY3" fmla="*/ 52387 h 1856556"/>
              <a:gd name="connsiteX4" fmla="*/ 4950595 w 4950601"/>
              <a:gd name="connsiteY4" fmla="*/ 946949 h 1856556"/>
              <a:gd name="connsiteX5" fmla="*/ 2592287 w 4950601"/>
              <a:gd name="connsiteY5" fmla="*/ 1821877 h 1856556"/>
              <a:gd name="connsiteX6" fmla="*/ 1800200 w 4950601"/>
              <a:gd name="connsiteY6" fmla="*/ 1389828 h 1856556"/>
              <a:gd name="connsiteX7" fmla="*/ 1080120 w 4950601"/>
              <a:gd name="connsiteY7" fmla="*/ 1605852 h 1856556"/>
              <a:gd name="connsiteX8" fmla="*/ 0 w 4950601"/>
              <a:gd name="connsiteY8" fmla="*/ 1173805 h 1856556"/>
              <a:gd name="connsiteX0" fmla="*/ 0 w 4215035"/>
              <a:gd name="connsiteY0" fmla="*/ 2203466 h 2886217"/>
              <a:gd name="connsiteX1" fmla="*/ 1328714 w 4215035"/>
              <a:gd name="connsiteY1" fmla="*/ 1082047 h 2886217"/>
              <a:gd name="connsiteX2" fmla="*/ 2223271 w 4215035"/>
              <a:gd name="connsiteY2" fmla="*/ 1029661 h 2886217"/>
              <a:gd name="connsiteX3" fmla="*/ 3117830 w 4215035"/>
              <a:gd name="connsiteY3" fmla="*/ 1082048 h 2886217"/>
              <a:gd name="connsiteX4" fmla="*/ 2592290 w 4215035"/>
              <a:gd name="connsiteY4" fmla="*/ 403266 h 2886217"/>
              <a:gd name="connsiteX5" fmla="*/ 2592287 w 4215035"/>
              <a:gd name="connsiteY5" fmla="*/ 2851538 h 2886217"/>
              <a:gd name="connsiteX6" fmla="*/ 1800200 w 4215035"/>
              <a:gd name="connsiteY6" fmla="*/ 2419489 h 2886217"/>
              <a:gd name="connsiteX7" fmla="*/ 1080120 w 4215035"/>
              <a:gd name="connsiteY7" fmla="*/ 2635513 h 2886217"/>
              <a:gd name="connsiteX8" fmla="*/ 0 w 4215035"/>
              <a:gd name="connsiteY8" fmla="*/ 2203466 h 2886217"/>
              <a:gd name="connsiteX0" fmla="*/ 0 w 3689489"/>
              <a:gd name="connsiteY0" fmla="*/ 2103846 h 2786597"/>
              <a:gd name="connsiteX1" fmla="*/ 1328714 w 3689489"/>
              <a:gd name="connsiteY1" fmla="*/ 982427 h 2786597"/>
              <a:gd name="connsiteX2" fmla="*/ 2223271 w 3689489"/>
              <a:gd name="connsiteY2" fmla="*/ 930041 h 2786597"/>
              <a:gd name="connsiteX3" fmla="*/ 2592290 w 3689489"/>
              <a:gd name="connsiteY3" fmla="*/ 303646 h 2786597"/>
              <a:gd name="connsiteX4" fmla="*/ 2592287 w 3689489"/>
              <a:gd name="connsiteY4" fmla="*/ 2751918 h 2786597"/>
              <a:gd name="connsiteX5" fmla="*/ 1800200 w 3689489"/>
              <a:gd name="connsiteY5" fmla="*/ 2319869 h 2786597"/>
              <a:gd name="connsiteX6" fmla="*/ 1080120 w 3689489"/>
              <a:gd name="connsiteY6" fmla="*/ 2535893 h 2786597"/>
              <a:gd name="connsiteX7" fmla="*/ 0 w 3689489"/>
              <a:gd name="connsiteY7" fmla="*/ 2103846 h 2786597"/>
              <a:gd name="connsiteX0" fmla="*/ 0 w 2662799"/>
              <a:gd name="connsiteY0" fmla="*/ 1468720 h 2348430"/>
              <a:gd name="connsiteX1" fmla="*/ 1328714 w 2662799"/>
              <a:gd name="connsiteY1" fmla="*/ 347301 h 2348430"/>
              <a:gd name="connsiteX2" fmla="*/ 2223271 w 2662799"/>
              <a:gd name="connsiteY2" fmla="*/ 294915 h 2348430"/>
              <a:gd name="connsiteX3" fmla="*/ 2592287 w 2662799"/>
              <a:gd name="connsiteY3" fmla="*/ 2116792 h 2348430"/>
              <a:gd name="connsiteX4" fmla="*/ 1800200 w 2662799"/>
              <a:gd name="connsiteY4" fmla="*/ 1684743 h 2348430"/>
              <a:gd name="connsiteX5" fmla="*/ 1080120 w 2662799"/>
              <a:gd name="connsiteY5" fmla="*/ 1900767 h 2348430"/>
              <a:gd name="connsiteX6" fmla="*/ 0 w 2662799"/>
              <a:gd name="connsiteY6" fmla="*/ 1468720 h 2348430"/>
              <a:gd name="connsiteX0" fmla="*/ 0 w 3338939"/>
              <a:gd name="connsiteY0" fmla="*/ 1468720 h 2348430"/>
              <a:gd name="connsiteX1" fmla="*/ 1328714 w 3338939"/>
              <a:gd name="connsiteY1" fmla="*/ 347301 h 2348430"/>
              <a:gd name="connsiteX2" fmla="*/ 2223271 w 3338939"/>
              <a:gd name="connsiteY2" fmla="*/ 294915 h 2348430"/>
              <a:gd name="connsiteX3" fmla="*/ 2592287 w 3338939"/>
              <a:gd name="connsiteY3" fmla="*/ 2116792 h 2348430"/>
              <a:gd name="connsiteX4" fmla="*/ 1800200 w 3338939"/>
              <a:gd name="connsiteY4" fmla="*/ 1684743 h 2348430"/>
              <a:gd name="connsiteX5" fmla="*/ 1080120 w 3338939"/>
              <a:gd name="connsiteY5" fmla="*/ 1900767 h 2348430"/>
              <a:gd name="connsiteX6" fmla="*/ 0 w 3338939"/>
              <a:gd name="connsiteY6" fmla="*/ 1468720 h 2348430"/>
              <a:gd name="connsiteX0" fmla="*/ 0 w 3338939"/>
              <a:gd name="connsiteY0" fmla="*/ 1468720 h 2348430"/>
              <a:gd name="connsiteX1" fmla="*/ 1328714 w 3338939"/>
              <a:gd name="connsiteY1" fmla="*/ 347301 h 2348430"/>
              <a:gd name="connsiteX2" fmla="*/ 2223271 w 3338939"/>
              <a:gd name="connsiteY2" fmla="*/ 294915 h 2348430"/>
              <a:gd name="connsiteX3" fmla="*/ 2592287 w 3338939"/>
              <a:gd name="connsiteY3" fmla="*/ 2116792 h 2348430"/>
              <a:gd name="connsiteX4" fmla="*/ 1800200 w 3338939"/>
              <a:gd name="connsiteY4" fmla="*/ 1684743 h 2348430"/>
              <a:gd name="connsiteX5" fmla="*/ 1080120 w 3338939"/>
              <a:gd name="connsiteY5" fmla="*/ 1900767 h 2348430"/>
              <a:gd name="connsiteX6" fmla="*/ 0 w 3338939"/>
              <a:gd name="connsiteY6" fmla="*/ 1468720 h 2348430"/>
              <a:gd name="connsiteX0" fmla="*/ 0 w 3338939"/>
              <a:gd name="connsiteY0" fmla="*/ 1468720 h 2116792"/>
              <a:gd name="connsiteX1" fmla="*/ 1328714 w 3338939"/>
              <a:gd name="connsiteY1" fmla="*/ 347301 h 2116792"/>
              <a:gd name="connsiteX2" fmla="*/ 2223271 w 3338939"/>
              <a:gd name="connsiteY2" fmla="*/ 294915 h 2116792"/>
              <a:gd name="connsiteX3" fmla="*/ 2592287 w 3338939"/>
              <a:gd name="connsiteY3" fmla="*/ 2116792 h 2116792"/>
              <a:gd name="connsiteX4" fmla="*/ 1800200 w 3338939"/>
              <a:gd name="connsiteY4" fmla="*/ 1684743 h 2116792"/>
              <a:gd name="connsiteX5" fmla="*/ 1080120 w 3338939"/>
              <a:gd name="connsiteY5" fmla="*/ 1900767 h 2116792"/>
              <a:gd name="connsiteX6" fmla="*/ 0 w 3338939"/>
              <a:gd name="connsiteY6" fmla="*/ 1468720 h 2116792"/>
              <a:gd name="connsiteX0" fmla="*/ 0 w 3338939"/>
              <a:gd name="connsiteY0" fmla="*/ 1468720 h 2044784"/>
              <a:gd name="connsiteX1" fmla="*/ 1328714 w 3338939"/>
              <a:gd name="connsiteY1" fmla="*/ 347301 h 2044784"/>
              <a:gd name="connsiteX2" fmla="*/ 2223271 w 3338939"/>
              <a:gd name="connsiteY2" fmla="*/ 294915 h 2044784"/>
              <a:gd name="connsiteX3" fmla="*/ 2592289 w 3338939"/>
              <a:gd name="connsiteY3" fmla="*/ 2044784 h 2044784"/>
              <a:gd name="connsiteX4" fmla="*/ 1800200 w 3338939"/>
              <a:gd name="connsiteY4" fmla="*/ 1684743 h 2044784"/>
              <a:gd name="connsiteX5" fmla="*/ 1080120 w 3338939"/>
              <a:gd name="connsiteY5" fmla="*/ 1900767 h 2044784"/>
              <a:gd name="connsiteX6" fmla="*/ 0 w 3338939"/>
              <a:gd name="connsiteY6" fmla="*/ 1468720 h 2044784"/>
              <a:gd name="connsiteX0" fmla="*/ 0 w 3338939"/>
              <a:gd name="connsiteY0" fmla="*/ 1468720 h 2167506"/>
              <a:gd name="connsiteX1" fmla="*/ 1328714 w 3338939"/>
              <a:gd name="connsiteY1" fmla="*/ 347301 h 2167506"/>
              <a:gd name="connsiteX2" fmla="*/ 2223271 w 3338939"/>
              <a:gd name="connsiteY2" fmla="*/ 294915 h 2167506"/>
              <a:gd name="connsiteX3" fmla="*/ 2592289 w 3338939"/>
              <a:gd name="connsiteY3" fmla="*/ 2044784 h 2167506"/>
              <a:gd name="connsiteX4" fmla="*/ 1800200 w 3338939"/>
              <a:gd name="connsiteY4" fmla="*/ 1684743 h 2167506"/>
              <a:gd name="connsiteX5" fmla="*/ 1080120 w 3338939"/>
              <a:gd name="connsiteY5" fmla="*/ 1900767 h 2167506"/>
              <a:gd name="connsiteX6" fmla="*/ 0 w 3338939"/>
              <a:gd name="connsiteY6" fmla="*/ 1468720 h 2167506"/>
              <a:gd name="connsiteX0" fmla="*/ 0 w 3338939"/>
              <a:gd name="connsiteY0" fmla="*/ 1359011 h 2057797"/>
              <a:gd name="connsiteX1" fmla="*/ 1328714 w 3338939"/>
              <a:gd name="connsiteY1" fmla="*/ 237592 h 2057797"/>
              <a:gd name="connsiteX2" fmla="*/ 2223271 w 3338939"/>
              <a:gd name="connsiteY2" fmla="*/ 185206 h 2057797"/>
              <a:gd name="connsiteX3" fmla="*/ 2592289 w 3338939"/>
              <a:gd name="connsiteY3" fmla="*/ 1935075 h 2057797"/>
              <a:gd name="connsiteX4" fmla="*/ 1800200 w 3338939"/>
              <a:gd name="connsiteY4" fmla="*/ 1575034 h 2057797"/>
              <a:gd name="connsiteX5" fmla="*/ 1080120 w 3338939"/>
              <a:gd name="connsiteY5" fmla="*/ 1791058 h 2057797"/>
              <a:gd name="connsiteX6" fmla="*/ 0 w 3338939"/>
              <a:gd name="connsiteY6" fmla="*/ 1359011 h 2057797"/>
              <a:gd name="connsiteX0" fmla="*/ 126973 w 3465912"/>
              <a:gd name="connsiteY0" fmla="*/ 1359011 h 2057797"/>
              <a:gd name="connsiteX1" fmla="*/ 1455687 w 3465912"/>
              <a:gd name="connsiteY1" fmla="*/ 237592 h 2057797"/>
              <a:gd name="connsiteX2" fmla="*/ 2350244 w 3465912"/>
              <a:gd name="connsiteY2" fmla="*/ 185206 h 2057797"/>
              <a:gd name="connsiteX3" fmla="*/ 2719262 w 3465912"/>
              <a:gd name="connsiteY3" fmla="*/ 1935075 h 2057797"/>
              <a:gd name="connsiteX4" fmla="*/ 1927173 w 3465912"/>
              <a:gd name="connsiteY4" fmla="*/ 1575034 h 2057797"/>
              <a:gd name="connsiteX5" fmla="*/ 1207093 w 3465912"/>
              <a:gd name="connsiteY5" fmla="*/ 1791058 h 2057797"/>
              <a:gd name="connsiteX6" fmla="*/ 126973 w 3465912"/>
              <a:gd name="connsiteY6" fmla="*/ 1359011 h 2057797"/>
              <a:gd name="connsiteX0" fmla="*/ 0 w 3338939"/>
              <a:gd name="connsiteY0" fmla="*/ 1359011 h 2057797"/>
              <a:gd name="connsiteX1" fmla="*/ 2223271 w 3338939"/>
              <a:gd name="connsiteY1" fmla="*/ 185206 h 2057797"/>
              <a:gd name="connsiteX2" fmla="*/ 2592289 w 3338939"/>
              <a:gd name="connsiteY2" fmla="*/ 1935075 h 2057797"/>
              <a:gd name="connsiteX3" fmla="*/ 1800200 w 3338939"/>
              <a:gd name="connsiteY3" fmla="*/ 1575034 h 2057797"/>
              <a:gd name="connsiteX4" fmla="*/ 1080120 w 3338939"/>
              <a:gd name="connsiteY4" fmla="*/ 1791058 h 2057797"/>
              <a:gd name="connsiteX5" fmla="*/ 0 w 3338939"/>
              <a:gd name="connsiteY5" fmla="*/ 1359011 h 2057797"/>
              <a:gd name="connsiteX0" fmla="*/ 273774 w 3612713"/>
              <a:gd name="connsiteY0" fmla="*/ 1359011 h 2057797"/>
              <a:gd name="connsiteX1" fmla="*/ 2497045 w 3612713"/>
              <a:gd name="connsiteY1" fmla="*/ 185206 h 2057797"/>
              <a:gd name="connsiteX2" fmla="*/ 2866063 w 3612713"/>
              <a:gd name="connsiteY2" fmla="*/ 1935075 h 2057797"/>
              <a:gd name="connsiteX3" fmla="*/ 2073974 w 3612713"/>
              <a:gd name="connsiteY3" fmla="*/ 1575034 h 2057797"/>
              <a:gd name="connsiteX4" fmla="*/ 1353894 w 3612713"/>
              <a:gd name="connsiteY4" fmla="*/ 1791058 h 2057797"/>
              <a:gd name="connsiteX5" fmla="*/ 273774 w 3612713"/>
              <a:gd name="connsiteY5" fmla="*/ 1359011 h 2057797"/>
              <a:gd name="connsiteX0" fmla="*/ 273774 w 3612713"/>
              <a:gd name="connsiteY0" fmla="*/ 1359011 h 2057797"/>
              <a:gd name="connsiteX1" fmla="*/ 2497045 w 3612713"/>
              <a:gd name="connsiteY1" fmla="*/ 185206 h 2057797"/>
              <a:gd name="connsiteX2" fmla="*/ 2866063 w 3612713"/>
              <a:gd name="connsiteY2" fmla="*/ 1935075 h 2057797"/>
              <a:gd name="connsiteX3" fmla="*/ 2073974 w 3612713"/>
              <a:gd name="connsiteY3" fmla="*/ 1575034 h 2057797"/>
              <a:gd name="connsiteX4" fmla="*/ 273774 w 3612713"/>
              <a:gd name="connsiteY4" fmla="*/ 1359011 h 2057797"/>
              <a:gd name="connsiteX0" fmla="*/ 273774 w 3612713"/>
              <a:gd name="connsiteY0" fmla="*/ 1359011 h 2057797"/>
              <a:gd name="connsiteX1" fmla="*/ 2497045 w 3612713"/>
              <a:gd name="connsiteY1" fmla="*/ 185206 h 2057797"/>
              <a:gd name="connsiteX2" fmla="*/ 2866063 w 3612713"/>
              <a:gd name="connsiteY2" fmla="*/ 1935075 h 2057797"/>
              <a:gd name="connsiteX3" fmla="*/ 2073974 w 3612713"/>
              <a:gd name="connsiteY3" fmla="*/ 1575034 h 2057797"/>
              <a:gd name="connsiteX4" fmla="*/ 273774 w 3612713"/>
              <a:gd name="connsiteY4" fmla="*/ 1359011 h 2057797"/>
              <a:gd name="connsiteX0" fmla="*/ 273774 w 3730968"/>
              <a:gd name="connsiteY0" fmla="*/ 1269816 h 1968602"/>
              <a:gd name="connsiteX1" fmla="*/ 2497045 w 3730968"/>
              <a:gd name="connsiteY1" fmla="*/ 96011 h 1968602"/>
              <a:gd name="connsiteX2" fmla="*/ 2866063 w 3730968"/>
              <a:gd name="connsiteY2" fmla="*/ 1845880 h 1968602"/>
              <a:gd name="connsiteX3" fmla="*/ 2073974 w 3730968"/>
              <a:gd name="connsiteY3" fmla="*/ 1485839 h 1968602"/>
              <a:gd name="connsiteX4" fmla="*/ 273774 w 3730968"/>
              <a:gd name="connsiteY4" fmla="*/ 1269816 h 1968602"/>
              <a:gd name="connsiteX0" fmla="*/ 273774 w 3730968"/>
              <a:gd name="connsiteY0" fmla="*/ 1269816 h 1968602"/>
              <a:gd name="connsiteX1" fmla="*/ 2497045 w 3730968"/>
              <a:gd name="connsiteY1" fmla="*/ 96011 h 1968602"/>
              <a:gd name="connsiteX2" fmla="*/ 2866063 w 3730968"/>
              <a:gd name="connsiteY2" fmla="*/ 1845880 h 1968602"/>
              <a:gd name="connsiteX3" fmla="*/ 2073974 w 3730968"/>
              <a:gd name="connsiteY3" fmla="*/ 1485839 h 1968602"/>
              <a:gd name="connsiteX4" fmla="*/ 273774 w 3730968"/>
              <a:gd name="connsiteY4" fmla="*/ 1269816 h 1968602"/>
              <a:gd name="connsiteX0" fmla="*/ 273774 w 3730968"/>
              <a:gd name="connsiteY0" fmla="*/ 1269816 h 1968602"/>
              <a:gd name="connsiteX1" fmla="*/ 2497045 w 3730968"/>
              <a:gd name="connsiteY1" fmla="*/ 96011 h 1968602"/>
              <a:gd name="connsiteX2" fmla="*/ 2866063 w 3730968"/>
              <a:gd name="connsiteY2" fmla="*/ 1845880 h 1968602"/>
              <a:gd name="connsiteX3" fmla="*/ 2073974 w 3730968"/>
              <a:gd name="connsiteY3" fmla="*/ 1485839 h 1968602"/>
              <a:gd name="connsiteX4" fmla="*/ 273774 w 3730968"/>
              <a:gd name="connsiteY4" fmla="*/ 1269816 h 1968602"/>
              <a:gd name="connsiteX0" fmla="*/ 273774 w 3730968"/>
              <a:gd name="connsiteY0" fmla="*/ 1269816 h 1968602"/>
              <a:gd name="connsiteX1" fmla="*/ 2497045 w 3730968"/>
              <a:gd name="connsiteY1" fmla="*/ 96011 h 1968602"/>
              <a:gd name="connsiteX2" fmla="*/ 2866063 w 3730968"/>
              <a:gd name="connsiteY2" fmla="*/ 1845880 h 1968602"/>
              <a:gd name="connsiteX3" fmla="*/ 2073974 w 3730968"/>
              <a:gd name="connsiteY3" fmla="*/ 1485839 h 1968602"/>
              <a:gd name="connsiteX4" fmla="*/ 273774 w 3730968"/>
              <a:gd name="connsiteY4" fmla="*/ 1269816 h 1968602"/>
              <a:gd name="connsiteX0" fmla="*/ 273774 w 2797078"/>
              <a:gd name="connsiteY0" fmla="*/ 1269816 h 1737493"/>
              <a:gd name="connsiteX1" fmla="*/ 2497045 w 2797078"/>
              <a:gd name="connsiteY1" fmla="*/ 96011 h 1737493"/>
              <a:gd name="connsiteX2" fmla="*/ 2073974 w 2797078"/>
              <a:gd name="connsiteY2" fmla="*/ 1485839 h 1737493"/>
              <a:gd name="connsiteX3" fmla="*/ 273774 w 2797078"/>
              <a:gd name="connsiteY3" fmla="*/ 1269816 h 1737493"/>
              <a:gd name="connsiteX0" fmla="*/ 273774 w 2444519"/>
              <a:gd name="connsiteY0" fmla="*/ 1248140 h 1715817"/>
              <a:gd name="connsiteX1" fmla="*/ 1569919 w 2444519"/>
              <a:gd name="connsiteY1" fmla="*/ 96011 h 1715817"/>
              <a:gd name="connsiteX2" fmla="*/ 2073974 w 2444519"/>
              <a:gd name="connsiteY2" fmla="*/ 1464163 h 1715817"/>
              <a:gd name="connsiteX3" fmla="*/ 273774 w 2444519"/>
              <a:gd name="connsiteY3" fmla="*/ 1248140 h 1715817"/>
              <a:gd name="connsiteX0" fmla="*/ 273774 w 1724439"/>
              <a:gd name="connsiteY0" fmla="*/ 1176130 h 1715817"/>
              <a:gd name="connsiteX1" fmla="*/ 849839 w 1724439"/>
              <a:gd name="connsiteY1" fmla="*/ 96011 h 1715817"/>
              <a:gd name="connsiteX2" fmla="*/ 1353894 w 1724439"/>
              <a:gd name="connsiteY2" fmla="*/ 1464163 h 1715817"/>
              <a:gd name="connsiteX3" fmla="*/ 273774 w 1724439"/>
              <a:gd name="connsiteY3" fmla="*/ 1176130 h 1715817"/>
              <a:gd name="connsiteX0" fmla="*/ 470790 w 1417399"/>
              <a:gd name="connsiteY0" fmla="*/ 1176130 h 1715816"/>
              <a:gd name="connsiteX1" fmla="*/ 1046855 w 1417399"/>
              <a:gd name="connsiteY1" fmla="*/ 96011 h 1715816"/>
              <a:gd name="connsiteX2" fmla="*/ 1046854 w 1417399"/>
              <a:gd name="connsiteY2" fmla="*/ 1464162 h 1715816"/>
              <a:gd name="connsiteX3" fmla="*/ 470790 w 1417399"/>
              <a:gd name="connsiteY3" fmla="*/ 1176130 h 1715816"/>
              <a:gd name="connsiteX0" fmla="*/ 273774 w 1220383"/>
              <a:gd name="connsiteY0" fmla="*/ 1176130 h 1464162"/>
              <a:gd name="connsiteX1" fmla="*/ 849839 w 1220383"/>
              <a:gd name="connsiteY1" fmla="*/ 96011 h 1464162"/>
              <a:gd name="connsiteX2" fmla="*/ 849838 w 1220383"/>
              <a:gd name="connsiteY2" fmla="*/ 1464162 h 1464162"/>
              <a:gd name="connsiteX3" fmla="*/ 273774 w 1220383"/>
              <a:gd name="connsiteY3" fmla="*/ 1176130 h 1464162"/>
              <a:gd name="connsiteX0" fmla="*/ 273774 w 849839"/>
              <a:gd name="connsiteY0" fmla="*/ 1176130 h 1176130"/>
              <a:gd name="connsiteX1" fmla="*/ 849839 w 849839"/>
              <a:gd name="connsiteY1" fmla="*/ 96011 h 1176130"/>
              <a:gd name="connsiteX2" fmla="*/ 273774 w 849839"/>
              <a:gd name="connsiteY2" fmla="*/ 1176130 h 1176130"/>
              <a:gd name="connsiteX0" fmla="*/ 273774 w 1692706"/>
              <a:gd name="connsiteY0" fmla="*/ 1176130 h 1176130"/>
              <a:gd name="connsiteX1" fmla="*/ 849839 w 1692706"/>
              <a:gd name="connsiteY1" fmla="*/ 96011 h 1176130"/>
              <a:gd name="connsiteX2" fmla="*/ 273774 w 1692706"/>
              <a:gd name="connsiteY2" fmla="*/ 1176130 h 1176130"/>
              <a:gd name="connsiteX0" fmla="*/ 273774 w 1692706"/>
              <a:gd name="connsiteY0" fmla="*/ 1176130 h 1940631"/>
              <a:gd name="connsiteX1" fmla="*/ 849839 w 1692706"/>
              <a:gd name="connsiteY1" fmla="*/ 96011 h 1940631"/>
              <a:gd name="connsiteX2" fmla="*/ 273774 w 1692706"/>
              <a:gd name="connsiteY2" fmla="*/ 1176130 h 1940631"/>
              <a:gd name="connsiteX0" fmla="*/ 394259 w 1813191"/>
              <a:gd name="connsiteY0" fmla="*/ 1176130 h 1940631"/>
              <a:gd name="connsiteX1" fmla="*/ 970324 w 1813191"/>
              <a:gd name="connsiteY1" fmla="*/ 96011 h 1940631"/>
              <a:gd name="connsiteX2" fmla="*/ 394259 w 1813191"/>
              <a:gd name="connsiteY2" fmla="*/ 1176130 h 1940631"/>
              <a:gd name="connsiteX0" fmla="*/ 394259 w 1741183"/>
              <a:gd name="connsiteY0" fmla="*/ 1104122 h 1868623"/>
              <a:gd name="connsiteX1" fmla="*/ 898316 w 1741183"/>
              <a:gd name="connsiteY1" fmla="*/ 96011 h 1868623"/>
              <a:gd name="connsiteX2" fmla="*/ 394259 w 1741183"/>
              <a:gd name="connsiteY2" fmla="*/ 1104122 h 1868623"/>
              <a:gd name="connsiteX0" fmla="*/ 394259 w 1357411"/>
              <a:gd name="connsiteY0" fmla="*/ 1104122 h 1868623"/>
              <a:gd name="connsiteX1" fmla="*/ 898316 w 1357411"/>
              <a:gd name="connsiteY1" fmla="*/ 96011 h 1868623"/>
              <a:gd name="connsiteX2" fmla="*/ 394259 w 1357411"/>
              <a:gd name="connsiteY2" fmla="*/ 1104122 h 1868623"/>
              <a:gd name="connsiteX0" fmla="*/ 394259 w 1357411"/>
              <a:gd name="connsiteY0" fmla="*/ 1118929 h 1883430"/>
              <a:gd name="connsiteX1" fmla="*/ 898316 w 1357411"/>
              <a:gd name="connsiteY1" fmla="*/ 110818 h 1883430"/>
              <a:gd name="connsiteX2" fmla="*/ 394259 w 1357411"/>
              <a:gd name="connsiteY2" fmla="*/ 1118929 h 1883430"/>
              <a:gd name="connsiteX0" fmla="*/ 394259 w 1357411"/>
              <a:gd name="connsiteY0" fmla="*/ 1046921 h 1811422"/>
              <a:gd name="connsiteX1" fmla="*/ 898316 w 1357411"/>
              <a:gd name="connsiteY1" fmla="*/ 110818 h 1811422"/>
              <a:gd name="connsiteX2" fmla="*/ 394259 w 1357411"/>
              <a:gd name="connsiteY2" fmla="*/ 1046921 h 1811422"/>
              <a:gd name="connsiteX0" fmla="*/ 394259 w 1357411"/>
              <a:gd name="connsiteY0" fmla="*/ 1046921 h 1725215"/>
              <a:gd name="connsiteX1" fmla="*/ 898316 w 1357411"/>
              <a:gd name="connsiteY1" fmla="*/ 110818 h 1725215"/>
              <a:gd name="connsiteX2" fmla="*/ 394259 w 1357411"/>
              <a:gd name="connsiteY2" fmla="*/ 1046921 h 1725215"/>
              <a:gd name="connsiteX0" fmla="*/ 394259 w 1357411"/>
              <a:gd name="connsiteY0" fmla="*/ 1341647 h 2019941"/>
              <a:gd name="connsiteX1" fmla="*/ 898316 w 1357411"/>
              <a:gd name="connsiteY1" fmla="*/ 405544 h 2019941"/>
              <a:gd name="connsiteX2" fmla="*/ 394259 w 1357411"/>
              <a:gd name="connsiteY2" fmla="*/ 1341647 h 2019941"/>
              <a:gd name="connsiteX0" fmla="*/ 477423 w 1440575"/>
              <a:gd name="connsiteY0" fmla="*/ 1341647 h 2019941"/>
              <a:gd name="connsiteX1" fmla="*/ 981480 w 1440575"/>
              <a:gd name="connsiteY1" fmla="*/ 405544 h 2019941"/>
              <a:gd name="connsiteX2" fmla="*/ 477423 w 1440575"/>
              <a:gd name="connsiteY2" fmla="*/ 1341647 h 2019941"/>
            </a:gdLst>
            <a:ahLst/>
            <a:cxnLst>
              <a:cxn ang="0">
                <a:pos x="connsiteX0" y="connsiteY0"/>
              </a:cxn>
              <a:cxn ang="0">
                <a:pos x="connsiteX1" y="connsiteY1"/>
              </a:cxn>
              <a:cxn ang="0">
                <a:pos x="connsiteX2" y="connsiteY2"/>
              </a:cxn>
            </a:cxnLst>
            <a:rect l="l" t="t" r="r" b="b"/>
            <a:pathLst>
              <a:path w="1440575" h="2019941">
                <a:moveTo>
                  <a:pt x="477423" y="1341647"/>
                </a:moveTo>
                <a:cubicBezTo>
                  <a:pt x="0" y="494492"/>
                  <a:pt x="465456" y="0"/>
                  <a:pt x="981480" y="405544"/>
                </a:cubicBezTo>
                <a:cubicBezTo>
                  <a:pt x="1440575" y="1146110"/>
                  <a:pt x="1067618" y="2019941"/>
                  <a:pt x="477423" y="1341647"/>
                </a:cubicBezTo>
                <a:close/>
              </a:path>
            </a:pathLst>
          </a:custGeom>
          <a:pattFill prst="dashUpDiag">
            <a:fgClr>
              <a:srgbClr val="7C7C7C"/>
            </a:fgClr>
            <a:bgClr>
              <a:srgbClr val="FFFFFF"/>
            </a:bgClr>
          </a:pattFill>
          <a:ln w="25400" algn="ctr">
            <a:solidFill>
              <a:srgbClr val="0066CC"/>
            </a:solidFill>
            <a:prstDash val="sysDot"/>
            <a:round/>
            <a:headEnd/>
            <a:tailEnd/>
          </a:ln>
        </p:spPr>
        <p:txBody>
          <a:bodyPr lIns="0" tIns="0" rIns="0" bIns="0" anchor="ctr">
            <a:spAutoFit/>
          </a:bodyPr>
          <a:lstStyle/>
          <a:p>
            <a:endParaRPr lang="fr-FR"/>
          </a:p>
        </p:txBody>
      </p:sp>
      <p:sp>
        <p:nvSpPr>
          <p:cNvPr id="88" name="Oval 34" descr="5 %"/>
          <p:cNvSpPr>
            <a:spLocks noChangeArrowheads="1"/>
          </p:cNvSpPr>
          <p:nvPr/>
        </p:nvSpPr>
        <p:spPr bwMode="auto">
          <a:xfrm>
            <a:off x="1450602" y="1071546"/>
            <a:ext cx="3913486" cy="1511731"/>
          </a:xfrm>
          <a:custGeom>
            <a:avLst/>
            <a:gdLst>
              <a:gd name="connsiteX0" fmla="*/ 0 w 5832648"/>
              <a:gd name="connsiteY0" fmla="*/ 779026 h 1558052"/>
              <a:gd name="connsiteX1" fmla="*/ 2163690 w 5832648"/>
              <a:gd name="connsiteY1" fmla="*/ 26393 h 1558052"/>
              <a:gd name="connsiteX2" fmla="*/ 2916325 w 5832648"/>
              <a:gd name="connsiteY2" fmla="*/ 3 h 1558052"/>
              <a:gd name="connsiteX3" fmla="*/ 3668962 w 5832648"/>
              <a:gd name="connsiteY3" fmla="*/ 26393 h 1558052"/>
              <a:gd name="connsiteX4" fmla="*/ 5832648 w 5832648"/>
              <a:gd name="connsiteY4" fmla="*/ 779034 h 1558052"/>
              <a:gd name="connsiteX5" fmla="*/ 3668960 w 5832648"/>
              <a:gd name="connsiteY5" fmla="*/ 1531670 h 1558052"/>
              <a:gd name="connsiteX6" fmla="*/ 2916324 w 5832648"/>
              <a:gd name="connsiteY6" fmla="*/ 1558060 h 1558052"/>
              <a:gd name="connsiteX7" fmla="*/ 2163687 w 5832648"/>
              <a:gd name="connsiteY7" fmla="*/ 1531670 h 1558052"/>
              <a:gd name="connsiteX8" fmla="*/ 0 w 5832648"/>
              <a:gd name="connsiteY8" fmla="*/ 779031 h 1558052"/>
              <a:gd name="connsiteX9" fmla="*/ 0 w 5832648"/>
              <a:gd name="connsiteY9" fmla="*/ 779026 h 1558052"/>
              <a:gd name="connsiteX0" fmla="*/ 6 w 5832663"/>
              <a:gd name="connsiteY0" fmla="*/ 779023 h 1579714"/>
              <a:gd name="connsiteX1" fmla="*/ 2163696 w 5832663"/>
              <a:gd name="connsiteY1" fmla="*/ 26390 h 1579714"/>
              <a:gd name="connsiteX2" fmla="*/ 2916331 w 5832663"/>
              <a:gd name="connsiteY2" fmla="*/ 0 h 1579714"/>
              <a:gd name="connsiteX3" fmla="*/ 3668968 w 5832663"/>
              <a:gd name="connsiteY3" fmla="*/ 26390 h 1579714"/>
              <a:gd name="connsiteX4" fmla="*/ 5832654 w 5832663"/>
              <a:gd name="connsiteY4" fmla="*/ 779031 h 1579714"/>
              <a:gd name="connsiteX5" fmla="*/ 3668966 w 5832663"/>
              <a:gd name="connsiteY5" fmla="*/ 1531667 h 1579714"/>
              <a:gd name="connsiteX6" fmla="*/ 2916330 w 5832663"/>
              <a:gd name="connsiteY6" fmla="*/ 1558057 h 1579714"/>
              <a:gd name="connsiteX7" fmla="*/ 2232254 w 5832663"/>
              <a:gd name="connsiteY7" fmla="*/ 1401725 h 1579714"/>
              <a:gd name="connsiteX8" fmla="*/ 6 w 5832663"/>
              <a:gd name="connsiteY8" fmla="*/ 779028 h 1579714"/>
              <a:gd name="connsiteX9" fmla="*/ 6 w 5832663"/>
              <a:gd name="connsiteY9" fmla="*/ 779023 h 1579714"/>
              <a:gd name="connsiteX0" fmla="*/ 6 w 5832663"/>
              <a:gd name="connsiteY0" fmla="*/ 779023 h 1549185"/>
              <a:gd name="connsiteX1" fmla="*/ 2163696 w 5832663"/>
              <a:gd name="connsiteY1" fmla="*/ 26390 h 1549185"/>
              <a:gd name="connsiteX2" fmla="*/ 2916331 w 5832663"/>
              <a:gd name="connsiteY2" fmla="*/ 0 h 1549185"/>
              <a:gd name="connsiteX3" fmla="*/ 3668968 w 5832663"/>
              <a:gd name="connsiteY3" fmla="*/ 26390 h 1549185"/>
              <a:gd name="connsiteX4" fmla="*/ 5832654 w 5832663"/>
              <a:gd name="connsiteY4" fmla="*/ 779031 h 1549185"/>
              <a:gd name="connsiteX5" fmla="*/ 3668966 w 5832663"/>
              <a:gd name="connsiteY5" fmla="*/ 1531667 h 1549185"/>
              <a:gd name="connsiteX6" fmla="*/ 4536510 w 5832663"/>
              <a:gd name="connsiteY6" fmla="*/ 1257708 h 1549185"/>
              <a:gd name="connsiteX7" fmla="*/ 2232254 w 5832663"/>
              <a:gd name="connsiteY7" fmla="*/ 1401725 h 1549185"/>
              <a:gd name="connsiteX8" fmla="*/ 6 w 5832663"/>
              <a:gd name="connsiteY8" fmla="*/ 779028 h 1549185"/>
              <a:gd name="connsiteX9" fmla="*/ 6 w 5832663"/>
              <a:gd name="connsiteY9" fmla="*/ 779023 h 1549185"/>
              <a:gd name="connsiteX0" fmla="*/ 6 w 7252705"/>
              <a:gd name="connsiteY0" fmla="*/ 779023 h 1419243"/>
              <a:gd name="connsiteX1" fmla="*/ 2163696 w 7252705"/>
              <a:gd name="connsiteY1" fmla="*/ 26390 h 1419243"/>
              <a:gd name="connsiteX2" fmla="*/ 2916331 w 7252705"/>
              <a:gd name="connsiteY2" fmla="*/ 0 h 1419243"/>
              <a:gd name="connsiteX3" fmla="*/ 3668968 w 7252705"/>
              <a:gd name="connsiteY3" fmla="*/ 26390 h 1419243"/>
              <a:gd name="connsiteX4" fmla="*/ 5832654 w 7252705"/>
              <a:gd name="connsiteY4" fmla="*/ 779031 h 1419243"/>
              <a:gd name="connsiteX5" fmla="*/ 5976670 w 7252705"/>
              <a:gd name="connsiteY5" fmla="*/ 1041685 h 1419243"/>
              <a:gd name="connsiteX6" fmla="*/ 4536510 w 7252705"/>
              <a:gd name="connsiteY6" fmla="*/ 1257708 h 1419243"/>
              <a:gd name="connsiteX7" fmla="*/ 2232254 w 7252705"/>
              <a:gd name="connsiteY7" fmla="*/ 1401725 h 1419243"/>
              <a:gd name="connsiteX8" fmla="*/ 6 w 7252705"/>
              <a:gd name="connsiteY8" fmla="*/ 779028 h 1419243"/>
              <a:gd name="connsiteX9" fmla="*/ 6 w 7252705"/>
              <a:gd name="connsiteY9" fmla="*/ 779023 h 1419243"/>
              <a:gd name="connsiteX0" fmla="*/ 6 w 7252705"/>
              <a:gd name="connsiteY0" fmla="*/ 779023 h 1419243"/>
              <a:gd name="connsiteX1" fmla="*/ 2163696 w 7252705"/>
              <a:gd name="connsiteY1" fmla="*/ 26390 h 1419243"/>
              <a:gd name="connsiteX2" fmla="*/ 2916331 w 7252705"/>
              <a:gd name="connsiteY2" fmla="*/ 0 h 1419243"/>
              <a:gd name="connsiteX3" fmla="*/ 3668968 w 7252705"/>
              <a:gd name="connsiteY3" fmla="*/ 26390 h 1419243"/>
              <a:gd name="connsiteX4" fmla="*/ 5832654 w 7252705"/>
              <a:gd name="connsiteY4" fmla="*/ 779031 h 1419243"/>
              <a:gd name="connsiteX5" fmla="*/ 5976670 w 7252705"/>
              <a:gd name="connsiteY5" fmla="*/ 969677 h 1419243"/>
              <a:gd name="connsiteX6" fmla="*/ 4536510 w 7252705"/>
              <a:gd name="connsiteY6" fmla="*/ 1257708 h 1419243"/>
              <a:gd name="connsiteX7" fmla="*/ 2232254 w 7252705"/>
              <a:gd name="connsiteY7" fmla="*/ 1401725 h 1419243"/>
              <a:gd name="connsiteX8" fmla="*/ 6 w 7252705"/>
              <a:gd name="connsiteY8" fmla="*/ 779028 h 1419243"/>
              <a:gd name="connsiteX9" fmla="*/ 6 w 7252705"/>
              <a:gd name="connsiteY9" fmla="*/ 779023 h 1419243"/>
              <a:gd name="connsiteX0" fmla="*/ 6 w 5977244"/>
              <a:gd name="connsiteY0" fmla="*/ 779023 h 1419243"/>
              <a:gd name="connsiteX1" fmla="*/ 2163696 w 5977244"/>
              <a:gd name="connsiteY1" fmla="*/ 26390 h 1419243"/>
              <a:gd name="connsiteX2" fmla="*/ 2916331 w 5977244"/>
              <a:gd name="connsiteY2" fmla="*/ 0 h 1419243"/>
              <a:gd name="connsiteX3" fmla="*/ 3668968 w 5977244"/>
              <a:gd name="connsiteY3" fmla="*/ 26390 h 1419243"/>
              <a:gd name="connsiteX4" fmla="*/ 5832654 w 5977244"/>
              <a:gd name="connsiteY4" fmla="*/ 779031 h 1419243"/>
              <a:gd name="connsiteX5" fmla="*/ 4536510 w 5977244"/>
              <a:gd name="connsiteY5" fmla="*/ 1257708 h 1419243"/>
              <a:gd name="connsiteX6" fmla="*/ 2232254 w 5977244"/>
              <a:gd name="connsiteY6" fmla="*/ 1401725 h 1419243"/>
              <a:gd name="connsiteX7" fmla="*/ 6 w 5977244"/>
              <a:gd name="connsiteY7" fmla="*/ 779028 h 1419243"/>
              <a:gd name="connsiteX8" fmla="*/ 6 w 5977244"/>
              <a:gd name="connsiteY8" fmla="*/ 779023 h 1419243"/>
              <a:gd name="connsiteX0" fmla="*/ 6 w 5977244"/>
              <a:gd name="connsiteY0" fmla="*/ 804223 h 1444443"/>
              <a:gd name="connsiteX1" fmla="*/ 2163696 w 5977244"/>
              <a:gd name="connsiteY1" fmla="*/ 51590 h 1444443"/>
              <a:gd name="connsiteX2" fmla="*/ 2916331 w 5977244"/>
              <a:gd name="connsiteY2" fmla="*/ 25200 h 1444443"/>
              <a:gd name="connsiteX3" fmla="*/ 3456390 w 5977244"/>
              <a:gd name="connsiteY3" fmla="*/ 202789 h 1444443"/>
              <a:gd name="connsiteX4" fmla="*/ 5832654 w 5977244"/>
              <a:gd name="connsiteY4" fmla="*/ 804231 h 1444443"/>
              <a:gd name="connsiteX5" fmla="*/ 4536510 w 5977244"/>
              <a:gd name="connsiteY5" fmla="*/ 1282908 h 1444443"/>
              <a:gd name="connsiteX6" fmla="*/ 2232254 w 5977244"/>
              <a:gd name="connsiteY6" fmla="*/ 1426925 h 1444443"/>
              <a:gd name="connsiteX7" fmla="*/ 6 w 5977244"/>
              <a:gd name="connsiteY7" fmla="*/ 804228 h 1444443"/>
              <a:gd name="connsiteX8" fmla="*/ 6 w 5977244"/>
              <a:gd name="connsiteY8" fmla="*/ 804223 h 1444443"/>
              <a:gd name="connsiteX0" fmla="*/ 6 w 5977244"/>
              <a:gd name="connsiteY0" fmla="*/ 770151 h 1410371"/>
              <a:gd name="connsiteX1" fmla="*/ 2163696 w 5977244"/>
              <a:gd name="connsiteY1" fmla="*/ 17518 h 1410371"/>
              <a:gd name="connsiteX2" fmla="*/ 1440166 w 5977244"/>
              <a:gd name="connsiteY2" fmla="*/ 168717 h 1410371"/>
              <a:gd name="connsiteX3" fmla="*/ 3456390 w 5977244"/>
              <a:gd name="connsiteY3" fmla="*/ 168717 h 1410371"/>
              <a:gd name="connsiteX4" fmla="*/ 5832654 w 5977244"/>
              <a:gd name="connsiteY4" fmla="*/ 770159 h 1410371"/>
              <a:gd name="connsiteX5" fmla="*/ 4536510 w 5977244"/>
              <a:gd name="connsiteY5" fmla="*/ 1248836 h 1410371"/>
              <a:gd name="connsiteX6" fmla="*/ 2232254 w 5977244"/>
              <a:gd name="connsiteY6" fmla="*/ 1392853 h 1410371"/>
              <a:gd name="connsiteX7" fmla="*/ 6 w 5977244"/>
              <a:gd name="connsiteY7" fmla="*/ 770156 h 1410371"/>
              <a:gd name="connsiteX8" fmla="*/ 6 w 5977244"/>
              <a:gd name="connsiteY8" fmla="*/ 770151 h 1410371"/>
              <a:gd name="connsiteX0" fmla="*/ 6 w 5977244"/>
              <a:gd name="connsiteY0" fmla="*/ 618952 h 1259172"/>
              <a:gd name="connsiteX1" fmla="*/ 1440166 w 5977244"/>
              <a:gd name="connsiteY1" fmla="*/ 17518 h 1259172"/>
              <a:gd name="connsiteX2" fmla="*/ 3456390 w 5977244"/>
              <a:gd name="connsiteY2" fmla="*/ 17518 h 1259172"/>
              <a:gd name="connsiteX3" fmla="*/ 5832654 w 5977244"/>
              <a:gd name="connsiteY3" fmla="*/ 618960 h 1259172"/>
              <a:gd name="connsiteX4" fmla="*/ 4536510 w 5977244"/>
              <a:gd name="connsiteY4" fmla="*/ 1097637 h 1259172"/>
              <a:gd name="connsiteX5" fmla="*/ 2232254 w 5977244"/>
              <a:gd name="connsiteY5" fmla="*/ 1241654 h 1259172"/>
              <a:gd name="connsiteX6" fmla="*/ 6 w 5977244"/>
              <a:gd name="connsiteY6" fmla="*/ 618957 h 1259172"/>
              <a:gd name="connsiteX7" fmla="*/ 6 w 5977244"/>
              <a:gd name="connsiteY7" fmla="*/ 618952 h 1259172"/>
              <a:gd name="connsiteX0" fmla="*/ 6 w 5977244"/>
              <a:gd name="connsiteY0" fmla="*/ 618952 h 1259172"/>
              <a:gd name="connsiteX1" fmla="*/ 576070 w 5977244"/>
              <a:gd name="connsiteY1" fmla="*/ 233541 h 1259172"/>
              <a:gd name="connsiteX2" fmla="*/ 1440166 w 5977244"/>
              <a:gd name="connsiteY2" fmla="*/ 17518 h 1259172"/>
              <a:gd name="connsiteX3" fmla="*/ 3456390 w 5977244"/>
              <a:gd name="connsiteY3" fmla="*/ 17518 h 1259172"/>
              <a:gd name="connsiteX4" fmla="*/ 5832654 w 5977244"/>
              <a:gd name="connsiteY4" fmla="*/ 618960 h 1259172"/>
              <a:gd name="connsiteX5" fmla="*/ 4536510 w 5977244"/>
              <a:gd name="connsiteY5" fmla="*/ 1097637 h 1259172"/>
              <a:gd name="connsiteX6" fmla="*/ 2232254 w 5977244"/>
              <a:gd name="connsiteY6" fmla="*/ 1241654 h 1259172"/>
              <a:gd name="connsiteX7" fmla="*/ 6 w 5977244"/>
              <a:gd name="connsiteY7" fmla="*/ 618957 h 1259172"/>
              <a:gd name="connsiteX8" fmla="*/ 6 w 5977244"/>
              <a:gd name="connsiteY8" fmla="*/ 618952 h 1259172"/>
              <a:gd name="connsiteX0" fmla="*/ 72014 w 5977244"/>
              <a:gd name="connsiteY0" fmla="*/ 737597 h 1259172"/>
              <a:gd name="connsiteX1" fmla="*/ 576070 w 5977244"/>
              <a:gd name="connsiteY1" fmla="*/ 233541 h 1259172"/>
              <a:gd name="connsiteX2" fmla="*/ 1440166 w 5977244"/>
              <a:gd name="connsiteY2" fmla="*/ 17518 h 1259172"/>
              <a:gd name="connsiteX3" fmla="*/ 3456390 w 5977244"/>
              <a:gd name="connsiteY3" fmla="*/ 17518 h 1259172"/>
              <a:gd name="connsiteX4" fmla="*/ 5832654 w 5977244"/>
              <a:gd name="connsiteY4" fmla="*/ 618960 h 1259172"/>
              <a:gd name="connsiteX5" fmla="*/ 4536510 w 5977244"/>
              <a:gd name="connsiteY5" fmla="*/ 1097637 h 1259172"/>
              <a:gd name="connsiteX6" fmla="*/ 2232254 w 5977244"/>
              <a:gd name="connsiteY6" fmla="*/ 1241654 h 1259172"/>
              <a:gd name="connsiteX7" fmla="*/ 6 w 5977244"/>
              <a:gd name="connsiteY7" fmla="*/ 618957 h 1259172"/>
              <a:gd name="connsiteX8" fmla="*/ 72014 w 5977244"/>
              <a:gd name="connsiteY8" fmla="*/ 737597 h 1259172"/>
              <a:gd name="connsiteX0" fmla="*/ 72014 w 5977244"/>
              <a:gd name="connsiteY0" fmla="*/ 737597 h 1259172"/>
              <a:gd name="connsiteX1" fmla="*/ 504062 w 5977244"/>
              <a:gd name="connsiteY1" fmla="*/ 233541 h 1259172"/>
              <a:gd name="connsiteX2" fmla="*/ 1440166 w 5977244"/>
              <a:gd name="connsiteY2" fmla="*/ 17518 h 1259172"/>
              <a:gd name="connsiteX3" fmla="*/ 3456390 w 5977244"/>
              <a:gd name="connsiteY3" fmla="*/ 17518 h 1259172"/>
              <a:gd name="connsiteX4" fmla="*/ 5832654 w 5977244"/>
              <a:gd name="connsiteY4" fmla="*/ 618960 h 1259172"/>
              <a:gd name="connsiteX5" fmla="*/ 4536510 w 5977244"/>
              <a:gd name="connsiteY5" fmla="*/ 1097637 h 1259172"/>
              <a:gd name="connsiteX6" fmla="*/ 2232254 w 5977244"/>
              <a:gd name="connsiteY6" fmla="*/ 1241654 h 1259172"/>
              <a:gd name="connsiteX7" fmla="*/ 6 w 5977244"/>
              <a:gd name="connsiteY7" fmla="*/ 618957 h 1259172"/>
              <a:gd name="connsiteX8" fmla="*/ 72014 w 5977244"/>
              <a:gd name="connsiteY8" fmla="*/ 737597 h 1259172"/>
              <a:gd name="connsiteX0" fmla="*/ 288038 w 5977244"/>
              <a:gd name="connsiteY0" fmla="*/ 881613 h 1259172"/>
              <a:gd name="connsiteX1" fmla="*/ 504062 w 5977244"/>
              <a:gd name="connsiteY1" fmla="*/ 233541 h 1259172"/>
              <a:gd name="connsiteX2" fmla="*/ 1440166 w 5977244"/>
              <a:gd name="connsiteY2" fmla="*/ 17518 h 1259172"/>
              <a:gd name="connsiteX3" fmla="*/ 3456390 w 5977244"/>
              <a:gd name="connsiteY3" fmla="*/ 17518 h 1259172"/>
              <a:gd name="connsiteX4" fmla="*/ 5832654 w 5977244"/>
              <a:gd name="connsiteY4" fmla="*/ 618960 h 1259172"/>
              <a:gd name="connsiteX5" fmla="*/ 4536510 w 5977244"/>
              <a:gd name="connsiteY5" fmla="*/ 1097637 h 1259172"/>
              <a:gd name="connsiteX6" fmla="*/ 2232254 w 5977244"/>
              <a:gd name="connsiteY6" fmla="*/ 1241654 h 1259172"/>
              <a:gd name="connsiteX7" fmla="*/ 6 w 5977244"/>
              <a:gd name="connsiteY7" fmla="*/ 618957 h 1259172"/>
              <a:gd name="connsiteX8" fmla="*/ 288038 w 5977244"/>
              <a:gd name="connsiteY8" fmla="*/ 881613 h 1259172"/>
              <a:gd name="connsiteX0" fmla="*/ 288032 w 5977238"/>
              <a:gd name="connsiteY0" fmla="*/ 881613 h 1259172"/>
              <a:gd name="connsiteX1" fmla="*/ 504056 w 5977238"/>
              <a:gd name="connsiteY1" fmla="*/ 233541 h 1259172"/>
              <a:gd name="connsiteX2" fmla="*/ 1440160 w 5977238"/>
              <a:gd name="connsiteY2" fmla="*/ 17518 h 1259172"/>
              <a:gd name="connsiteX3" fmla="*/ 3456384 w 5977238"/>
              <a:gd name="connsiteY3" fmla="*/ 17518 h 1259172"/>
              <a:gd name="connsiteX4" fmla="*/ 5832648 w 5977238"/>
              <a:gd name="connsiteY4" fmla="*/ 618960 h 1259172"/>
              <a:gd name="connsiteX5" fmla="*/ 4536504 w 5977238"/>
              <a:gd name="connsiteY5" fmla="*/ 1097637 h 1259172"/>
              <a:gd name="connsiteX6" fmla="*/ 2232248 w 5977238"/>
              <a:gd name="connsiteY6" fmla="*/ 1241654 h 1259172"/>
              <a:gd name="connsiteX7" fmla="*/ 288032 w 5977238"/>
              <a:gd name="connsiteY7" fmla="*/ 881613 h 1259172"/>
              <a:gd name="connsiteX0" fmla="*/ 288032 w 5833222"/>
              <a:gd name="connsiteY0" fmla="*/ 953621 h 1259172"/>
              <a:gd name="connsiteX1" fmla="*/ 360040 w 5833222"/>
              <a:gd name="connsiteY1" fmla="*/ 233541 h 1259172"/>
              <a:gd name="connsiteX2" fmla="*/ 1296144 w 5833222"/>
              <a:gd name="connsiteY2" fmla="*/ 17518 h 1259172"/>
              <a:gd name="connsiteX3" fmla="*/ 3312368 w 5833222"/>
              <a:gd name="connsiteY3" fmla="*/ 17518 h 1259172"/>
              <a:gd name="connsiteX4" fmla="*/ 5688632 w 5833222"/>
              <a:gd name="connsiteY4" fmla="*/ 618960 h 1259172"/>
              <a:gd name="connsiteX5" fmla="*/ 4392488 w 5833222"/>
              <a:gd name="connsiteY5" fmla="*/ 1097637 h 1259172"/>
              <a:gd name="connsiteX6" fmla="*/ 2088232 w 5833222"/>
              <a:gd name="connsiteY6" fmla="*/ 1241654 h 1259172"/>
              <a:gd name="connsiteX7" fmla="*/ 288032 w 5833222"/>
              <a:gd name="connsiteY7" fmla="*/ 953621 h 1259172"/>
              <a:gd name="connsiteX0" fmla="*/ 288032 w 5473182"/>
              <a:gd name="connsiteY0" fmla="*/ 953621 h 1259172"/>
              <a:gd name="connsiteX1" fmla="*/ 360040 w 5473182"/>
              <a:gd name="connsiteY1" fmla="*/ 233541 h 1259172"/>
              <a:gd name="connsiteX2" fmla="*/ 1296144 w 5473182"/>
              <a:gd name="connsiteY2" fmla="*/ 17518 h 1259172"/>
              <a:gd name="connsiteX3" fmla="*/ 3312368 w 5473182"/>
              <a:gd name="connsiteY3" fmla="*/ 17518 h 1259172"/>
              <a:gd name="connsiteX4" fmla="*/ 5328592 w 5473182"/>
              <a:gd name="connsiteY4" fmla="*/ 521573 h 1259172"/>
              <a:gd name="connsiteX5" fmla="*/ 4392488 w 5473182"/>
              <a:gd name="connsiteY5" fmla="*/ 1097637 h 1259172"/>
              <a:gd name="connsiteX6" fmla="*/ 2088232 w 5473182"/>
              <a:gd name="connsiteY6" fmla="*/ 1241654 h 1259172"/>
              <a:gd name="connsiteX7" fmla="*/ 288032 w 5473182"/>
              <a:gd name="connsiteY7" fmla="*/ 953621 h 1259172"/>
              <a:gd name="connsiteX0" fmla="*/ 288032 w 5473182"/>
              <a:gd name="connsiteY0" fmla="*/ 953621 h 1259172"/>
              <a:gd name="connsiteX1" fmla="*/ 360040 w 5473182"/>
              <a:gd name="connsiteY1" fmla="*/ 233541 h 1259172"/>
              <a:gd name="connsiteX2" fmla="*/ 1296144 w 5473182"/>
              <a:gd name="connsiteY2" fmla="*/ 17518 h 1259172"/>
              <a:gd name="connsiteX3" fmla="*/ 3312368 w 5473182"/>
              <a:gd name="connsiteY3" fmla="*/ 17518 h 1259172"/>
              <a:gd name="connsiteX4" fmla="*/ 5328592 w 5473182"/>
              <a:gd name="connsiteY4" fmla="*/ 521573 h 1259172"/>
              <a:gd name="connsiteX5" fmla="*/ 4392488 w 5473182"/>
              <a:gd name="connsiteY5" fmla="*/ 1169645 h 1259172"/>
              <a:gd name="connsiteX6" fmla="*/ 2088232 w 5473182"/>
              <a:gd name="connsiteY6" fmla="*/ 1241654 h 1259172"/>
              <a:gd name="connsiteX7" fmla="*/ 288032 w 5473182"/>
              <a:gd name="connsiteY7" fmla="*/ 953621 h 1259172"/>
              <a:gd name="connsiteX0" fmla="*/ 288032 w 5473182"/>
              <a:gd name="connsiteY0" fmla="*/ 953621 h 1259172"/>
              <a:gd name="connsiteX1" fmla="*/ 360040 w 5473182"/>
              <a:gd name="connsiteY1" fmla="*/ 233541 h 1259172"/>
              <a:gd name="connsiteX2" fmla="*/ 1296144 w 5473182"/>
              <a:gd name="connsiteY2" fmla="*/ 17518 h 1259172"/>
              <a:gd name="connsiteX3" fmla="*/ 3312368 w 5473182"/>
              <a:gd name="connsiteY3" fmla="*/ 17518 h 1259172"/>
              <a:gd name="connsiteX4" fmla="*/ 5328592 w 5473182"/>
              <a:gd name="connsiteY4" fmla="*/ 521573 h 1259172"/>
              <a:gd name="connsiteX5" fmla="*/ 4392488 w 5473182"/>
              <a:gd name="connsiteY5" fmla="*/ 1169645 h 1259172"/>
              <a:gd name="connsiteX6" fmla="*/ 2088232 w 5473182"/>
              <a:gd name="connsiteY6" fmla="*/ 1241654 h 1259172"/>
              <a:gd name="connsiteX7" fmla="*/ 1296718 w 5473182"/>
              <a:gd name="connsiteY7" fmla="*/ 1025629 h 1259172"/>
              <a:gd name="connsiteX8" fmla="*/ 288032 w 5473182"/>
              <a:gd name="connsiteY8" fmla="*/ 953621 h 1259172"/>
              <a:gd name="connsiteX0" fmla="*/ 288032 w 5473182"/>
              <a:gd name="connsiteY0" fmla="*/ 953621 h 1368152"/>
              <a:gd name="connsiteX1" fmla="*/ 360040 w 5473182"/>
              <a:gd name="connsiteY1" fmla="*/ 233541 h 1368152"/>
              <a:gd name="connsiteX2" fmla="*/ 1296144 w 5473182"/>
              <a:gd name="connsiteY2" fmla="*/ 17518 h 1368152"/>
              <a:gd name="connsiteX3" fmla="*/ 3312368 w 5473182"/>
              <a:gd name="connsiteY3" fmla="*/ 17518 h 1368152"/>
              <a:gd name="connsiteX4" fmla="*/ 5328592 w 5473182"/>
              <a:gd name="connsiteY4" fmla="*/ 521573 h 1368152"/>
              <a:gd name="connsiteX5" fmla="*/ 4824536 w 5473182"/>
              <a:gd name="connsiteY5" fmla="*/ 1296144 h 1368152"/>
              <a:gd name="connsiteX6" fmla="*/ 2088232 w 5473182"/>
              <a:gd name="connsiteY6" fmla="*/ 1241654 h 1368152"/>
              <a:gd name="connsiteX7" fmla="*/ 1296718 w 5473182"/>
              <a:gd name="connsiteY7" fmla="*/ 1025629 h 1368152"/>
              <a:gd name="connsiteX8" fmla="*/ 288032 w 5473182"/>
              <a:gd name="connsiteY8" fmla="*/ 953621 h 1368152"/>
              <a:gd name="connsiteX0" fmla="*/ 288032 w 5545190"/>
              <a:gd name="connsiteY0" fmla="*/ 953621 h 1368152"/>
              <a:gd name="connsiteX1" fmla="*/ 360040 w 5545190"/>
              <a:gd name="connsiteY1" fmla="*/ 233541 h 1368152"/>
              <a:gd name="connsiteX2" fmla="*/ 1296144 w 5545190"/>
              <a:gd name="connsiteY2" fmla="*/ 17518 h 1368152"/>
              <a:gd name="connsiteX3" fmla="*/ 3312368 w 5545190"/>
              <a:gd name="connsiteY3" fmla="*/ 17518 h 1368152"/>
              <a:gd name="connsiteX4" fmla="*/ 5400600 w 5545190"/>
              <a:gd name="connsiteY4" fmla="*/ 504056 h 1368152"/>
              <a:gd name="connsiteX5" fmla="*/ 4824536 w 5545190"/>
              <a:gd name="connsiteY5" fmla="*/ 1296144 h 1368152"/>
              <a:gd name="connsiteX6" fmla="*/ 2088232 w 5545190"/>
              <a:gd name="connsiteY6" fmla="*/ 1241654 h 1368152"/>
              <a:gd name="connsiteX7" fmla="*/ 1296718 w 5545190"/>
              <a:gd name="connsiteY7" fmla="*/ 1025629 h 1368152"/>
              <a:gd name="connsiteX8" fmla="*/ 288032 w 5545190"/>
              <a:gd name="connsiteY8" fmla="*/ 953621 h 1368152"/>
              <a:gd name="connsiteX0" fmla="*/ 288032 w 5545190"/>
              <a:gd name="connsiteY0" fmla="*/ 1187163 h 1601694"/>
              <a:gd name="connsiteX1" fmla="*/ 360040 w 5545190"/>
              <a:gd name="connsiteY1" fmla="*/ 467083 h 1601694"/>
              <a:gd name="connsiteX2" fmla="*/ 1296144 w 5545190"/>
              <a:gd name="connsiteY2" fmla="*/ 251060 h 1601694"/>
              <a:gd name="connsiteX3" fmla="*/ 3384376 w 5545190"/>
              <a:gd name="connsiteY3" fmla="*/ 17518 h 1601694"/>
              <a:gd name="connsiteX4" fmla="*/ 5400600 w 5545190"/>
              <a:gd name="connsiteY4" fmla="*/ 737598 h 1601694"/>
              <a:gd name="connsiteX5" fmla="*/ 4824536 w 5545190"/>
              <a:gd name="connsiteY5" fmla="*/ 1529686 h 1601694"/>
              <a:gd name="connsiteX6" fmla="*/ 2088232 w 5545190"/>
              <a:gd name="connsiteY6" fmla="*/ 1475196 h 1601694"/>
              <a:gd name="connsiteX7" fmla="*/ 1296718 w 5545190"/>
              <a:gd name="connsiteY7" fmla="*/ 1259171 h 1601694"/>
              <a:gd name="connsiteX8" fmla="*/ 288032 w 5545190"/>
              <a:gd name="connsiteY8" fmla="*/ 1187163 h 1601694"/>
              <a:gd name="connsiteX0" fmla="*/ 288032 w 5545190"/>
              <a:gd name="connsiteY0" fmla="*/ 1187163 h 1601694"/>
              <a:gd name="connsiteX1" fmla="*/ 360040 w 5545190"/>
              <a:gd name="connsiteY1" fmla="*/ 467083 h 1601694"/>
              <a:gd name="connsiteX2" fmla="*/ 1224136 w 5545190"/>
              <a:gd name="connsiteY2" fmla="*/ 89526 h 1601694"/>
              <a:gd name="connsiteX3" fmla="*/ 3384376 w 5545190"/>
              <a:gd name="connsiteY3" fmla="*/ 17518 h 1601694"/>
              <a:gd name="connsiteX4" fmla="*/ 5400600 w 5545190"/>
              <a:gd name="connsiteY4" fmla="*/ 737598 h 1601694"/>
              <a:gd name="connsiteX5" fmla="*/ 4824536 w 5545190"/>
              <a:gd name="connsiteY5" fmla="*/ 1529686 h 1601694"/>
              <a:gd name="connsiteX6" fmla="*/ 2088232 w 5545190"/>
              <a:gd name="connsiteY6" fmla="*/ 1475196 h 1601694"/>
              <a:gd name="connsiteX7" fmla="*/ 1296718 w 5545190"/>
              <a:gd name="connsiteY7" fmla="*/ 1259171 h 1601694"/>
              <a:gd name="connsiteX8" fmla="*/ 288032 w 5545190"/>
              <a:gd name="connsiteY8" fmla="*/ 1187163 h 1601694"/>
              <a:gd name="connsiteX0" fmla="*/ 444049 w 5701207"/>
              <a:gd name="connsiteY0" fmla="*/ 1187163 h 1601694"/>
              <a:gd name="connsiteX1" fmla="*/ 156017 w 5701207"/>
              <a:gd name="connsiteY1" fmla="*/ 521574 h 1601694"/>
              <a:gd name="connsiteX2" fmla="*/ 1380153 w 5701207"/>
              <a:gd name="connsiteY2" fmla="*/ 89526 h 1601694"/>
              <a:gd name="connsiteX3" fmla="*/ 3540393 w 5701207"/>
              <a:gd name="connsiteY3" fmla="*/ 17518 h 1601694"/>
              <a:gd name="connsiteX4" fmla="*/ 5556617 w 5701207"/>
              <a:gd name="connsiteY4" fmla="*/ 737598 h 1601694"/>
              <a:gd name="connsiteX5" fmla="*/ 4980553 w 5701207"/>
              <a:gd name="connsiteY5" fmla="*/ 1529686 h 1601694"/>
              <a:gd name="connsiteX6" fmla="*/ 2244249 w 5701207"/>
              <a:gd name="connsiteY6" fmla="*/ 1475196 h 1601694"/>
              <a:gd name="connsiteX7" fmla="*/ 1452735 w 5701207"/>
              <a:gd name="connsiteY7" fmla="*/ 1259171 h 1601694"/>
              <a:gd name="connsiteX8" fmla="*/ 444049 w 5701207"/>
              <a:gd name="connsiteY8" fmla="*/ 1187163 h 1601694"/>
              <a:gd name="connsiteX0" fmla="*/ 324037 w 5725210"/>
              <a:gd name="connsiteY0" fmla="*/ 1313662 h 1601694"/>
              <a:gd name="connsiteX1" fmla="*/ 180020 w 5725210"/>
              <a:gd name="connsiteY1" fmla="*/ 521574 h 1601694"/>
              <a:gd name="connsiteX2" fmla="*/ 1404156 w 5725210"/>
              <a:gd name="connsiteY2" fmla="*/ 89526 h 1601694"/>
              <a:gd name="connsiteX3" fmla="*/ 3564396 w 5725210"/>
              <a:gd name="connsiteY3" fmla="*/ 17518 h 1601694"/>
              <a:gd name="connsiteX4" fmla="*/ 5580620 w 5725210"/>
              <a:gd name="connsiteY4" fmla="*/ 737598 h 1601694"/>
              <a:gd name="connsiteX5" fmla="*/ 5004556 w 5725210"/>
              <a:gd name="connsiteY5" fmla="*/ 1529686 h 1601694"/>
              <a:gd name="connsiteX6" fmla="*/ 2268252 w 5725210"/>
              <a:gd name="connsiteY6" fmla="*/ 1475196 h 1601694"/>
              <a:gd name="connsiteX7" fmla="*/ 1476738 w 5725210"/>
              <a:gd name="connsiteY7" fmla="*/ 1259171 h 1601694"/>
              <a:gd name="connsiteX8" fmla="*/ 324037 w 5725210"/>
              <a:gd name="connsiteY8" fmla="*/ 1313662 h 1601694"/>
              <a:gd name="connsiteX0" fmla="*/ 324037 w 5725210"/>
              <a:gd name="connsiteY0" fmla="*/ 1313662 h 1601694"/>
              <a:gd name="connsiteX1" fmla="*/ 180020 w 5725210"/>
              <a:gd name="connsiteY1" fmla="*/ 521574 h 1601694"/>
              <a:gd name="connsiteX2" fmla="*/ 1404156 w 5725210"/>
              <a:gd name="connsiteY2" fmla="*/ 89526 h 1601694"/>
              <a:gd name="connsiteX3" fmla="*/ 3564396 w 5725210"/>
              <a:gd name="connsiteY3" fmla="*/ 17518 h 1601694"/>
              <a:gd name="connsiteX4" fmla="*/ 5580620 w 5725210"/>
              <a:gd name="connsiteY4" fmla="*/ 737598 h 1601694"/>
              <a:gd name="connsiteX5" fmla="*/ 5004556 w 5725210"/>
              <a:gd name="connsiteY5" fmla="*/ 1529686 h 1601694"/>
              <a:gd name="connsiteX6" fmla="*/ 2268252 w 5725210"/>
              <a:gd name="connsiteY6" fmla="*/ 1475196 h 1601694"/>
              <a:gd name="connsiteX7" fmla="*/ 1620181 w 5725210"/>
              <a:gd name="connsiteY7" fmla="*/ 1457678 h 1601694"/>
              <a:gd name="connsiteX8" fmla="*/ 324037 w 5725210"/>
              <a:gd name="connsiteY8" fmla="*/ 1313662 h 1601694"/>
              <a:gd name="connsiteX0" fmla="*/ 324037 w 5725210"/>
              <a:gd name="connsiteY0" fmla="*/ 1313662 h 1754792"/>
              <a:gd name="connsiteX1" fmla="*/ 180020 w 5725210"/>
              <a:gd name="connsiteY1" fmla="*/ 521574 h 1754792"/>
              <a:gd name="connsiteX2" fmla="*/ 1404156 w 5725210"/>
              <a:gd name="connsiteY2" fmla="*/ 89526 h 1754792"/>
              <a:gd name="connsiteX3" fmla="*/ 3564396 w 5725210"/>
              <a:gd name="connsiteY3" fmla="*/ 17518 h 1754792"/>
              <a:gd name="connsiteX4" fmla="*/ 5580620 w 5725210"/>
              <a:gd name="connsiteY4" fmla="*/ 737598 h 1754792"/>
              <a:gd name="connsiteX5" fmla="*/ 5004556 w 5725210"/>
              <a:gd name="connsiteY5" fmla="*/ 1529686 h 1754792"/>
              <a:gd name="connsiteX6" fmla="*/ 3564397 w 5725210"/>
              <a:gd name="connsiteY6" fmla="*/ 1745710 h 1754792"/>
              <a:gd name="connsiteX7" fmla="*/ 2268252 w 5725210"/>
              <a:gd name="connsiteY7" fmla="*/ 1475196 h 1754792"/>
              <a:gd name="connsiteX8" fmla="*/ 1620181 w 5725210"/>
              <a:gd name="connsiteY8" fmla="*/ 1457678 h 1754792"/>
              <a:gd name="connsiteX9" fmla="*/ 324037 w 5725210"/>
              <a:gd name="connsiteY9" fmla="*/ 1313662 h 1754792"/>
              <a:gd name="connsiteX0" fmla="*/ 324037 w 5580629"/>
              <a:gd name="connsiteY0" fmla="*/ 1313662 h 1745710"/>
              <a:gd name="connsiteX1" fmla="*/ 180020 w 5580629"/>
              <a:gd name="connsiteY1" fmla="*/ 521574 h 1745710"/>
              <a:gd name="connsiteX2" fmla="*/ 1404156 w 5580629"/>
              <a:gd name="connsiteY2" fmla="*/ 89526 h 1745710"/>
              <a:gd name="connsiteX3" fmla="*/ 3564396 w 5580629"/>
              <a:gd name="connsiteY3" fmla="*/ 17518 h 1745710"/>
              <a:gd name="connsiteX4" fmla="*/ 5580620 w 5580629"/>
              <a:gd name="connsiteY4" fmla="*/ 737598 h 1745710"/>
              <a:gd name="connsiteX5" fmla="*/ 3564397 w 5580629"/>
              <a:gd name="connsiteY5" fmla="*/ 1745710 h 1745710"/>
              <a:gd name="connsiteX6" fmla="*/ 2268252 w 5580629"/>
              <a:gd name="connsiteY6" fmla="*/ 1475196 h 1745710"/>
              <a:gd name="connsiteX7" fmla="*/ 1620181 w 5580629"/>
              <a:gd name="connsiteY7" fmla="*/ 1457678 h 1745710"/>
              <a:gd name="connsiteX8" fmla="*/ 324037 w 5580629"/>
              <a:gd name="connsiteY8" fmla="*/ 1313662 h 1745710"/>
              <a:gd name="connsiteX0" fmla="*/ 324037 w 3924436"/>
              <a:gd name="connsiteY0" fmla="*/ 1313662 h 1745710"/>
              <a:gd name="connsiteX1" fmla="*/ 180020 w 3924436"/>
              <a:gd name="connsiteY1" fmla="*/ 521574 h 1745710"/>
              <a:gd name="connsiteX2" fmla="*/ 1404156 w 3924436"/>
              <a:gd name="connsiteY2" fmla="*/ 89526 h 1745710"/>
              <a:gd name="connsiteX3" fmla="*/ 3564396 w 3924436"/>
              <a:gd name="connsiteY3" fmla="*/ 17518 h 1745710"/>
              <a:gd name="connsiteX4" fmla="*/ 3564397 w 3924436"/>
              <a:gd name="connsiteY4" fmla="*/ 1745710 h 1745710"/>
              <a:gd name="connsiteX5" fmla="*/ 2268252 w 3924436"/>
              <a:gd name="connsiteY5" fmla="*/ 1475196 h 1745710"/>
              <a:gd name="connsiteX6" fmla="*/ 1620181 w 3924436"/>
              <a:gd name="connsiteY6" fmla="*/ 1457678 h 1745710"/>
              <a:gd name="connsiteX7" fmla="*/ 324037 w 3924436"/>
              <a:gd name="connsiteY7" fmla="*/ 1313662 h 1745710"/>
              <a:gd name="connsiteX0" fmla="*/ 324037 w 3924436"/>
              <a:gd name="connsiteY0" fmla="*/ 1313662 h 1491186"/>
              <a:gd name="connsiteX1" fmla="*/ 180020 w 3924436"/>
              <a:gd name="connsiteY1" fmla="*/ 521574 h 1491186"/>
              <a:gd name="connsiteX2" fmla="*/ 1404156 w 3924436"/>
              <a:gd name="connsiteY2" fmla="*/ 89526 h 1491186"/>
              <a:gd name="connsiteX3" fmla="*/ 3564396 w 3924436"/>
              <a:gd name="connsiteY3" fmla="*/ 17518 h 1491186"/>
              <a:gd name="connsiteX4" fmla="*/ 3636406 w 3924436"/>
              <a:gd name="connsiteY4" fmla="*/ 1236524 h 1491186"/>
              <a:gd name="connsiteX5" fmla="*/ 2268252 w 3924436"/>
              <a:gd name="connsiteY5" fmla="*/ 1475196 h 1491186"/>
              <a:gd name="connsiteX6" fmla="*/ 1620181 w 3924436"/>
              <a:gd name="connsiteY6" fmla="*/ 1457678 h 1491186"/>
              <a:gd name="connsiteX7" fmla="*/ 324037 w 3924436"/>
              <a:gd name="connsiteY7" fmla="*/ 1313662 h 1491186"/>
              <a:gd name="connsiteX0" fmla="*/ 324037 w 3924436"/>
              <a:gd name="connsiteY0" fmla="*/ 1313662 h 1491186"/>
              <a:gd name="connsiteX1" fmla="*/ 180020 w 3924436"/>
              <a:gd name="connsiteY1" fmla="*/ 521574 h 1491186"/>
              <a:gd name="connsiteX2" fmla="*/ 1404156 w 3924436"/>
              <a:gd name="connsiteY2" fmla="*/ 89526 h 1491186"/>
              <a:gd name="connsiteX3" fmla="*/ 3564396 w 3924436"/>
              <a:gd name="connsiteY3" fmla="*/ 17518 h 1491186"/>
              <a:gd name="connsiteX4" fmla="*/ 3636406 w 3924436"/>
              <a:gd name="connsiteY4" fmla="*/ 1236524 h 1491186"/>
              <a:gd name="connsiteX5" fmla="*/ 2268252 w 3924436"/>
              <a:gd name="connsiteY5" fmla="*/ 1475196 h 1491186"/>
              <a:gd name="connsiteX6" fmla="*/ 1620181 w 3924436"/>
              <a:gd name="connsiteY6" fmla="*/ 1457678 h 1491186"/>
              <a:gd name="connsiteX7" fmla="*/ 324037 w 3924436"/>
              <a:gd name="connsiteY7" fmla="*/ 1313662 h 1491186"/>
              <a:gd name="connsiteX0" fmla="*/ 324037 w 3924436"/>
              <a:gd name="connsiteY0" fmla="*/ 1313662 h 1491186"/>
              <a:gd name="connsiteX1" fmla="*/ 180020 w 3924436"/>
              <a:gd name="connsiteY1" fmla="*/ 521574 h 1491186"/>
              <a:gd name="connsiteX2" fmla="*/ 1404156 w 3924436"/>
              <a:gd name="connsiteY2" fmla="*/ 89526 h 1491186"/>
              <a:gd name="connsiteX3" fmla="*/ 3564396 w 3924436"/>
              <a:gd name="connsiteY3" fmla="*/ 17518 h 1491186"/>
              <a:gd name="connsiteX4" fmla="*/ 3636406 w 3924436"/>
              <a:gd name="connsiteY4" fmla="*/ 1236524 h 1491186"/>
              <a:gd name="connsiteX5" fmla="*/ 2268252 w 3924436"/>
              <a:gd name="connsiteY5" fmla="*/ 1475196 h 1491186"/>
              <a:gd name="connsiteX6" fmla="*/ 1620181 w 3924436"/>
              <a:gd name="connsiteY6" fmla="*/ 1457678 h 1491186"/>
              <a:gd name="connsiteX7" fmla="*/ 324037 w 3924436"/>
              <a:gd name="connsiteY7" fmla="*/ 1313662 h 1491186"/>
              <a:gd name="connsiteX0" fmla="*/ 324037 w 3924436"/>
              <a:gd name="connsiteY0" fmla="*/ 1296144 h 1473668"/>
              <a:gd name="connsiteX1" fmla="*/ 180020 w 3924436"/>
              <a:gd name="connsiteY1" fmla="*/ 504056 h 1473668"/>
              <a:gd name="connsiteX2" fmla="*/ 1404156 w 3924436"/>
              <a:gd name="connsiteY2" fmla="*/ 72008 h 1473668"/>
              <a:gd name="connsiteX3" fmla="*/ 3564396 w 3924436"/>
              <a:gd name="connsiteY3" fmla="*/ 0 h 1473668"/>
              <a:gd name="connsiteX4" fmla="*/ 3636406 w 3924436"/>
              <a:gd name="connsiteY4" fmla="*/ 1219006 h 1473668"/>
              <a:gd name="connsiteX5" fmla="*/ 2268252 w 3924436"/>
              <a:gd name="connsiteY5" fmla="*/ 1457678 h 1473668"/>
              <a:gd name="connsiteX6" fmla="*/ 1620181 w 3924436"/>
              <a:gd name="connsiteY6" fmla="*/ 1440160 h 1473668"/>
              <a:gd name="connsiteX7" fmla="*/ 324037 w 3924436"/>
              <a:gd name="connsiteY7" fmla="*/ 1296144 h 1473668"/>
              <a:gd name="connsiteX0" fmla="*/ 324037 w 3836404"/>
              <a:gd name="connsiteY0" fmla="*/ 1296144 h 1473668"/>
              <a:gd name="connsiteX1" fmla="*/ 180020 w 3836404"/>
              <a:gd name="connsiteY1" fmla="*/ 504056 h 1473668"/>
              <a:gd name="connsiteX2" fmla="*/ 1404156 w 3836404"/>
              <a:gd name="connsiteY2" fmla="*/ 72008 h 1473668"/>
              <a:gd name="connsiteX3" fmla="*/ 3564396 w 3836404"/>
              <a:gd name="connsiteY3" fmla="*/ 0 h 1473668"/>
              <a:gd name="connsiteX4" fmla="*/ 3636406 w 3836404"/>
              <a:gd name="connsiteY4" fmla="*/ 1219006 h 1473668"/>
              <a:gd name="connsiteX5" fmla="*/ 2268252 w 3836404"/>
              <a:gd name="connsiteY5" fmla="*/ 1457678 h 1473668"/>
              <a:gd name="connsiteX6" fmla="*/ 1620181 w 3836404"/>
              <a:gd name="connsiteY6" fmla="*/ 1440160 h 1473668"/>
              <a:gd name="connsiteX7" fmla="*/ 324037 w 3836404"/>
              <a:gd name="connsiteY7" fmla="*/ 1296144 h 1473668"/>
              <a:gd name="connsiteX0" fmla="*/ 324037 w 3808414"/>
              <a:gd name="connsiteY0" fmla="*/ 1224136 h 1401660"/>
              <a:gd name="connsiteX1" fmla="*/ 180020 w 3808414"/>
              <a:gd name="connsiteY1" fmla="*/ 432048 h 1401660"/>
              <a:gd name="connsiteX2" fmla="*/ 1404156 w 3808414"/>
              <a:gd name="connsiteY2" fmla="*/ 0 h 1401660"/>
              <a:gd name="connsiteX3" fmla="*/ 3420382 w 3808414"/>
              <a:gd name="connsiteY3" fmla="*/ 66878 h 1401660"/>
              <a:gd name="connsiteX4" fmla="*/ 3636406 w 3808414"/>
              <a:gd name="connsiteY4" fmla="*/ 1146998 h 1401660"/>
              <a:gd name="connsiteX5" fmla="*/ 2268252 w 3808414"/>
              <a:gd name="connsiteY5" fmla="*/ 1385670 h 1401660"/>
              <a:gd name="connsiteX6" fmla="*/ 1620181 w 3808414"/>
              <a:gd name="connsiteY6" fmla="*/ 1368152 h 1401660"/>
              <a:gd name="connsiteX7" fmla="*/ 324037 w 3808414"/>
              <a:gd name="connsiteY7" fmla="*/ 1224136 h 1401660"/>
              <a:gd name="connsiteX0" fmla="*/ 324037 w 3808414"/>
              <a:gd name="connsiteY0" fmla="*/ 1306418 h 1483942"/>
              <a:gd name="connsiteX1" fmla="*/ 180020 w 3808414"/>
              <a:gd name="connsiteY1" fmla="*/ 514330 h 1483942"/>
              <a:gd name="connsiteX2" fmla="*/ 1404156 w 3808414"/>
              <a:gd name="connsiteY2" fmla="*/ 82282 h 1483942"/>
              <a:gd name="connsiteX3" fmla="*/ 3420382 w 3808414"/>
              <a:gd name="connsiteY3" fmla="*/ 149160 h 1483942"/>
              <a:gd name="connsiteX4" fmla="*/ 3636406 w 3808414"/>
              <a:gd name="connsiteY4" fmla="*/ 1229280 h 1483942"/>
              <a:gd name="connsiteX5" fmla="*/ 2268252 w 3808414"/>
              <a:gd name="connsiteY5" fmla="*/ 1467952 h 1483942"/>
              <a:gd name="connsiteX6" fmla="*/ 1620181 w 3808414"/>
              <a:gd name="connsiteY6" fmla="*/ 1450434 h 1483942"/>
              <a:gd name="connsiteX7" fmla="*/ 324037 w 3808414"/>
              <a:gd name="connsiteY7" fmla="*/ 1306418 h 1483942"/>
              <a:gd name="connsiteX0" fmla="*/ 324037 w 4156284"/>
              <a:gd name="connsiteY0" fmla="*/ 1306418 h 1483942"/>
              <a:gd name="connsiteX1" fmla="*/ 180020 w 4156284"/>
              <a:gd name="connsiteY1" fmla="*/ 514330 h 1483942"/>
              <a:gd name="connsiteX2" fmla="*/ 1404156 w 4156284"/>
              <a:gd name="connsiteY2" fmla="*/ 82282 h 1483942"/>
              <a:gd name="connsiteX3" fmla="*/ 3420382 w 4156284"/>
              <a:gd name="connsiteY3" fmla="*/ 149160 h 1483942"/>
              <a:gd name="connsiteX4" fmla="*/ 3636406 w 4156284"/>
              <a:gd name="connsiteY4" fmla="*/ 1229280 h 1483942"/>
              <a:gd name="connsiteX5" fmla="*/ 2268252 w 4156284"/>
              <a:gd name="connsiteY5" fmla="*/ 1467952 h 1483942"/>
              <a:gd name="connsiteX6" fmla="*/ 1620181 w 4156284"/>
              <a:gd name="connsiteY6" fmla="*/ 1450434 h 1483942"/>
              <a:gd name="connsiteX7" fmla="*/ 324037 w 4156284"/>
              <a:gd name="connsiteY7" fmla="*/ 1306418 h 1483942"/>
              <a:gd name="connsiteX0" fmla="*/ 324037 w 3973526"/>
              <a:gd name="connsiteY0" fmla="*/ 1306418 h 1483942"/>
              <a:gd name="connsiteX1" fmla="*/ 180020 w 3973526"/>
              <a:gd name="connsiteY1" fmla="*/ 514330 h 1483942"/>
              <a:gd name="connsiteX2" fmla="*/ 1404156 w 3973526"/>
              <a:gd name="connsiteY2" fmla="*/ 82282 h 1483942"/>
              <a:gd name="connsiteX3" fmla="*/ 3420382 w 3973526"/>
              <a:gd name="connsiteY3" fmla="*/ 149160 h 1483942"/>
              <a:gd name="connsiteX4" fmla="*/ 3636406 w 3973526"/>
              <a:gd name="connsiteY4" fmla="*/ 1229280 h 1483942"/>
              <a:gd name="connsiteX5" fmla="*/ 2268252 w 3973526"/>
              <a:gd name="connsiteY5" fmla="*/ 1467952 h 1483942"/>
              <a:gd name="connsiteX6" fmla="*/ 1620181 w 3973526"/>
              <a:gd name="connsiteY6" fmla="*/ 1450434 h 1483942"/>
              <a:gd name="connsiteX7" fmla="*/ 324037 w 3973526"/>
              <a:gd name="connsiteY7" fmla="*/ 1306418 h 1483942"/>
              <a:gd name="connsiteX0" fmla="*/ 324037 w 3973526"/>
              <a:gd name="connsiteY0" fmla="*/ 1234410 h 1411934"/>
              <a:gd name="connsiteX1" fmla="*/ 180020 w 3973526"/>
              <a:gd name="connsiteY1" fmla="*/ 442322 h 1411934"/>
              <a:gd name="connsiteX2" fmla="*/ 1404156 w 3973526"/>
              <a:gd name="connsiteY2" fmla="*/ 10274 h 1411934"/>
              <a:gd name="connsiteX3" fmla="*/ 3420382 w 3973526"/>
              <a:gd name="connsiteY3" fmla="*/ 149160 h 1411934"/>
              <a:gd name="connsiteX4" fmla="*/ 3636406 w 3973526"/>
              <a:gd name="connsiteY4" fmla="*/ 1157272 h 1411934"/>
              <a:gd name="connsiteX5" fmla="*/ 2268252 w 3973526"/>
              <a:gd name="connsiteY5" fmla="*/ 1395944 h 1411934"/>
              <a:gd name="connsiteX6" fmla="*/ 1620181 w 3973526"/>
              <a:gd name="connsiteY6" fmla="*/ 1378426 h 1411934"/>
              <a:gd name="connsiteX7" fmla="*/ 324037 w 3973526"/>
              <a:gd name="connsiteY7" fmla="*/ 1234410 h 1411934"/>
              <a:gd name="connsiteX0" fmla="*/ 324037 w 3973526"/>
              <a:gd name="connsiteY0" fmla="*/ 1334207 h 1511731"/>
              <a:gd name="connsiteX1" fmla="*/ 180020 w 3973526"/>
              <a:gd name="connsiteY1" fmla="*/ 542119 h 1511731"/>
              <a:gd name="connsiteX2" fmla="*/ 1404156 w 3973526"/>
              <a:gd name="connsiteY2" fmla="*/ 110071 h 1511731"/>
              <a:gd name="connsiteX3" fmla="*/ 3420382 w 3973526"/>
              <a:gd name="connsiteY3" fmla="*/ 248957 h 1511731"/>
              <a:gd name="connsiteX4" fmla="*/ 3636406 w 3973526"/>
              <a:gd name="connsiteY4" fmla="*/ 1257069 h 1511731"/>
              <a:gd name="connsiteX5" fmla="*/ 2268252 w 3973526"/>
              <a:gd name="connsiteY5" fmla="*/ 1495741 h 1511731"/>
              <a:gd name="connsiteX6" fmla="*/ 1620181 w 3973526"/>
              <a:gd name="connsiteY6" fmla="*/ 1478223 h 1511731"/>
              <a:gd name="connsiteX7" fmla="*/ 324037 w 3973526"/>
              <a:gd name="connsiteY7" fmla="*/ 1334207 h 1511731"/>
              <a:gd name="connsiteX0" fmla="*/ 324037 w 3913486"/>
              <a:gd name="connsiteY0" fmla="*/ 1334207 h 1511731"/>
              <a:gd name="connsiteX1" fmla="*/ 180020 w 3913486"/>
              <a:gd name="connsiteY1" fmla="*/ 542119 h 1511731"/>
              <a:gd name="connsiteX2" fmla="*/ 1404156 w 3913486"/>
              <a:gd name="connsiteY2" fmla="*/ 110071 h 1511731"/>
              <a:gd name="connsiteX3" fmla="*/ 3420382 w 3913486"/>
              <a:gd name="connsiteY3" fmla="*/ 248957 h 1511731"/>
              <a:gd name="connsiteX4" fmla="*/ 3636406 w 3913486"/>
              <a:gd name="connsiteY4" fmla="*/ 1257069 h 1511731"/>
              <a:gd name="connsiteX5" fmla="*/ 2268252 w 3913486"/>
              <a:gd name="connsiteY5" fmla="*/ 1495741 h 1511731"/>
              <a:gd name="connsiteX6" fmla="*/ 1620181 w 3913486"/>
              <a:gd name="connsiteY6" fmla="*/ 1478223 h 1511731"/>
              <a:gd name="connsiteX7" fmla="*/ 324037 w 3913486"/>
              <a:gd name="connsiteY7" fmla="*/ 1334207 h 151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13486" h="1511731">
                <a:moveTo>
                  <a:pt x="324037" y="1334207"/>
                </a:moveTo>
                <a:cubicBezTo>
                  <a:pt x="36005" y="1166188"/>
                  <a:pt x="0" y="746142"/>
                  <a:pt x="180020" y="542119"/>
                </a:cubicBezTo>
                <a:cubicBezTo>
                  <a:pt x="360040" y="338096"/>
                  <a:pt x="947463" y="148137"/>
                  <a:pt x="1404156" y="110071"/>
                </a:cubicBezTo>
                <a:cubicBezTo>
                  <a:pt x="1619605" y="135271"/>
                  <a:pt x="2212610" y="0"/>
                  <a:pt x="3420382" y="248957"/>
                </a:cubicBezTo>
                <a:cubicBezTo>
                  <a:pt x="3913486" y="687463"/>
                  <a:pt x="3808414" y="852663"/>
                  <a:pt x="3636406" y="1257069"/>
                </a:cubicBezTo>
                <a:cubicBezTo>
                  <a:pt x="3408549" y="1432977"/>
                  <a:pt x="2629205" y="1511731"/>
                  <a:pt x="2268252" y="1495741"/>
                </a:cubicBezTo>
                <a:cubicBezTo>
                  <a:pt x="1734677" y="1495741"/>
                  <a:pt x="1944217" y="1505145"/>
                  <a:pt x="1620181" y="1478223"/>
                </a:cubicBezTo>
                <a:cubicBezTo>
                  <a:pt x="1296145" y="1451301"/>
                  <a:pt x="462537" y="1490224"/>
                  <a:pt x="324037" y="1334207"/>
                </a:cubicBezTo>
                <a:close/>
              </a:path>
            </a:pathLst>
          </a:custGeom>
          <a:pattFill prst="pct5">
            <a:fgClr>
              <a:srgbClr val="899BA9"/>
            </a:fgClr>
            <a:bgClr>
              <a:srgbClr val="FFFFFF"/>
            </a:bgClr>
          </a:pattFill>
          <a:ln w="25400" algn="ctr">
            <a:solidFill>
              <a:srgbClr val="0066CC"/>
            </a:solidFill>
            <a:prstDash val="sysDot"/>
            <a:round/>
            <a:headEnd/>
            <a:tailEnd/>
          </a:ln>
        </p:spPr>
        <p:txBody>
          <a:bodyPr wrap="square" lIns="0" tIns="0" rIns="0" bIns="0" anchor="ctr">
            <a:spAutoFit/>
          </a:bodyPr>
          <a:lstStyle/>
          <a:p>
            <a:endParaRPr lang="fr-FR" dirty="0" smtClean="0"/>
          </a:p>
          <a:p>
            <a:endParaRPr lang="fr-FR" dirty="0" smtClean="0"/>
          </a:p>
          <a:p>
            <a:endParaRPr lang="fr-FR" dirty="0" smtClean="0"/>
          </a:p>
          <a:p>
            <a:endParaRPr lang="fr-FR" dirty="0"/>
          </a:p>
        </p:txBody>
      </p:sp>
      <p:sp>
        <p:nvSpPr>
          <p:cNvPr id="43" name="Rectangle 5"/>
          <p:cNvSpPr>
            <a:spLocks noChangeArrowheads="1"/>
          </p:cNvSpPr>
          <p:nvPr/>
        </p:nvSpPr>
        <p:spPr bwMode="auto">
          <a:xfrm>
            <a:off x="6732240" y="846941"/>
            <a:ext cx="2178480" cy="5390371"/>
          </a:xfrm>
          <a:prstGeom prst="rect">
            <a:avLst/>
          </a:prstGeom>
          <a:solidFill>
            <a:schemeClr val="bg1">
              <a:lumMod val="85000"/>
            </a:schemeClr>
          </a:solidFill>
          <a:ln w="9525">
            <a:noFill/>
            <a:miter lim="800000"/>
            <a:headEnd/>
            <a:tailEnd/>
          </a:ln>
        </p:spPr>
        <p:txBody>
          <a:bodyPr lIns="54000" tIns="54000" rIns="54000" bIns="54000"/>
          <a:lstStyle/>
          <a:p>
            <a:pPr marL="1588" lvl="1">
              <a:spcBef>
                <a:spcPct val="30000"/>
              </a:spcBef>
            </a:pPr>
            <a:r>
              <a:rPr lang="fr-FR" sz="1300" b="1" dirty="0" smtClean="0">
                <a:latin typeface="Trebuchet MS" pitchFamily="34" charset="0"/>
                <a:cs typeface="Arial" pitchFamily="34" charset="0"/>
              </a:rPr>
              <a:t>Etape </a:t>
            </a:r>
            <a:r>
              <a:rPr lang="fr-FR" sz="1300" b="1" dirty="0">
                <a:latin typeface="Trebuchet MS" pitchFamily="34" charset="0"/>
                <a:cs typeface="Arial" pitchFamily="34" charset="0"/>
              </a:rPr>
              <a:t>5</a:t>
            </a:r>
          </a:p>
          <a:p>
            <a:pPr marL="1588" lvl="1">
              <a:spcBef>
                <a:spcPct val="30000"/>
              </a:spcBef>
            </a:pPr>
            <a:r>
              <a:rPr lang="fr-FR" sz="1300" dirty="0" smtClean="0">
                <a:latin typeface="Trebuchet MS" pitchFamily="34" charset="0"/>
                <a:cs typeface="Arial" pitchFamily="34" charset="0"/>
              </a:rPr>
              <a:t>Donation-partage de Claude et Marianne L. en faveur d’Inès et Cyril :</a:t>
            </a:r>
          </a:p>
          <a:p>
            <a:pPr marL="84138" lvl="1" indent="-84138">
              <a:spcBef>
                <a:spcPct val="30000"/>
              </a:spcBef>
              <a:buFont typeface="Arial" pitchFamily="34" charset="0"/>
              <a:buChar char="•"/>
            </a:pPr>
            <a:r>
              <a:rPr lang="fr-FR" sz="1300" dirty="0" smtClean="0">
                <a:latin typeface="Trebuchet MS" pitchFamily="34" charset="0"/>
                <a:cs typeface="Arial" pitchFamily="34" charset="0"/>
              </a:rPr>
              <a:t>Inès reçoit 48,99% des titres de la Holding en nue-propriété et 51% des titres de la Holding en pleine propriété de la part de Claude L. Inès reçoit également 0,01% des titres de la Holding en nue-propriété de la part de Marianne L.</a:t>
            </a:r>
          </a:p>
          <a:p>
            <a:pPr marL="84138" lvl="1" indent="-84138">
              <a:spcBef>
                <a:spcPct val="30000"/>
              </a:spcBef>
              <a:buFont typeface="Arial" pitchFamily="34" charset="0"/>
              <a:buChar char="•"/>
            </a:pPr>
            <a:r>
              <a:rPr lang="fr-FR" sz="1300" dirty="0" smtClean="0">
                <a:latin typeface="Trebuchet MS" pitchFamily="34" charset="0"/>
                <a:cs typeface="Arial" pitchFamily="34" charset="0"/>
              </a:rPr>
              <a:t>L’engagement individuel de conservation des titres est conclu par Inès dans la donation mais ne commence à courir qu’à l’expiration de la période de deux ans de l’ECC.</a:t>
            </a:r>
          </a:p>
          <a:p>
            <a:pPr marL="84138" lvl="1" indent="-84138">
              <a:spcBef>
                <a:spcPct val="30000"/>
              </a:spcBef>
              <a:buFont typeface="Arial" pitchFamily="34" charset="0"/>
              <a:buChar char="•"/>
            </a:pPr>
            <a:r>
              <a:rPr lang="fr-FR" sz="1300" dirty="0" smtClean="0">
                <a:latin typeface="Trebuchet MS" pitchFamily="34" charset="0"/>
                <a:cs typeface="Arial" pitchFamily="34" charset="0"/>
              </a:rPr>
              <a:t>Cyril reçoit 24,49% des titres de la SAS Léonard en pleine-propriété de la part de Claude L.</a:t>
            </a:r>
            <a:endParaRPr lang="fr-FR" sz="1300" dirty="0">
              <a:latin typeface="Trebuchet MS" pitchFamily="34" charset="0"/>
              <a:cs typeface="Arial" pitchFamily="34" charset="0"/>
            </a:endParaRPr>
          </a:p>
          <a:p>
            <a:pPr marL="1588" lvl="1">
              <a:spcBef>
                <a:spcPct val="30000"/>
              </a:spcBef>
            </a:pPr>
            <a:endParaRPr lang="fr-FR" sz="1300" dirty="0">
              <a:latin typeface="Trebuchet MS" pitchFamily="34" charset="0"/>
              <a:cs typeface="Arial" pitchFamily="34" charset="0"/>
            </a:endParaRPr>
          </a:p>
          <a:p>
            <a:pPr marL="1588" lvl="1">
              <a:spcBef>
                <a:spcPct val="30000"/>
              </a:spcBef>
            </a:pPr>
            <a:endParaRPr lang="fr-FR" sz="1300" dirty="0">
              <a:latin typeface="Trebuchet MS" pitchFamily="34" charset="0"/>
              <a:cs typeface="Arial" pitchFamily="34" charset="0"/>
            </a:endParaRPr>
          </a:p>
          <a:p>
            <a:pPr marL="1588" lvl="1">
              <a:spcBef>
                <a:spcPct val="30000"/>
              </a:spcBef>
            </a:pPr>
            <a:endParaRPr lang="fr-FR" sz="1300" dirty="0">
              <a:latin typeface="Trebuchet MS" pitchFamily="34" charset="0"/>
              <a:cs typeface="Arial" pitchFamily="34" charset="0"/>
            </a:endParaRPr>
          </a:p>
        </p:txBody>
      </p:sp>
      <p:grpSp>
        <p:nvGrpSpPr>
          <p:cNvPr id="2" name="Group 33"/>
          <p:cNvGrpSpPr>
            <a:grpSpLocks/>
          </p:cNvGrpSpPr>
          <p:nvPr/>
        </p:nvGrpSpPr>
        <p:grpSpPr bwMode="auto">
          <a:xfrm>
            <a:off x="107340" y="333359"/>
            <a:ext cx="8861659" cy="5153028"/>
            <a:chOff x="50" y="683"/>
            <a:chExt cx="7902" cy="3246"/>
          </a:xfrm>
        </p:grpSpPr>
        <p:sp>
          <p:nvSpPr>
            <p:cNvPr id="45" name="Rectangle 34"/>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lgn="l">
                <a:spcBef>
                  <a:spcPct val="30000"/>
                </a:spcBef>
                <a:buClr>
                  <a:srgbClr val="A5003E"/>
                </a:buClr>
                <a:buSzPct val="120000"/>
                <a:buFont typeface="Wingdings" pitchFamily="2" charset="2"/>
                <a:buChar char="§"/>
              </a:pPr>
              <a:endParaRPr lang="fr-FR" sz="1300">
                <a:latin typeface="Trebuchet MS" pitchFamily="34" charset="0"/>
              </a:endParaRPr>
            </a:p>
          </p:txBody>
        </p:sp>
        <p:sp>
          <p:nvSpPr>
            <p:cNvPr id="46" name="Rectangle 35"/>
            <p:cNvSpPr>
              <a:spLocks noChangeArrowheads="1"/>
            </p:cNvSpPr>
            <p:nvPr/>
          </p:nvSpPr>
          <p:spPr bwMode="auto">
            <a:xfrm>
              <a:off x="50" y="683"/>
              <a:ext cx="7902" cy="181"/>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Illustration n° 62 : Transmission </a:t>
              </a:r>
              <a:r>
                <a:rPr lang="fr-FR" sz="1300" b="1" dirty="0">
                  <a:latin typeface="Trebuchet MS" pitchFamily="34" charset="0"/>
                  <a:cs typeface="Arial" pitchFamily="34" charset="0"/>
                </a:rPr>
                <a:t>d’une partie du capital aux enfants</a:t>
              </a:r>
            </a:p>
          </p:txBody>
        </p:sp>
      </p:grpSp>
      <p:sp>
        <p:nvSpPr>
          <p:cNvPr id="49" name="Text Box 103"/>
          <p:cNvSpPr txBox="1">
            <a:spLocks noChangeArrowheads="1"/>
          </p:cNvSpPr>
          <p:nvPr/>
        </p:nvSpPr>
        <p:spPr bwMode="auto">
          <a:xfrm>
            <a:off x="179512" y="1216259"/>
            <a:ext cx="1368152" cy="492443"/>
          </a:xfrm>
          <a:prstGeom prst="rect">
            <a:avLst/>
          </a:prstGeom>
          <a:noFill/>
          <a:ln w="9525">
            <a:noFill/>
            <a:miter lim="800000"/>
            <a:headEnd/>
            <a:tailEnd/>
          </a:ln>
        </p:spPr>
        <p:txBody>
          <a:bodyPr wrap="square">
            <a:spAutoFit/>
          </a:bodyPr>
          <a:lstStyle/>
          <a:p>
            <a:pPr algn="r"/>
            <a:r>
              <a:rPr lang="fr-FR" sz="1300" b="1" dirty="0" smtClean="0">
                <a:solidFill>
                  <a:srgbClr val="0066CC"/>
                </a:solidFill>
                <a:cs typeface="Times New Roman" pitchFamily="18" charset="0"/>
              </a:rPr>
              <a:t>PacteDutreil</a:t>
            </a:r>
          </a:p>
          <a:p>
            <a:pPr algn="r"/>
            <a:r>
              <a:rPr lang="fr-FR" sz="1300" b="1" dirty="0" smtClean="0">
                <a:solidFill>
                  <a:srgbClr val="0066CC"/>
                </a:solidFill>
                <a:cs typeface="Times New Roman" pitchFamily="18" charset="0"/>
              </a:rPr>
              <a:t>Holding - ECC</a:t>
            </a:r>
            <a:endParaRPr lang="fr-FR" sz="1300" b="1" dirty="0">
              <a:solidFill>
                <a:srgbClr val="0066CC"/>
              </a:solidFill>
              <a:cs typeface="Times New Roman" pitchFamily="18" charset="0"/>
            </a:endParaRPr>
          </a:p>
        </p:txBody>
      </p:sp>
      <p:sp>
        <p:nvSpPr>
          <p:cNvPr id="50" name="Rectangle 49"/>
          <p:cNvSpPr/>
          <p:nvPr/>
        </p:nvSpPr>
        <p:spPr>
          <a:xfrm>
            <a:off x="1268278" y="3237609"/>
            <a:ext cx="571504" cy="571504"/>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Cyril L.</a:t>
            </a:r>
            <a:endParaRPr lang="fr-FR" sz="1100" b="1" dirty="0">
              <a:solidFill>
                <a:schemeClr val="tx1"/>
              </a:solidFill>
            </a:endParaRPr>
          </a:p>
        </p:txBody>
      </p:sp>
      <p:sp>
        <p:nvSpPr>
          <p:cNvPr id="51" name="Rectangle 50"/>
          <p:cNvSpPr/>
          <p:nvPr/>
        </p:nvSpPr>
        <p:spPr>
          <a:xfrm>
            <a:off x="2276390" y="1581425"/>
            <a:ext cx="720080" cy="643512"/>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Claude L.</a:t>
            </a:r>
            <a:endParaRPr lang="fr-FR" sz="1100" b="1" dirty="0">
              <a:solidFill>
                <a:schemeClr val="tx1"/>
              </a:solidFill>
            </a:endParaRPr>
          </a:p>
        </p:txBody>
      </p:sp>
      <p:cxnSp>
        <p:nvCxnSpPr>
          <p:cNvPr id="52" name="Connecteur droit 51"/>
          <p:cNvCxnSpPr/>
          <p:nvPr/>
        </p:nvCxnSpPr>
        <p:spPr>
          <a:xfrm rot="5400000">
            <a:off x="2528698" y="2336654"/>
            <a:ext cx="214314"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53" name="Connecteur droit 52"/>
          <p:cNvCxnSpPr/>
          <p:nvPr/>
        </p:nvCxnSpPr>
        <p:spPr>
          <a:xfrm rot="5400000">
            <a:off x="2204381" y="3021585"/>
            <a:ext cx="1152128"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54" name="Connecteur droit 53"/>
          <p:cNvCxnSpPr/>
          <p:nvPr/>
        </p:nvCxnSpPr>
        <p:spPr>
          <a:xfrm>
            <a:off x="1844342" y="3597649"/>
            <a:ext cx="1368152"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55" name="Ellipse 54"/>
          <p:cNvSpPr/>
          <p:nvPr/>
        </p:nvSpPr>
        <p:spPr>
          <a:xfrm>
            <a:off x="3788558" y="1509417"/>
            <a:ext cx="936104" cy="714950"/>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Marianne L.</a:t>
            </a:r>
            <a:endParaRPr lang="fr-FR" sz="1100" b="1" dirty="0">
              <a:solidFill>
                <a:schemeClr val="tx1"/>
              </a:solidFill>
            </a:endParaRPr>
          </a:p>
        </p:txBody>
      </p:sp>
      <p:sp>
        <p:nvSpPr>
          <p:cNvPr id="56" name="Text Box 24"/>
          <p:cNvSpPr txBox="1">
            <a:spLocks noChangeArrowheads="1"/>
          </p:cNvSpPr>
          <p:nvPr/>
        </p:nvSpPr>
        <p:spPr bwMode="auto">
          <a:xfrm>
            <a:off x="1691680" y="5253833"/>
            <a:ext cx="648072" cy="261610"/>
          </a:xfrm>
          <a:prstGeom prst="rect">
            <a:avLst/>
          </a:prstGeom>
          <a:noFill/>
          <a:ln w="9525">
            <a:noFill/>
            <a:miter lim="800000"/>
            <a:headEnd/>
            <a:tailEnd/>
          </a:ln>
        </p:spPr>
        <p:txBody>
          <a:bodyPr wrap="square">
            <a:spAutoFit/>
          </a:bodyPr>
          <a:lstStyle/>
          <a:p>
            <a:pPr marL="342900" indent="-342900" algn="r">
              <a:spcBef>
                <a:spcPct val="20000"/>
              </a:spcBef>
            </a:pPr>
            <a:r>
              <a:rPr lang="fr-FR" sz="1100" b="1" dirty="0" smtClean="0">
                <a:solidFill>
                  <a:srgbClr val="A5003E"/>
                </a:solidFill>
                <a:cs typeface="Times New Roman" pitchFamily="18" charset="0"/>
              </a:rPr>
              <a:t>51%</a:t>
            </a:r>
          </a:p>
        </p:txBody>
      </p:sp>
      <p:sp>
        <p:nvSpPr>
          <p:cNvPr id="57" name="Text Box 24"/>
          <p:cNvSpPr txBox="1">
            <a:spLocks noChangeArrowheads="1"/>
          </p:cNvSpPr>
          <p:nvPr/>
        </p:nvSpPr>
        <p:spPr bwMode="auto">
          <a:xfrm>
            <a:off x="5076058" y="3381625"/>
            <a:ext cx="792088" cy="464743"/>
          </a:xfrm>
          <a:prstGeom prst="rect">
            <a:avLst/>
          </a:prstGeom>
          <a:noFill/>
          <a:ln w="9525">
            <a:noFill/>
            <a:miter lim="800000"/>
            <a:headEnd/>
            <a:tailEnd/>
          </a:ln>
        </p:spPr>
        <p:txBody>
          <a:bodyPr wrap="square">
            <a:spAutoFit/>
          </a:bodyPr>
          <a:lstStyle/>
          <a:p>
            <a:pPr marL="342900" indent="-342900">
              <a:spcBef>
                <a:spcPct val="20000"/>
              </a:spcBef>
            </a:pPr>
            <a:r>
              <a:rPr lang="fr-FR" sz="1050" b="1" dirty="0" smtClean="0">
                <a:solidFill>
                  <a:srgbClr val="A5003E"/>
                </a:solidFill>
                <a:cs typeface="Times New Roman" pitchFamily="18" charset="0"/>
              </a:rPr>
              <a:t>0,01%</a:t>
            </a:r>
          </a:p>
          <a:p>
            <a:pPr marL="342900" indent="-342900">
              <a:spcBef>
                <a:spcPct val="20000"/>
              </a:spcBef>
            </a:pPr>
            <a:r>
              <a:rPr lang="fr-FR" sz="1050" dirty="0" smtClean="0">
                <a:solidFill>
                  <a:srgbClr val="A5003E"/>
                </a:solidFill>
                <a:cs typeface="Times New Roman" pitchFamily="18" charset="0"/>
              </a:rPr>
              <a:t>(1 action)</a:t>
            </a:r>
            <a:endParaRPr lang="fr-FR" sz="1050" dirty="0">
              <a:solidFill>
                <a:srgbClr val="A5003E"/>
              </a:solidFill>
              <a:cs typeface="Times New Roman" pitchFamily="18" charset="0"/>
            </a:endParaRPr>
          </a:p>
        </p:txBody>
      </p:sp>
      <p:sp>
        <p:nvSpPr>
          <p:cNvPr id="58" name="Rectangle 57"/>
          <p:cNvSpPr/>
          <p:nvPr/>
        </p:nvSpPr>
        <p:spPr>
          <a:xfrm>
            <a:off x="5732199" y="1581425"/>
            <a:ext cx="720080" cy="643512"/>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Pierre S.</a:t>
            </a:r>
          </a:p>
          <a:p>
            <a:pPr algn="ctr"/>
            <a:r>
              <a:rPr lang="fr-FR" sz="1100" b="1" dirty="0" smtClean="0">
                <a:solidFill>
                  <a:schemeClr val="tx1"/>
                </a:solidFill>
              </a:rPr>
              <a:t>DG</a:t>
            </a:r>
            <a:endParaRPr lang="fr-FR" sz="1100" b="1" dirty="0">
              <a:solidFill>
                <a:schemeClr val="tx1"/>
              </a:solidFill>
            </a:endParaRPr>
          </a:p>
        </p:txBody>
      </p:sp>
      <p:sp>
        <p:nvSpPr>
          <p:cNvPr id="59" name="Rectangle 58"/>
          <p:cNvSpPr/>
          <p:nvPr/>
        </p:nvSpPr>
        <p:spPr>
          <a:xfrm>
            <a:off x="2852453" y="4461745"/>
            <a:ext cx="1512168"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Holding</a:t>
            </a:r>
            <a:endParaRPr lang="fr-FR" sz="1400" b="1" dirty="0"/>
          </a:p>
        </p:txBody>
      </p:sp>
      <p:sp>
        <p:nvSpPr>
          <p:cNvPr id="60" name="Rectangle 59"/>
          <p:cNvSpPr/>
          <p:nvPr/>
        </p:nvSpPr>
        <p:spPr>
          <a:xfrm>
            <a:off x="2780445" y="5857892"/>
            <a:ext cx="1728192"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SAS Léonard</a:t>
            </a:r>
            <a:endParaRPr lang="fr-FR" sz="1400" b="1" dirty="0"/>
          </a:p>
        </p:txBody>
      </p:sp>
      <p:sp>
        <p:nvSpPr>
          <p:cNvPr id="61" name="Line 20"/>
          <p:cNvSpPr>
            <a:spLocks noChangeShapeType="1"/>
          </p:cNvSpPr>
          <p:nvPr/>
        </p:nvSpPr>
        <p:spPr bwMode="auto">
          <a:xfrm>
            <a:off x="3716549" y="5109817"/>
            <a:ext cx="0" cy="720080"/>
          </a:xfrm>
          <a:prstGeom prst="line">
            <a:avLst/>
          </a:prstGeom>
          <a:noFill/>
          <a:ln w="25400">
            <a:solidFill>
              <a:srgbClr val="A5003E"/>
            </a:solidFill>
            <a:round/>
            <a:headEnd/>
            <a:tailEnd type="triangle" w="med" len="med"/>
          </a:ln>
        </p:spPr>
        <p:txBody>
          <a:bodyPr/>
          <a:lstStyle/>
          <a:p>
            <a:endParaRPr lang="fr-FR"/>
          </a:p>
        </p:txBody>
      </p:sp>
      <p:cxnSp>
        <p:nvCxnSpPr>
          <p:cNvPr id="62" name="Connecteur en angle 61"/>
          <p:cNvCxnSpPr/>
          <p:nvPr/>
        </p:nvCxnSpPr>
        <p:spPr>
          <a:xfrm rot="5400000">
            <a:off x="3140992" y="3597936"/>
            <a:ext cx="4175670" cy="1440380"/>
          </a:xfrm>
          <a:prstGeom prst="bentConnector3">
            <a:avLst>
              <a:gd name="adj1" fmla="val 99606"/>
            </a:avLst>
          </a:prstGeom>
          <a:ln w="25400">
            <a:solidFill>
              <a:srgbClr val="A5003E"/>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63" name="Connecteur en angle 87"/>
          <p:cNvCxnSpPr/>
          <p:nvPr/>
        </p:nvCxnSpPr>
        <p:spPr>
          <a:xfrm rot="16200000" flipH="1">
            <a:off x="603488" y="3974408"/>
            <a:ext cx="3921871" cy="432048"/>
          </a:xfrm>
          <a:prstGeom prst="bentConnector2">
            <a:avLst/>
          </a:prstGeom>
          <a:ln w="25400">
            <a:solidFill>
              <a:srgbClr val="A5003E"/>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64" name="Connecteur en angle 63"/>
          <p:cNvCxnSpPr/>
          <p:nvPr/>
        </p:nvCxnSpPr>
        <p:spPr>
          <a:xfrm rot="16200000" flipH="1">
            <a:off x="1376289" y="3345623"/>
            <a:ext cx="2592288" cy="360040"/>
          </a:xfrm>
          <a:prstGeom prst="bentConnector3">
            <a:avLst>
              <a:gd name="adj1" fmla="val 100391"/>
            </a:avLst>
          </a:prstGeom>
          <a:ln w="25400">
            <a:solidFill>
              <a:srgbClr val="A5003E"/>
            </a:solidFill>
            <a:prstDash val="sysDot"/>
            <a:miter lim="800000"/>
            <a:tailEnd type="triangle"/>
          </a:ln>
        </p:spPr>
        <p:style>
          <a:lnRef idx="1">
            <a:schemeClr val="accent1"/>
          </a:lnRef>
          <a:fillRef idx="0">
            <a:schemeClr val="accent1"/>
          </a:fillRef>
          <a:effectRef idx="0">
            <a:schemeClr val="accent1"/>
          </a:effectRef>
          <a:fontRef idx="minor">
            <a:schemeClr val="tx1"/>
          </a:fontRef>
        </p:style>
      </p:cxnSp>
      <p:sp>
        <p:nvSpPr>
          <p:cNvPr id="65" name="Line 20"/>
          <p:cNvSpPr>
            <a:spLocks noChangeShapeType="1"/>
          </p:cNvSpPr>
          <p:nvPr/>
        </p:nvSpPr>
        <p:spPr bwMode="auto">
          <a:xfrm>
            <a:off x="3140485" y="3741665"/>
            <a:ext cx="0" cy="720080"/>
          </a:xfrm>
          <a:prstGeom prst="line">
            <a:avLst/>
          </a:prstGeom>
          <a:noFill/>
          <a:ln w="25400">
            <a:solidFill>
              <a:srgbClr val="A5003E"/>
            </a:solidFill>
            <a:prstDash val="dash"/>
            <a:round/>
            <a:headEnd/>
            <a:tailEnd type="triangle" w="med" len="med"/>
          </a:ln>
        </p:spPr>
        <p:txBody>
          <a:bodyPr/>
          <a:lstStyle/>
          <a:p>
            <a:endParaRPr lang="fr-FR"/>
          </a:p>
        </p:txBody>
      </p:sp>
      <p:sp>
        <p:nvSpPr>
          <p:cNvPr id="66" name="Line 20"/>
          <p:cNvSpPr>
            <a:spLocks noChangeShapeType="1"/>
          </p:cNvSpPr>
          <p:nvPr/>
        </p:nvSpPr>
        <p:spPr bwMode="auto">
          <a:xfrm>
            <a:off x="3716549" y="3741665"/>
            <a:ext cx="0" cy="720080"/>
          </a:xfrm>
          <a:prstGeom prst="line">
            <a:avLst/>
          </a:prstGeom>
          <a:noFill/>
          <a:ln w="25400">
            <a:solidFill>
              <a:srgbClr val="A5003E"/>
            </a:solidFill>
            <a:round/>
            <a:headEnd/>
            <a:tailEnd type="triangle" w="med" len="med"/>
          </a:ln>
        </p:spPr>
        <p:txBody>
          <a:bodyPr/>
          <a:lstStyle/>
          <a:p>
            <a:endParaRPr lang="fr-FR"/>
          </a:p>
        </p:txBody>
      </p:sp>
      <p:sp>
        <p:nvSpPr>
          <p:cNvPr id="67" name="Text Box 24"/>
          <p:cNvSpPr txBox="1">
            <a:spLocks noChangeArrowheads="1"/>
          </p:cNvSpPr>
          <p:nvPr/>
        </p:nvSpPr>
        <p:spPr bwMode="auto">
          <a:xfrm>
            <a:off x="3140484" y="3924997"/>
            <a:ext cx="639428" cy="464743"/>
          </a:xfrm>
          <a:prstGeom prst="rect">
            <a:avLst/>
          </a:prstGeom>
          <a:noFill/>
          <a:ln w="9525">
            <a:noFill/>
            <a:miter lim="800000"/>
            <a:headEnd/>
            <a:tailEnd/>
          </a:ln>
        </p:spPr>
        <p:txBody>
          <a:bodyPr wrap="square">
            <a:spAutoFit/>
          </a:bodyPr>
          <a:lstStyle/>
          <a:p>
            <a:pPr marL="342900" indent="-342900">
              <a:spcBef>
                <a:spcPct val="20000"/>
              </a:spcBef>
            </a:pPr>
            <a:r>
              <a:rPr lang="fr-FR" sz="1100" b="1" dirty="0" smtClean="0">
                <a:solidFill>
                  <a:srgbClr val="A5003E"/>
                </a:solidFill>
                <a:cs typeface="Times New Roman" pitchFamily="18" charset="0"/>
              </a:rPr>
              <a:t>49%</a:t>
            </a:r>
          </a:p>
          <a:p>
            <a:pPr marL="342900" indent="-342900">
              <a:spcBef>
                <a:spcPct val="20000"/>
              </a:spcBef>
            </a:pPr>
            <a:r>
              <a:rPr lang="fr-FR" sz="1100" b="1" dirty="0" smtClean="0">
                <a:solidFill>
                  <a:srgbClr val="A5003E"/>
                </a:solidFill>
                <a:cs typeface="Times New Roman" pitchFamily="18" charset="0"/>
              </a:rPr>
              <a:t>NP</a:t>
            </a:r>
          </a:p>
        </p:txBody>
      </p:sp>
      <p:sp>
        <p:nvSpPr>
          <p:cNvPr id="68" name="Text Box 24"/>
          <p:cNvSpPr txBox="1">
            <a:spLocks noChangeArrowheads="1"/>
          </p:cNvSpPr>
          <p:nvPr/>
        </p:nvSpPr>
        <p:spPr bwMode="auto">
          <a:xfrm>
            <a:off x="3707904" y="3924997"/>
            <a:ext cx="432048" cy="464743"/>
          </a:xfrm>
          <a:prstGeom prst="rect">
            <a:avLst/>
          </a:prstGeom>
          <a:noFill/>
          <a:ln w="9525">
            <a:noFill/>
            <a:miter lim="800000"/>
            <a:headEnd/>
            <a:tailEnd/>
          </a:ln>
        </p:spPr>
        <p:txBody>
          <a:bodyPr wrap="square">
            <a:spAutoFit/>
          </a:bodyPr>
          <a:lstStyle/>
          <a:p>
            <a:pPr marL="342900" indent="-342900">
              <a:spcBef>
                <a:spcPct val="20000"/>
              </a:spcBef>
            </a:pPr>
            <a:r>
              <a:rPr lang="fr-FR" sz="1100" b="1" dirty="0" smtClean="0">
                <a:solidFill>
                  <a:srgbClr val="A5003E"/>
                </a:solidFill>
                <a:cs typeface="Times New Roman" pitchFamily="18" charset="0"/>
              </a:rPr>
              <a:t>51%</a:t>
            </a:r>
          </a:p>
          <a:p>
            <a:pPr marL="342900" indent="-342900">
              <a:spcBef>
                <a:spcPct val="20000"/>
              </a:spcBef>
            </a:pPr>
            <a:r>
              <a:rPr lang="fr-FR" sz="1100" b="1" dirty="0" smtClean="0">
                <a:solidFill>
                  <a:srgbClr val="A5003E"/>
                </a:solidFill>
                <a:cs typeface="Times New Roman" pitchFamily="18" charset="0"/>
              </a:rPr>
              <a:t>PP</a:t>
            </a:r>
          </a:p>
        </p:txBody>
      </p:sp>
      <p:sp>
        <p:nvSpPr>
          <p:cNvPr id="69" name="ZoneTexte 68"/>
          <p:cNvSpPr txBox="1"/>
          <p:nvPr/>
        </p:nvSpPr>
        <p:spPr>
          <a:xfrm>
            <a:off x="1475658" y="6139221"/>
            <a:ext cx="792088" cy="261610"/>
          </a:xfrm>
          <a:prstGeom prst="rect">
            <a:avLst/>
          </a:prstGeom>
          <a:noFill/>
        </p:spPr>
        <p:txBody>
          <a:bodyPr wrap="square" rtlCol="0">
            <a:spAutoFit/>
          </a:bodyPr>
          <a:lstStyle/>
          <a:p>
            <a:r>
              <a:rPr lang="fr-FR" sz="1100" b="1" dirty="0" smtClean="0">
                <a:solidFill>
                  <a:srgbClr val="A5003E"/>
                </a:solidFill>
              </a:rPr>
              <a:t>24,49%</a:t>
            </a:r>
            <a:endParaRPr lang="fr-FR" sz="1100" b="1" dirty="0">
              <a:solidFill>
                <a:srgbClr val="A5003E"/>
              </a:solidFill>
            </a:endParaRPr>
          </a:p>
        </p:txBody>
      </p:sp>
      <p:cxnSp>
        <p:nvCxnSpPr>
          <p:cNvPr id="70" name="Forme 109"/>
          <p:cNvCxnSpPr/>
          <p:nvPr/>
        </p:nvCxnSpPr>
        <p:spPr>
          <a:xfrm flipH="1">
            <a:off x="4508637" y="1869457"/>
            <a:ext cx="216024" cy="4284476"/>
          </a:xfrm>
          <a:prstGeom prst="bentConnector3">
            <a:avLst>
              <a:gd name="adj1" fmla="val -170611"/>
            </a:avLst>
          </a:prstGeom>
          <a:ln w="25400">
            <a:solidFill>
              <a:srgbClr val="A5003E"/>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71" name="Text Box 24"/>
          <p:cNvSpPr txBox="1">
            <a:spLocks noChangeArrowheads="1"/>
          </p:cNvSpPr>
          <p:nvPr/>
        </p:nvSpPr>
        <p:spPr bwMode="auto">
          <a:xfrm>
            <a:off x="4580646" y="3924998"/>
            <a:ext cx="639427" cy="447815"/>
          </a:xfrm>
          <a:prstGeom prst="rect">
            <a:avLst/>
          </a:prstGeom>
          <a:noFill/>
          <a:ln w="9525">
            <a:noFill/>
            <a:miter lim="800000"/>
            <a:headEnd/>
            <a:tailEnd/>
          </a:ln>
        </p:spPr>
        <p:txBody>
          <a:bodyPr wrap="square">
            <a:spAutoFit/>
          </a:bodyPr>
          <a:lstStyle/>
          <a:p>
            <a:pPr marL="342900" indent="-342900">
              <a:spcBef>
                <a:spcPct val="20000"/>
              </a:spcBef>
            </a:pPr>
            <a:r>
              <a:rPr lang="fr-FR" sz="1050" b="1" dirty="0" smtClean="0">
                <a:solidFill>
                  <a:srgbClr val="A5003E"/>
                </a:solidFill>
                <a:cs typeface="Times New Roman" pitchFamily="18" charset="0"/>
              </a:rPr>
              <a:t>0,01%</a:t>
            </a:r>
          </a:p>
          <a:p>
            <a:pPr marL="342900" indent="-342900">
              <a:spcBef>
                <a:spcPct val="20000"/>
              </a:spcBef>
            </a:pPr>
            <a:r>
              <a:rPr lang="fr-FR" sz="1050" b="1" dirty="0" smtClean="0">
                <a:solidFill>
                  <a:srgbClr val="A5003E"/>
                </a:solidFill>
                <a:cs typeface="Times New Roman" pitchFamily="18" charset="0"/>
              </a:rPr>
              <a:t>US</a:t>
            </a:r>
            <a:endParaRPr lang="fr-FR" sz="1050" b="1" dirty="0">
              <a:solidFill>
                <a:srgbClr val="A5003E"/>
              </a:solidFill>
              <a:cs typeface="Times New Roman" pitchFamily="18" charset="0"/>
            </a:endParaRPr>
          </a:p>
        </p:txBody>
      </p:sp>
      <p:cxnSp>
        <p:nvCxnSpPr>
          <p:cNvPr id="73" name="Forme 119"/>
          <p:cNvCxnSpPr/>
          <p:nvPr/>
        </p:nvCxnSpPr>
        <p:spPr>
          <a:xfrm rot="16200000" flipH="1">
            <a:off x="854087" y="4443889"/>
            <a:ext cx="2558278" cy="1297850"/>
          </a:xfrm>
          <a:prstGeom prst="bentConnector3">
            <a:avLst>
              <a:gd name="adj1" fmla="val 100332"/>
            </a:avLst>
          </a:prstGeom>
          <a:ln w="25400">
            <a:solidFill>
              <a:srgbClr val="A5003E"/>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74" name="Flèche droite 73"/>
          <p:cNvSpPr/>
          <p:nvPr/>
        </p:nvSpPr>
        <p:spPr>
          <a:xfrm rot="3827505">
            <a:off x="2318536" y="2503592"/>
            <a:ext cx="1136958" cy="539969"/>
          </a:xfrm>
          <a:prstGeom prst="rightArrow">
            <a:avLst/>
          </a:prstGeom>
          <a:solidFill>
            <a:srgbClr val="A5003E"/>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anchor="ctr"/>
          <a:lstStyle/>
          <a:p>
            <a:pPr algn="ctr">
              <a:defRPr/>
            </a:pPr>
            <a:r>
              <a:rPr lang="fr-FR" sz="1200" b="1" dirty="0" smtClean="0"/>
              <a:t>Donation NP</a:t>
            </a:r>
          </a:p>
        </p:txBody>
      </p:sp>
      <p:sp>
        <p:nvSpPr>
          <p:cNvPr id="75" name="Ellipse 74"/>
          <p:cNvSpPr/>
          <p:nvPr/>
        </p:nvSpPr>
        <p:spPr>
          <a:xfrm>
            <a:off x="3059832" y="3232479"/>
            <a:ext cx="864096" cy="648072"/>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Inès L.</a:t>
            </a:r>
            <a:endParaRPr lang="fr-FR" sz="1100" b="1" dirty="0">
              <a:solidFill>
                <a:schemeClr val="tx1"/>
              </a:solidFill>
            </a:endParaRPr>
          </a:p>
        </p:txBody>
      </p:sp>
      <p:sp>
        <p:nvSpPr>
          <p:cNvPr id="76" name="Flèche gauche 75"/>
          <p:cNvSpPr/>
          <p:nvPr/>
        </p:nvSpPr>
        <p:spPr>
          <a:xfrm rot="18483330">
            <a:off x="1259678" y="2359481"/>
            <a:ext cx="1139133" cy="555020"/>
          </a:xfrm>
          <a:prstGeom prst="leftArrow">
            <a:avLst/>
          </a:prstGeom>
          <a:solidFill>
            <a:srgbClr val="A5003E"/>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anchor="ctr"/>
          <a:lstStyle/>
          <a:p>
            <a:pPr algn="ctr">
              <a:defRPr/>
            </a:pPr>
            <a:r>
              <a:rPr lang="fr-FR" sz="1200" b="1" dirty="0" smtClean="0"/>
              <a:t>Donation PP</a:t>
            </a:r>
          </a:p>
        </p:txBody>
      </p:sp>
      <p:sp>
        <p:nvSpPr>
          <p:cNvPr id="77" name="Text Box 24"/>
          <p:cNvSpPr txBox="1">
            <a:spLocks noChangeArrowheads="1"/>
          </p:cNvSpPr>
          <p:nvPr/>
        </p:nvSpPr>
        <p:spPr bwMode="auto">
          <a:xfrm>
            <a:off x="2483770" y="3952559"/>
            <a:ext cx="639427" cy="447815"/>
          </a:xfrm>
          <a:custGeom>
            <a:avLst/>
            <a:gdLst>
              <a:gd name="connsiteX0" fmla="*/ 0 w 432048"/>
              <a:gd name="connsiteY0" fmla="*/ 0 h 464743"/>
              <a:gd name="connsiteX1" fmla="*/ 432048 w 432048"/>
              <a:gd name="connsiteY1" fmla="*/ 0 h 464743"/>
              <a:gd name="connsiteX2" fmla="*/ 432048 w 432048"/>
              <a:gd name="connsiteY2" fmla="*/ 464743 h 464743"/>
              <a:gd name="connsiteX3" fmla="*/ 0 w 432048"/>
              <a:gd name="connsiteY3" fmla="*/ 464743 h 464743"/>
              <a:gd name="connsiteX4" fmla="*/ 0 w 432048"/>
              <a:gd name="connsiteY4" fmla="*/ 0 h 46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48" h="464743">
                <a:moveTo>
                  <a:pt x="0" y="0"/>
                </a:moveTo>
                <a:lnTo>
                  <a:pt x="432048" y="0"/>
                </a:lnTo>
                <a:lnTo>
                  <a:pt x="432048" y="464743"/>
                </a:lnTo>
                <a:lnTo>
                  <a:pt x="0" y="464743"/>
                </a:lnTo>
                <a:lnTo>
                  <a:pt x="0" y="0"/>
                </a:lnTo>
                <a:close/>
              </a:path>
            </a:pathLst>
          </a:custGeom>
          <a:noFill/>
          <a:ln w="9525">
            <a:noFill/>
            <a:miter lim="800000"/>
            <a:headEnd/>
            <a:tailEnd/>
          </a:ln>
        </p:spPr>
        <p:txBody>
          <a:bodyPr wrap="square">
            <a:spAutoFit/>
          </a:bodyPr>
          <a:lstStyle/>
          <a:p>
            <a:pPr marL="342900" indent="-342900">
              <a:spcBef>
                <a:spcPct val="20000"/>
              </a:spcBef>
            </a:pPr>
            <a:r>
              <a:rPr lang="fr-FR" sz="1050" b="1" dirty="0" smtClean="0">
                <a:solidFill>
                  <a:srgbClr val="A5003E"/>
                </a:solidFill>
                <a:cs typeface="Times New Roman" pitchFamily="18" charset="0"/>
              </a:rPr>
              <a:t>48,99%</a:t>
            </a:r>
          </a:p>
          <a:p>
            <a:pPr marL="342900" indent="-342900">
              <a:spcBef>
                <a:spcPct val="20000"/>
              </a:spcBef>
            </a:pPr>
            <a:r>
              <a:rPr lang="fr-FR" sz="1050" b="1" dirty="0" smtClean="0">
                <a:solidFill>
                  <a:srgbClr val="A5003E"/>
                </a:solidFill>
                <a:cs typeface="Times New Roman" pitchFamily="18" charset="0"/>
              </a:rPr>
              <a:t>US</a:t>
            </a:r>
            <a:endParaRPr lang="fr-FR" sz="1050" b="1" dirty="0">
              <a:solidFill>
                <a:srgbClr val="A5003E"/>
              </a:solidFill>
              <a:cs typeface="Times New Roman" pitchFamily="18" charset="0"/>
            </a:endParaRPr>
          </a:p>
        </p:txBody>
      </p:sp>
      <p:sp>
        <p:nvSpPr>
          <p:cNvPr id="78" name="ZoneTexte 77"/>
          <p:cNvSpPr txBox="1"/>
          <p:nvPr/>
        </p:nvSpPr>
        <p:spPr>
          <a:xfrm>
            <a:off x="3572533" y="5397849"/>
            <a:ext cx="792088" cy="261610"/>
          </a:xfrm>
          <a:prstGeom prst="rect">
            <a:avLst/>
          </a:prstGeom>
          <a:noFill/>
        </p:spPr>
        <p:txBody>
          <a:bodyPr wrap="square" rtlCol="0">
            <a:spAutoFit/>
          </a:bodyPr>
          <a:lstStyle/>
          <a:p>
            <a:pPr algn="ctr"/>
            <a:r>
              <a:rPr lang="fr-FR" sz="1100" b="1" dirty="0" smtClean="0">
                <a:solidFill>
                  <a:srgbClr val="A5003E"/>
                </a:solidFill>
              </a:rPr>
              <a:t>24,49%</a:t>
            </a:r>
            <a:endParaRPr lang="fr-FR" sz="1100" b="1" dirty="0">
              <a:solidFill>
                <a:srgbClr val="A5003E"/>
              </a:solidFill>
            </a:endParaRPr>
          </a:p>
        </p:txBody>
      </p:sp>
      <p:cxnSp>
        <p:nvCxnSpPr>
          <p:cNvPr id="79" name="Connecteur en angle 78"/>
          <p:cNvCxnSpPr>
            <a:stCxn id="55" idx="5"/>
          </p:cNvCxnSpPr>
          <p:nvPr/>
        </p:nvCxnSpPr>
        <p:spPr>
          <a:xfrm rot="5400000">
            <a:off x="3233048" y="3251241"/>
            <a:ext cx="2486098" cy="222951"/>
          </a:xfrm>
          <a:prstGeom prst="bentConnector3">
            <a:avLst>
              <a:gd name="adj1" fmla="val 99166"/>
            </a:avLst>
          </a:prstGeom>
          <a:ln w="25400">
            <a:solidFill>
              <a:srgbClr val="A5003E"/>
            </a:solidFill>
            <a:prstDash val="sysDot"/>
            <a:miter lim="800000"/>
            <a:tailEnd type="triangle"/>
          </a:ln>
        </p:spPr>
        <p:style>
          <a:lnRef idx="1">
            <a:schemeClr val="accent1"/>
          </a:lnRef>
          <a:fillRef idx="0">
            <a:schemeClr val="accent1"/>
          </a:fillRef>
          <a:effectRef idx="0">
            <a:schemeClr val="accent1"/>
          </a:effectRef>
          <a:fontRef idx="minor">
            <a:schemeClr val="tx1"/>
          </a:fontRef>
        </p:style>
      </p:cxnSp>
      <p:sp>
        <p:nvSpPr>
          <p:cNvPr id="80" name="Text Box 24"/>
          <p:cNvSpPr txBox="1">
            <a:spLocks noChangeArrowheads="1"/>
          </p:cNvSpPr>
          <p:nvPr/>
        </p:nvSpPr>
        <p:spPr bwMode="auto">
          <a:xfrm>
            <a:off x="5940154" y="3381625"/>
            <a:ext cx="792088" cy="464743"/>
          </a:xfrm>
          <a:prstGeom prst="rect">
            <a:avLst/>
          </a:prstGeom>
          <a:noFill/>
          <a:ln w="9525">
            <a:noFill/>
            <a:miter lim="800000"/>
            <a:headEnd/>
            <a:tailEnd/>
          </a:ln>
        </p:spPr>
        <p:txBody>
          <a:bodyPr wrap="square">
            <a:spAutoFit/>
          </a:bodyPr>
          <a:lstStyle/>
          <a:p>
            <a:pPr marL="342900" indent="-342900">
              <a:spcBef>
                <a:spcPct val="20000"/>
              </a:spcBef>
            </a:pPr>
            <a:r>
              <a:rPr lang="fr-FR" sz="1050" b="1" dirty="0" smtClean="0">
                <a:solidFill>
                  <a:srgbClr val="A5003E"/>
                </a:solidFill>
                <a:cs typeface="Times New Roman" pitchFamily="18" charset="0"/>
              </a:rPr>
              <a:t>0,01%</a:t>
            </a:r>
          </a:p>
          <a:p>
            <a:pPr marL="342900" indent="-342900">
              <a:spcBef>
                <a:spcPct val="20000"/>
              </a:spcBef>
            </a:pPr>
            <a:r>
              <a:rPr lang="fr-FR" sz="1050" dirty="0" smtClean="0">
                <a:solidFill>
                  <a:srgbClr val="A5003E"/>
                </a:solidFill>
                <a:cs typeface="Times New Roman" pitchFamily="18" charset="0"/>
              </a:rPr>
              <a:t>(1 action)</a:t>
            </a:r>
            <a:endParaRPr lang="fr-FR" sz="1050" dirty="0">
              <a:solidFill>
                <a:srgbClr val="A5003E"/>
              </a:solidFill>
              <a:cs typeface="Times New Roman" pitchFamily="18" charset="0"/>
            </a:endParaRPr>
          </a:p>
        </p:txBody>
      </p:sp>
      <p:sp>
        <p:nvSpPr>
          <p:cNvPr id="81" name="Flèche gauche 80"/>
          <p:cNvSpPr/>
          <p:nvPr/>
        </p:nvSpPr>
        <p:spPr>
          <a:xfrm rot="17944432">
            <a:off x="3495076" y="2595723"/>
            <a:ext cx="1121928" cy="482642"/>
          </a:xfrm>
          <a:prstGeom prst="leftArrow">
            <a:avLst/>
          </a:prstGeom>
          <a:solidFill>
            <a:srgbClr val="A5003E"/>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anchor="ctr"/>
          <a:lstStyle/>
          <a:p>
            <a:pPr algn="ctr">
              <a:defRPr/>
            </a:pPr>
            <a:r>
              <a:rPr lang="fr-FR" sz="1200" b="1" dirty="0" smtClean="0"/>
              <a:t>Donation NP</a:t>
            </a:r>
          </a:p>
        </p:txBody>
      </p:sp>
      <p:sp>
        <p:nvSpPr>
          <p:cNvPr id="83" name="Oval 42"/>
          <p:cNvSpPr>
            <a:spLocks noChangeArrowheads="1"/>
          </p:cNvSpPr>
          <p:nvPr/>
        </p:nvSpPr>
        <p:spPr bwMode="auto">
          <a:xfrm>
            <a:off x="3068477" y="2584407"/>
            <a:ext cx="220662" cy="218678"/>
          </a:xfrm>
          <a:prstGeom prst="ellipse">
            <a:avLst/>
          </a:prstGeom>
          <a:noFill/>
          <a:ln w="6350" algn="ctr">
            <a:solidFill>
              <a:srgbClr val="283B4C"/>
            </a:solidFill>
            <a:round/>
            <a:headEnd/>
            <a:tailEnd/>
          </a:ln>
        </p:spPr>
        <p:txBody>
          <a:bodyPr wrap="none" lIns="0" tIns="0" rIns="0" bIns="0" anchor="ctr"/>
          <a:lstStyle/>
          <a:p>
            <a:pPr algn="ctr"/>
            <a:r>
              <a:rPr lang="fr-FR" sz="1400" b="1" dirty="0" smtClean="0"/>
              <a:t>5</a:t>
            </a:r>
            <a:endParaRPr lang="fr-FR" sz="1400" b="1" dirty="0"/>
          </a:p>
        </p:txBody>
      </p:sp>
      <p:cxnSp>
        <p:nvCxnSpPr>
          <p:cNvPr id="84" name="Connecteur droit 83"/>
          <p:cNvCxnSpPr/>
          <p:nvPr/>
        </p:nvCxnSpPr>
        <p:spPr>
          <a:xfrm>
            <a:off x="2843808" y="2440391"/>
            <a:ext cx="1296144"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85" name="Connecteur droit 84"/>
          <p:cNvCxnSpPr/>
          <p:nvPr/>
        </p:nvCxnSpPr>
        <p:spPr>
          <a:xfrm rot="5400000">
            <a:off x="4256035" y="2337509"/>
            <a:ext cx="216024"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86" name="Flèche droite 85"/>
          <p:cNvSpPr/>
          <p:nvPr/>
        </p:nvSpPr>
        <p:spPr>
          <a:xfrm rot="4351115">
            <a:off x="2901650" y="2246447"/>
            <a:ext cx="1157507" cy="509642"/>
          </a:xfrm>
          <a:prstGeom prst="rightArrow">
            <a:avLst/>
          </a:prstGeom>
          <a:solidFill>
            <a:srgbClr val="A5003E"/>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anchor="ctr"/>
          <a:lstStyle/>
          <a:p>
            <a:pPr algn="ctr">
              <a:defRPr/>
            </a:pPr>
            <a:r>
              <a:rPr lang="fr-FR" sz="1200" b="1" dirty="0" smtClean="0"/>
              <a:t>Donation PP</a:t>
            </a:r>
          </a:p>
        </p:txBody>
      </p:sp>
      <p:sp>
        <p:nvSpPr>
          <p:cNvPr id="72" name="Text Box 103"/>
          <p:cNvSpPr txBox="1">
            <a:spLocks noChangeArrowheads="1"/>
          </p:cNvSpPr>
          <p:nvPr/>
        </p:nvSpPr>
        <p:spPr bwMode="auto">
          <a:xfrm>
            <a:off x="2" y="4240595"/>
            <a:ext cx="1368152" cy="492443"/>
          </a:xfrm>
          <a:prstGeom prst="rect">
            <a:avLst/>
          </a:prstGeom>
          <a:noFill/>
          <a:ln w="9525">
            <a:noFill/>
            <a:miter lim="800000"/>
            <a:headEnd/>
            <a:tailEnd/>
          </a:ln>
        </p:spPr>
        <p:txBody>
          <a:bodyPr wrap="square">
            <a:spAutoFit/>
          </a:bodyPr>
          <a:lstStyle/>
          <a:p>
            <a:pPr algn="r"/>
            <a:r>
              <a:rPr lang="fr-FR" sz="1300" b="1" dirty="0" smtClean="0">
                <a:solidFill>
                  <a:srgbClr val="0066CC"/>
                </a:solidFill>
                <a:cs typeface="Times New Roman" pitchFamily="18" charset="0"/>
              </a:rPr>
              <a:t>PacteDutreil</a:t>
            </a:r>
          </a:p>
          <a:p>
            <a:pPr algn="r"/>
            <a:r>
              <a:rPr lang="fr-FR" sz="1300" b="1" dirty="0" smtClean="0">
                <a:solidFill>
                  <a:srgbClr val="0066CC"/>
                </a:solidFill>
                <a:cs typeface="Times New Roman" pitchFamily="18" charset="0"/>
              </a:rPr>
              <a:t>Holding - EIC</a:t>
            </a:r>
          </a:p>
        </p:txBody>
      </p:sp>
      <p:cxnSp>
        <p:nvCxnSpPr>
          <p:cNvPr id="87" name="Connecteur droit avec flèche 86"/>
          <p:cNvCxnSpPr/>
          <p:nvPr/>
        </p:nvCxnSpPr>
        <p:spPr>
          <a:xfrm flipV="1">
            <a:off x="1403648" y="3736535"/>
            <a:ext cx="1368152" cy="792088"/>
          </a:xfrm>
          <a:prstGeom prst="straightConnector1">
            <a:avLst/>
          </a:prstGeom>
          <a:ln w="63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val 34" descr="5 %"/>
          <p:cNvSpPr>
            <a:spLocks noChangeArrowheads="1"/>
          </p:cNvSpPr>
          <p:nvPr/>
        </p:nvSpPr>
        <p:spPr bwMode="auto">
          <a:xfrm>
            <a:off x="392771" y="1041942"/>
            <a:ext cx="5892072" cy="4362027"/>
          </a:xfrm>
          <a:custGeom>
            <a:avLst/>
            <a:gdLst>
              <a:gd name="connsiteX0" fmla="*/ 0 w 5832648"/>
              <a:gd name="connsiteY0" fmla="*/ 779026 h 1558052"/>
              <a:gd name="connsiteX1" fmla="*/ 2163690 w 5832648"/>
              <a:gd name="connsiteY1" fmla="*/ 26393 h 1558052"/>
              <a:gd name="connsiteX2" fmla="*/ 2916325 w 5832648"/>
              <a:gd name="connsiteY2" fmla="*/ 3 h 1558052"/>
              <a:gd name="connsiteX3" fmla="*/ 3668962 w 5832648"/>
              <a:gd name="connsiteY3" fmla="*/ 26393 h 1558052"/>
              <a:gd name="connsiteX4" fmla="*/ 5832648 w 5832648"/>
              <a:gd name="connsiteY4" fmla="*/ 779034 h 1558052"/>
              <a:gd name="connsiteX5" fmla="*/ 3668960 w 5832648"/>
              <a:gd name="connsiteY5" fmla="*/ 1531670 h 1558052"/>
              <a:gd name="connsiteX6" fmla="*/ 2916324 w 5832648"/>
              <a:gd name="connsiteY6" fmla="*/ 1558060 h 1558052"/>
              <a:gd name="connsiteX7" fmla="*/ 2163687 w 5832648"/>
              <a:gd name="connsiteY7" fmla="*/ 1531670 h 1558052"/>
              <a:gd name="connsiteX8" fmla="*/ 0 w 5832648"/>
              <a:gd name="connsiteY8" fmla="*/ 779031 h 1558052"/>
              <a:gd name="connsiteX9" fmla="*/ 0 w 5832648"/>
              <a:gd name="connsiteY9" fmla="*/ 779026 h 1558052"/>
              <a:gd name="connsiteX0" fmla="*/ 6 w 5832663"/>
              <a:gd name="connsiteY0" fmla="*/ 779023 h 1579714"/>
              <a:gd name="connsiteX1" fmla="*/ 2163696 w 5832663"/>
              <a:gd name="connsiteY1" fmla="*/ 26390 h 1579714"/>
              <a:gd name="connsiteX2" fmla="*/ 2916331 w 5832663"/>
              <a:gd name="connsiteY2" fmla="*/ 0 h 1579714"/>
              <a:gd name="connsiteX3" fmla="*/ 3668968 w 5832663"/>
              <a:gd name="connsiteY3" fmla="*/ 26390 h 1579714"/>
              <a:gd name="connsiteX4" fmla="*/ 5832654 w 5832663"/>
              <a:gd name="connsiteY4" fmla="*/ 779031 h 1579714"/>
              <a:gd name="connsiteX5" fmla="*/ 3668966 w 5832663"/>
              <a:gd name="connsiteY5" fmla="*/ 1531667 h 1579714"/>
              <a:gd name="connsiteX6" fmla="*/ 2916330 w 5832663"/>
              <a:gd name="connsiteY6" fmla="*/ 1558057 h 1579714"/>
              <a:gd name="connsiteX7" fmla="*/ 2232254 w 5832663"/>
              <a:gd name="connsiteY7" fmla="*/ 1401725 h 1579714"/>
              <a:gd name="connsiteX8" fmla="*/ 6 w 5832663"/>
              <a:gd name="connsiteY8" fmla="*/ 779028 h 1579714"/>
              <a:gd name="connsiteX9" fmla="*/ 6 w 5832663"/>
              <a:gd name="connsiteY9" fmla="*/ 779023 h 1579714"/>
              <a:gd name="connsiteX0" fmla="*/ 6 w 5832663"/>
              <a:gd name="connsiteY0" fmla="*/ 779023 h 1549185"/>
              <a:gd name="connsiteX1" fmla="*/ 2163696 w 5832663"/>
              <a:gd name="connsiteY1" fmla="*/ 26390 h 1549185"/>
              <a:gd name="connsiteX2" fmla="*/ 2916331 w 5832663"/>
              <a:gd name="connsiteY2" fmla="*/ 0 h 1549185"/>
              <a:gd name="connsiteX3" fmla="*/ 3668968 w 5832663"/>
              <a:gd name="connsiteY3" fmla="*/ 26390 h 1549185"/>
              <a:gd name="connsiteX4" fmla="*/ 5832654 w 5832663"/>
              <a:gd name="connsiteY4" fmla="*/ 779031 h 1549185"/>
              <a:gd name="connsiteX5" fmla="*/ 3668966 w 5832663"/>
              <a:gd name="connsiteY5" fmla="*/ 1531667 h 1549185"/>
              <a:gd name="connsiteX6" fmla="*/ 4536510 w 5832663"/>
              <a:gd name="connsiteY6" fmla="*/ 1257708 h 1549185"/>
              <a:gd name="connsiteX7" fmla="*/ 2232254 w 5832663"/>
              <a:gd name="connsiteY7" fmla="*/ 1401725 h 1549185"/>
              <a:gd name="connsiteX8" fmla="*/ 6 w 5832663"/>
              <a:gd name="connsiteY8" fmla="*/ 779028 h 1549185"/>
              <a:gd name="connsiteX9" fmla="*/ 6 w 5832663"/>
              <a:gd name="connsiteY9" fmla="*/ 779023 h 1549185"/>
              <a:gd name="connsiteX0" fmla="*/ 6 w 7252705"/>
              <a:gd name="connsiteY0" fmla="*/ 779023 h 1419243"/>
              <a:gd name="connsiteX1" fmla="*/ 2163696 w 7252705"/>
              <a:gd name="connsiteY1" fmla="*/ 26390 h 1419243"/>
              <a:gd name="connsiteX2" fmla="*/ 2916331 w 7252705"/>
              <a:gd name="connsiteY2" fmla="*/ 0 h 1419243"/>
              <a:gd name="connsiteX3" fmla="*/ 3668968 w 7252705"/>
              <a:gd name="connsiteY3" fmla="*/ 26390 h 1419243"/>
              <a:gd name="connsiteX4" fmla="*/ 5832654 w 7252705"/>
              <a:gd name="connsiteY4" fmla="*/ 779031 h 1419243"/>
              <a:gd name="connsiteX5" fmla="*/ 5976670 w 7252705"/>
              <a:gd name="connsiteY5" fmla="*/ 1041685 h 1419243"/>
              <a:gd name="connsiteX6" fmla="*/ 4536510 w 7252705"/>
              <a:gd name="connsiteY6" fmla="*/ 1257708 h 1419243"/>
              <a:gd name="connsiteX7" fmla="*/ 2232254 w 7252705"/>
              <a:gd name="connsiteY7" fmla="*/ 1401725 h 1419243"/>
              <a:gd name="connsiteX8" fmla="*/ 6 w 7252705"/>
              <a:gd name="connsiteY8" fmla="*/ 779028 h 1419243"/>
              <a:gd name="connsiteX9" fmla="*/ 6 w 7252705"/>
              <a:gd name="connsiteY9" fmla="*/ 779023 h 1419243"/>
              <a:gd name="connsiteX0" fmla="*/ 6 w 7252705"/>
              <a:gd name="connsiteY0" fmla="*/ 779023 h 1419243"/>
              <a:gd name="connsiteX1" fmla="*/ 2163696 w 7252705"/>
              <a:gd name="connsiteY1" fmla="*/ 26390 h 1419243"/>
              <a:gd name="connsiteX2" fmla="*/ 2916331 w 7252705"/>
              <a:gd name="connsiteY2" fmla="*/ 0 h 1419243"/>
              <a:gd name="connsiteX3" fmla="*/ 3668968 w 7252705"/>
              <a:gd name="connsiteY3" fmla="*/ 26390 h 1419243"/>
              <a:gd name="connsiteX4" fmla="*/ 5832654 w 7252705"/>
              <a:gd name="connsiteY4" fmla="*/ 779031 h 1419243"/>
              <a:gd name="connsiteX5" fmla="*/ 5976670 w 7252705"/>
              <a:gd name="connsiteY5" fmla="*/ 969677 h 1419243"/>
              <a:gd name="connsiteX6" fmla="*/ 4536510 w 7252705"/>
              <a:gd name="connsiteY6" fmla="*/ 1257708 h 1419243"/>
              <a:gd name="connsiteX7" fmla="*/ 2232254 w 7252705"/>
              <a:gd name="connsiteY7" fmla="*/ 1401725 h 1419243"/>
              <a:gd name="connsiteX8" fmla="*/ 6 w 7252705"/>
              <a:gd name="connsiteY8" fmla="*/ 779028 h 1419243"/>
              <a:gd name="connsiteX9" fmla="*/ 6 w 7252705"/>
              <a:gd name="connsiteY9" fmla="*/ 779023 h 1419243"/>
              <a:gd name="connsiteX0" fmla="*/ 6 w 5977244"/>
              <a:gd name="connsiteY0" fmla="*/ 779023 h 1419243"/>
              <a:gd name="connsiteX1" fmla="*/ 2163696 w 5977244"/>
              <a:gd name="connsiteY1" fmla="*/ 26390 h 1419243"/>
              <a:gd name="connsiteX2" fmla="*/ 2916331 w 5977244"/>
              <a:gd name="connsiteY2" fmla="*/ 0 h 1419243"/>
              <a:gd name="connsiteX3" fmla="*/ 3668968 w 5977244"/>
              <a:gd name="connsiteY3" fmla="*/ 26390 h 1419243"/>
              <a:gd name="connsiteX4" fmla="*/ 5832654 w 5977244"/>
              <a:gd name="connsiteY4" fmla="*/ 779031 h 1419243"/>
              <a:gd name="connsiteX5" fmla="*/ 4536510 w 5977244"/>
              <a:gd name="connsiteY5" fmla="*/ 1257708 h 1419243"/>
              <a:gd name="connsiteX6" fmla="*/ 2232254 w 5977244"/>
              <a:gd name="connsiteY6" fmla="*/ 1401725 h 1419243"/>
              <a:gd name="connsiteX7" fmla="*/ 6 w 5977244"/>
              <a:gd name="connsiteY7" fmla="*/ 779028 h 1419243"/>
              <a:gd name="connsiteX8" fmla="*/ 6 w 5977244"/>
              <a:gd name="connsiteY8" fmla="*/ 779023 h 1419243"/>
              <a:gd name="connsiteX0" fmla="*/ 6 w 5977244"/>
              <a:gd name="connsiteY0" fmla="*/ 804223 h 1444443"/>
              <a:gd name="connsiteX1" fmla="*/ 2163696 w 5977244"/>
              <a:gd name="connsiteY1" fmla="*/ 51590 h 1444443"/>
              <a:gd name="connsiteX2" fmla="*/ 2916331 w 5977244"/>
              <a:gd name="connsiteY2" fmla="*/ 25200 h 1444443"/>
              <a:gd name="connsiteX3" fmla="*/ 3456390 w 5977244"/>
              <a:gd name="connsiteY3" fmla="*/ 202789 h 1444443"/>
              <a:gd name="connsiteX4" fmla="*/ 5832654 w 5977244"/>
              <a:gd name="connsiteY4" fmla="*/ 804231 h 1444443"/>
              <a:gd name="connsiteX5" fmla="*/ 4536510 w 5977244"/>
              <a:gd name="connsiteY5" fmla="*/ 1282908 h 1444443"/>
              <a:gd name="connsiteX6" fmla="*/ 2232254 w 5977244"/>
              <a:gd name="connsiteY6" fmla="*/ 1426925 h 1444443"/>
              <a:gd name="connsiteX7" fmla="*/ 6 w 5977244"/>
              <a:gd name="connsiteY7" fmla="*/ 804228 h 1444443"/>
              <a:gd name="connsiteX8" fmla="*/ 6 w 5977244"/>
              <a:gd name="connsiteY8" fmla="*/ 804223 h 1444443"/>
              <a:gd name="connsiteX0" fmla="*/ 6 w 5977244"/>
              <a:gd name="connsiteY0" fmla="*/ 770151 h 1410371"/>
              <a:gd name="connsiteX1" fmla="*/ 2163696 w 5977244"/>
              <a:gd name="connsiteY1" fmla="*/ 17518 h 1410371"/>
              <a:gd name="connsiteX2" fmla="*/ 1440166 w 5977244"/>
              <a:gd name="connsiteY2" fmla="*/ 168717 h 1410371"/>
              <a:gd name="connsiteX3" fmla="*/ 3456390 w 5977244"/>
              <a:gd name="connsiteY3" fmla="*/ 168717 h 1410371"/>
              <a:gd name="connsiteX4" fmla="*/ 5832654 w 5977244"/>
              <a:gd name="connsiteY4" fmla="*/ 770159 h 1410371"/>
              <a:gd name="connsiteX5" fmla="*/ 4536510 w 5977244"/>
              <a:gd name="connsiteY5" fmla="*/ 1248836 h 1410371"/>
              <a:gd name="connsiteX6" fmla="*/ 2232254 w 5977244"/>
              <a:gd name="connsiteY6" fmla="*/ 1392853 h 1410371"/>
              <a:gd name="connsiteX7" fmla="*/ 6 w 5977244"/>
              <a:gd name="connsiteY7" fmla="*/ 770156 h 1410371"/>
              <a:gd name="connsiteX8" fmla="*/ 6 w 5977244"/>
              <a:gd name="connsiteY8" fmla="*/ 770151 h 1410371"/>
              <a:gd name="connsiteX0" fmla="*/ 6 w 5977244"/>
              <a:gd name="connsiteY0" fmla="*/ 618952 h 1259172"/>
              <a:gd name="connsiteX1" fmla="*/ 1440166 w 5977244"/>
              <a:gd name="connsiteY1" fmla="*/ 17518 h 1259172"/>
              <a:gd name="connsiteX2" fmla="*/ 3456390 w 5977244"/>
              <a:gd name="connsiteY2" fmla="*/ 17518 h 1259172"/>
              <a:gd name="connsiteX3" fmla="*/ 5832654 w 5977244"/>
              <a:gd name="connsiteY3" fmla="*/ 618960 h 1259172"/>
              <a:gd name="connsiteX4" fmla="*/ 4536510 w 5977244"/>
              <a:gd name="connsiteY4" fmla="*/ 1097637 h 1259172"/>
              <a:gd name="connsiteX5" fmla="*/ 2232254 w 5977244"/>
              <a:gd name="connsiteY5" fmla="*/ 1241654 h 1259172"/>
              <a:gd name="connsiteX6" fmla="*/ 6 w 5977244"/>
              <a:gd name="connsiteY6" fmla="*/ 618957 h 1259172"/>
              <a:gd name="connsiteX7" fmla="*/ 6 w 5977244"/>
              <a:gd name="connsiteY7" fmla="*/ 618952 h 1259172"/>
              <a:gd name="connsiteX0" fmla="*/ 6 w 5977244"/>
              <a:gd name="connsiteY0" fmla="*/ 618952 h 1259172"/>
              <a:gd name="connsiteX1" fmla="*/ 576070 w 5977244"/>
              <a:gd name="connsiteY1" fmla="*/ 233541 h 1259172"/>
              <a:gd name="connsiteX2" fmla="*/ 1440166 w 5977244"/>
              <a:gd name="connsiteY2" fmla="*/ 17518 h 1259172"/>
              <a:gd name="connsiteX3" fmla="*/ 3456390 w 5977244"/>
              <a:gd name="connsiteY3" fmla="*/ 17518 h 1259172"/>
              <a:gd name="connsiteX4" fmla="*/ 5832654 w 5977244"/>
              <a:gd name="connsiteY4" fmla="*/ 618960 h 1259172"/>
              <a:gd name="connsiteX5" fmla="*/ 4536510 w 5977244"/>
              <a:gd name="connsiteY5" fmla="*/ 1097637 h 1259172"/>
              <a:gd name="connsiteX6" fmla="*/ 2232254 w 5977244"/>
              <a:gd name="connsiteY6" fmla="*/ 1241654 h 1259172"/>
              <a:gd name="connsiteX7" fmla="*/ 6 w 5977244"/>
              <a:gd name="connsiteY7" fmla="*/ 618957 h 1259172"/>
              <a:gd name="connsiteX8" fmla="*/ 6 w 5977244"/>
              <a:gd name="connsiteY8" fmla="*/ 618952 h 1259172"/>
              <a:gd name="connsiteX0" fmla="*/ 72014 w 5977244"/>
              <a:gd name="connsiteY0" fmla="*/ 737597 h 1259172"/>
              <a:gd name="connsiteX1" fmla="*/ 576070 w 5977244"/>
              <a:gd name="connsiteY1" fmla="*/ 233541 h 1259172"/>
              <a:gd name="connsiteX2" fmla="*/ 1440166 w 5977244"/>
              <a:gd name="connsiteY2" fmla="*/ 17518 h 1259172"/>
              <a:gd name="connsiteX3" fmla="*/ 3456390 w 5977244"/>
              <a:gd name="connsiteY3" fmla="*/ 17518 h 1259172"/>
              <a:gd name="connsiteX4" fmla="*/ 5832654 w 5977244"/>
              <a:gd name="connsiteY4" fmla="*/ 618960 h 1259172"/>
              <a:gd name="connsiteX5" fmla="*/ 4536510 w 5977244"/>
              <a:gd name="connsiteY5" fmla="*/ 1097637 h 1259172"/>
              <a:gd name="connsiteX6" fmla="*/ 2232254 w 5977244"/>
              <a:gd name="connsiteY6" fmla="*/ 1241654 h 1259172"/>
              <a:gd name="connsiteX7" fmla="*/ 6 w 5977244"/>
              <a:gd name="connsiteY7" fmla="*/ 618957 h 1259172"/>
              <a:gd name="connsiteX8" fmla="*/ 72014 w 5977244"/>
              <a:gd name="connsiteY8" fmla="*/ 737597 h 1259172"/>
              <a:gd name="connsiteX0" fmla="*/ 72014 w 5977244"/>
              <a:gd name="connsiteY0" fmla="*/ 737597 h 1259172"/>
              <a:gd name="connsiteX1" fmla="*/ 504062 w 5977244"/>
              <a:gd name="connsiteY1" fmla="*/ 233541 h 1259172"/>
              <a:gd name="connsiteX2" fmla="*/ 1440166 w 5977244"/>
              <a:gd name="connsiteY2" fmla="*/ 17518 h 1259172"/>
              <a:gd name="connsiteX3" fmla="*/ 3456390 w 5977244"/>
              <a:gd name="connsiteY3" fmla="*/ 17518 h 1259172"/>
              <a:gd name="connsiteX4" fmla="*/ 5832654 w 5977244"/>
              <a:gd name="connsiteY4" fmla="*/ 618960 h 1259172"/>
              <a:gd name="connsiteX5" fmla="*/ 4536510 w 5977244"/>
              <a:gd name="connsiteY5" fmla="*/ 1097637 h 1259172"/>
              <a:gd name="connsiteX6" fmla="*/ 2232254 w 5977244"/>
              <a:gd name="connsiteY6" fmla="*/ 1241654 h 1259172"/>
              <a:gd name="connsiteX7" fmla="*/ 6 w 5977244"/>
              <a:gd name="connsiteY7" fmla="*/ 618957 h 1259172"/>
              <a:gd name="connsiteX8" fmla="*/ 72014 w 5977244"/>
              <a:gd name="connsiteY8" fmla="*/ 737597 h 1259172"/>
              <a:gd name="connsiteX0" fmla="*/ 288038 w 5977244"/>
              <a:gd name="connsiteY0" fmla="*/ 881613 h 1259172"/>
              <a:gd name="connsiteX1" fmla="*/ 504062 w 5977244"/>
              <a:gd name="connsiteY1" fmla="*/ 233541 h 1259172"/>
              <a:gd name="connsiteX2" fmla="*/ 1440166 w 5977244"/>
              <a:gd name="connsiteY2" fmla="*/ 17518 h 1259172"/>
              <a:gd name="connsiteX3" fmla="*/ 3456390 w 5977244"/>
              <a:gd name="connsiteY3" fmla="*/ 17518 h 1259172"/>
              <a:gd name="connsiteX4" fmla="*/ 5832654 w 5977244"/>
              <a:gd name="connsiteY4" fmla="*/ 618960 h 1259172"/>
              <a:gd name="connsiteX5" fmla="*/ 4536510 w 5977244"/>
              <a:gd name="connsiteY5" fmla="*/ 1097637 h 1259172"/>
              <a:gd name="connsiteX6" fmla="*/ 2232254 w 5977244"/>
              <a:gd name="connsiteY6" fmla="*/ 1241654 h 1259172"/>
              <a:gd name="connsiteX7" fmla="*/ 6 w 5977244"/>
              <a:gd name="connsiteY7" fmla="*/ 618957 h 1259172"/>
              <a:gd name="connsiteX8" fmla="*/ 288038 w 5977244"/>
              <a:gd name="connsiteY8" fmla="*/ 881613 h 1259172"/>
              <a:gd name="connsiteX0" fmla="*/ 288032 w 5977238"/>
              <a:gd name="connsiteY0" fmla="*/ 881613 h 1259172"/>
              <a:gd name="connsiteX1" fmla="*/ 504056 w 5977238"/>
              <a:gd name="connsiteY1" fmla="*/ 233541 h 1259172"/>
              <a:gd name="connsiteX2" fmla="*/ 1440160 w 5977238"/>
              <a:gd name="connsiteY2" fmla="*/ 17518 h 1259172"/>
              <a:gd name="connsiteX3" fmla="*/ 3456384 w 5977238"/>
              <a:gd name="connsiteY3" fmla="*/ 17518 h 1259172"/>
              <a:gd name="connsiteX4" fmla="*/ 5832648 w 5977238"/>
              <a:gd name="connsiteY4" fmla="*/ 618960 h 1259172"/>
              <a:gd name="connsiteX5" fmla="*/ 4536504 w 5977238"/>
              <a:gd name="connsiteY5" fmla="*/ 1097637 h 1259172"/>
              <a:gd name="connsiteX6" fmla="*/ 2232248 w 5977238"/>
              <a:gd name="connsiteY6" fmla="*/ 1241654 h 1259172"/>
              <a:gd name="connsiteX7" fmla="*/ 288032 w 5977238"/>
              <a:gd name="connsiteY7" fmla="*/ 881613 h 1259172"/>
              <a:gd name="connsiteX0" fmla="*/ 288032 w 5833222"/>
              <a:gd name="connsiteY0" fmla="*/ 953621 h 1259172"/>
              <a:gd name="connsiteX1" fmla="*/ 360040 w 5833222"/>
              <a:gd name="connsiteY1" fmla="*/ 233541 h 1259172"/>
              <a:gd name="connsiteX2" fmla="*/ 1296144 w 5833222"/>
              <a:gd name="connsiteY2" fmla="*/ 17518 h 1259172"/>
              <a:gd name="connsiteX3" fmla="*/ 3312368 w 5833222"/>
              <a:gd name="connsiteY3" fmla="*/ 17518 h 1259172"/>
              <a:gd name="connsiteX4" fmla="*/ 5688632 w 5833222"/>
              <a:gd name="connsiteY4" fmla="*/ 618960 h 1259172"/>
              <a:gd name="connsiteX5" fmla="*/ 4392488 w 5833222"/>
              <a:gd name="connsiteY5" fmla="*/ 1097637 h 1259172"/>
              <a:gd name="connsiteX6" fmla="*/ 2088232 w 5833222"/>
              <a:gd name="connsiteY6" fmla="*/ 1241654 h 1259172"/>
              <a:gd name="connsiteX7" fmla="*/ 288032 w 5833222"/>
              <a:gd name="connsiteY7" fmla="*/ 953621 h 1259172"/>
              <a:gd name="connsiteX0" fmla="*/ 288032 w 5473182"/>
              <a:gd name="connsiteY0" fmla="*/ 953621 h 1259172"/>
              <a:gd name="connsiteX1" fmla="*/ 360040 w 5473182"/>
              <a:gd name="connsiteY1" fmla="*/ 233541 h 1259172"/>
              <a:gd name="connsiteX2" fmla="*/ 1296144 w 5473182"/>
              <a:gd name="connsiteY2" fmla="*/ 17518 h 1259172"/>
              <a:gd name="connsiteX3" fmla="*/ 3312368 w 5473182"/>
              <a:gd name="connsiteY3" fmla="*/ 17518 h 1259172"/>
              <a:gd name="connsiteX4" fmla="*/ 5328592 w 5473182"/>
              <a:gd name="connsiteY4" fmla="*/ 521573 h 1259172"/>
              <a:gd name="connsiteX5" fmla="*/ 4392488 w 5473182"/>
              <a:gd name="connsiteY5" fmla="*/ 1097637 h 1259172"/>
              <a:gd name="connsiteX6" fmla="*/ 2088232 w 5473182"/>
              <a:gd name="connsiteY6" fmla="*/ 1241654 h 1259172"/>
              <a:gd name="connsiteX7" fmla="*/ 288032 w 5473182"/>
              <a:gd name="connsiteY7" fmla="*/ 953621 h 1259172"/>
              <a:gd name="connsiteX0" fmla="*/ 288032 w 5473182"/>
              <a:gd name="connsiteY0" fmla="*/ 953621 h 1259172"/>
              <a:gd name="connsiteX1" fmla="*/ 360040 w 5473182"/>
              <a:gd name="connsiteY1" fmla="*/ 233541 h 1259172"/>
              <a:gd name="connsiteX2" fmla="*/ 1296144 w 5473182"/>
              <a:gd name="connsiteY2" fmla="*/ 17518 h 1259172"/>
              <a:gd name="connsiteX3" fmla="*/ 3312368 w 5473182"/>
              <a:gd name="connsiteY3" fmla="*/ 17518 h 1259172"/>
              <a:gd name="connsiteX4" fmla="*/ 5328592 w 5473182"/>
              <a:gd name="connsiteY4" fmla="*/ 521573 h 1259172"/>
              <a:gd name="connsiteX5" fmla="*/ 4392488 w 5473182"/>
              <a:gd name="connsiteY5" fmla="*/ 1169645 h 1259172"/>
              <a:gd name="connsiteX6" fmla="*/ 2088232 w 5473182"/>
              <a:gd name="connsiteY6" fmla="*/ 1241654 h 1259172"/>
              <a:gd name="connsiteX7" fmla="*/ 288032 w 5473182"/>
              <a:gd name="connsiteY7" fmla="*/ 953621 h 1259172"/>
              <a:gd name="connsiteX0" fmla="*/ 288032 w 5473182"/>
              <a:gd name="connsiteY0" fmla="*/ 953621 h 1259172"/>
              <a:gd name="connsiteX1" fmla="*/ 360040 w 5473182"/>
              <a:gd name="connsiteY1" fmla="*/ 233541 h 1259172"/>
              <a:gd name="connsiteX2" fmla="*/ 1296144 w 5473182"/>
              <a:gd name="connsiteY2" fmla="*/ 17518 h 1259172"/>
              <a:gd name="connsiteX3" fmla="*/ 3312368 w 5473182"/>
              <a:gd name="connsiteY3" fmla="*/ 17518 h 1259172"/>
              <a:gd name="connsiteX4" fmla="*/ 5328592 w 5473182"/>
              <a:gd name="connsiteY4" fmla="*/ 521573 h 1259172"/>
              <a:gd name="connsiteX5" fmla="*/ 4392488 w 5473182"/>
              <a:gd name="connsiteY5" fmla="*/ 1169645 h 1259172"/>
              <a:gd name="connsiteX6" fmla="*/ 2088232 w 5473182"/>
              <a:gd name="connsiteY6" fmla="*/ 1241654 h 1259172"/>
              <a:gd name="connsiteX7" fmla="*/ 1296718 w 5473182"/>
              <a:gd name="connsiteY7" fmla="*/ 1025629 h 1259172"/>
              <a:gd name="connsiteX8" fmla="*/ 288032 w 5473182"/>
              <a:gd name="connsiteY8" fmla="*/ 953621 h 1259172"/>
              <a:gd name="connsiteX0" fmla="*/ 288032 w 5473182"/>
              <a:gd name="connsiteY0" fmla="*/ 953621 h 2843347"/>
              <a:gd name="connsiteX1" fmla="*/ 360040 w 5473182"/>
              <a:gd name="connsiteY1" fmla="*/ 233541 h 2843347"/>
              <a:gd name="connsiteX2" fmla="*/ 1296144 w 5473182"/>
              <a:gd name="connsiteY2" fmla="*/ 17518 h 2843347"/>
              <a:gd name="connsiteX3" fmla="*/ 3312368 w 5473182"/>
              <a:gd name="connsiteY3" fmla="*/ 17518 h 2843347"/>
              <a:gd name="connsiteX4" fmla="*/ 5328592 w 5473182"/>
              <a:gd name="connsiteY4" fmla="*/ 521573 h 2843347"/>
              <a:gd name="connsiteX5" fmla="*/ 4392488 w 5473182"/>
              <a:gd name="connsiteY5" fmla="*/ 1169645 h 2843347"/>
              <a:gd name="connsiteX6" fmla="*/ 1152702 w 5473182"/>
              <a:gd name="connsiteY6" fmla="*/ 2825829 h 2843347"/>
              <a:gd name="connsiteX7" fmla="*/ 1296718 w 5473182"/>
              <a:gd name="connsiteY7" fmla="*/ 1025629 h 2843347"/>
              <a:gd name="connsiteX8" fmla="*/ 288032 w 5473182"/>
              <a:gd name="connsiteY8" fmla="*/ 953621 h 2843347"/>
              <a:gd name="connsiteX0" fmla="*/ 288032 w 5473182"/>
              <a:gd name="connsiteY0" fmla="*/ 953621 h 2843347"/>
              <a:gd name="connsiteX1" fmla="*/ 360040 w 5473182"/>
              <a:gd name="connsiteY1" fmla="*/ 233541 h 2843347"/>
              <a:gd name="connsiteX2" fmla="*/ 1296144 w 5473182"/>
              <a:gd name="connsiteY2" fmla="*/ 17518 h 2843347"/>
              <a:gd name="connsiteX3" fmla="*/ 3312368 w 5473182"/>
              <a:gd name="connsiteY3" fmla="*/ 17518 h 2843347"/>
              <a:gd name="connsiteX4" fmla="*/ 5328592 w 5473182"/>
              <a:gd name="connsiteY4" fmla="*/ 521573 h 2843347"/>
              <a:gd name="connsiteX5" fmla="*/ 4392488 w 5473182"/>
              <a:gd name="connsiteY5" fmla="*/ 1169645 h 2843347"/>
              <a:gd name="connsiteX6" fmla="*/ 1152702 w 5473182"/>
              <a:gd name="connsiteY6" fmla="*/ 2825829 h 2843347"/>
              <a:gd name="connsiteX7" fmla="*/ 1224710 w 5473182"/>
              <a:gd name="connsiteY7" fmla="*/ 1313661 h 2843347"/>
              <a:gd name="connsiteX8" fmla="*/ 288032 w 5473182"/>
              <a:gd name="connsiteY8" fmla="*/ 953621 h 2843347"/>
              <a:gd name="connsiteX0" fmla="*/ 288032 w 5473182"/>
              <a:gd name="connsiteY0" fmla="*/ 953621 h 2974633"/>
              <a:gd name="connsiteX1" fmla="*/ 360040 w 5473182"/>
              <a:gd name="connsiteY1" fmla="*/ 233541 h 2974633"/>
              <a:gd name="connsiteX2" fmla="*/ 1296144 w 5473182"/>
              <a:gd name="connsiteY2" fmla="*/ 17518 h 2974633"/>
              <a:gd name="connsiteX3" fmla="*/ 3312368 w 5473182"/>
              <a:gd name="connsiteY3" fmla="*/ 17518 h 2974633"/>
              <a:gd name="connsiteX4" fmla="*/ 5328592 w 5473182"/>
              <a:gd name="connsiteY4" fmla="*/ 521573 h 2974633"/>
              <a:gd name="connsiteX5" fmla="*/ 4392488 w 5473182"/>
              <a:gd name="connsiteY5" fmla="*/ 1169645 h 2974633"/>
              <a:gd name="connsiteX6" fmla="*/ 2448272 w 5473182"/>
              <a:gd name="connsiteY6" fmla="*/ 2376264 h 2974633"/>
              <a:gd name="connsiteX7" fmla="*/ 1152702 w 5473182"/>
              <a:gd name="connsiteY7" fmla="*/ 2825829 h 2974633"/>
              <a:gd name="connsiteX8" fmla="*/ 1224710 w 5473182"/>
              <a:gd name="connsiteY8" fmla="*/ 1313661 h 2974633"/>
              <a:gd name="connsiteX9" fmla="*/ 288032 w 5473182"/>
              <a:gd name="connsiteY9" fmla="*/ 953621 h 2974633"/>
              <a:gd name="connsiteX0" fmla="*/ 288032 w 5473182"/>
              <a:gd name="connsiteY0" fmla="*/ 953621 h 2974633"/>
              <a:gd name="connsiteX1" fmla="*/ 360040 w 5473182"/>
              <a:gd name="connsiteY1" fmla="*/ 233541 h 2974633"/>
              <a:gd name="connsiteX2" fmla="*/ 1296144 w 5473182"/>
              <a:gd name="connsiteY2" fmla="*/ 17518 h 2974633"/>
              <a:gd name="connsiteX3" fmla="*/ 3312368 w 5473182"/>
              <a:gd name="connsiteY3" fmla="*/ 17518 h 2974633"/>
              <a:gd name="connsiteX4" fmla="*/ 5328592 w 5473182"/>
              <a:gd name="connsiteY4" fmla="*/ 521573 h 2974633"/>
              <a:gd name="connsiteX5" fmla="*/ 4392488 w 5473182"/>
              <a:gd name="connsiteY5" fmla="*/ 1169645 h 2974633"/>
              <a:gd name="connsiteX6" fmla="*/ 2448272 w 5473182"/>
              <a:gd name="connsiteY6" fmla="*/ 2376264 h 2974633"/>
              <a:gd name="connsiteX7" fmla="*/ 1152702 w 5473182"/>
              <a:gd name="connsiteY7" fmla="*/ 2825829 h 2974633"/>
              <a:gd name="connsiteX8" fmla="*/ 1224710 w 5473182"/>
              <a:gd name="connsiteY8" fmla="*/ 1313661 h 2974633"/>
              <a:gd name="connsiteX9" fmla="*/ 288032 w 5473182"/>
              <a:gd name="connsiteY9" fmla="*/ 953621 h 2974633"/>
              <a:gd name="connsiteX0" fmla="*/ 288032 w 5473182"/>
              <a:gd name="connsiteY0" fmla="*/ 953621 h 2974633"/>
              <a:gd name="connsiteX1" fmla="*/ 360040 w 5473182"/>
              <a:gd name="connsiteY1" fmla="*/ 233541 h 2974633"/>
              <a:gd name="connsiteX2" fmla="*/ 1296144 w 5473182"/>
              <a:gd name="connsiteY2" fmla="*/ 17518 h 2974633"/>
              <a:gd name="connsiteX3" fmla="*/ 3312368 w 5473182"/>
              <a:gd name="connsiteY3" fmla="*/ 17518 h 2974633"/>
              <a:gd name="connsiteX4" fmla="*/ 5328592 w 5473182"/>
              <a:gd name="connsiteY4" fmla="*/ 521573 h 2974633"/>
              <a:gd name="connsiteX5" fmla="*/ 4392488 w 5473182"/>
              <a:gd name="connsiteY5" fmla="*/ 1169645 h 2974633"/>
              <a:gd name="connsiteX6" fmla="*/ 2448272 w 5473182"/>
              <a:gd name="connsiteY6" fmla="*/ 2232248 h 2974633"/>
              <a:gd name="connsiteX7" fmla="*/ 1152702 w 5473182"/>
              <a:gd name="connsiteY7" fmla="*/ 2825829 h 2974633"/>
              <a:gd name="connsiteX8" fmla="*/ 1224710 w 5473182"/>
              <a:gd name="connsiteY8" fmla="*/ 1313661 h 2974633"/>
              <a:gd name="connsiteX9" fmla="*/ 288032 w 5473182"/>
              <a:gd name="connsiteY9" fmla="*/ 953621 h 2974633"/>
              <a:gd name="connsiteX0" fmla="*/ 288032 w 5473182"/>
              <a:gd name="connsiteY0" fmla="*/ 953621 h 2974633"/>
              <a:gd name="connsiteX1" fmla="*/ 360040 w 5473182"/>
              <a:gd name="connsiteY1" fmla="*/ 233541 h 2974633"/>
              <a:gd name="connsiteX2" fmla="*/ 1296144 w 5473182"/>
              <a:gd name="connsiteY2" fmla="*/ 17518 h 2974633"/>
              <a:gd name="connsiteX3" fmla="*/ 3312368 w 5473182"/>
              <a:gd name="connsiteY3" fmla="*/ 17518 h 2974633"/>
              <a:gd name="connsiteX4" fmla="*/ 5328592 w 5473182"/>
              <a:gd name="connsiteY4" fmla="*/ 521573 h 2974633"/>
              <a:gd name="connsiteX5" fmla="*/ 4392488 w 5473182"/>
              <a:gd name="connsiteY5" fmla="*/ 1169645 h 2974633"/>
              <a:gd name="connsiteX6" fmla="*/ 2448272 w 5473182"/>
              <a:gd name="connsiteY6" fmla="*/ 2160240 h 2974633"/>
              <a:gd name="connsiteX7" fmla="*/ 1152702 w 5473182"/>
              <a:gd name="connsiteY7" fmla="*/ 2825829 h 2974633"/>
              <a:gd name="connsiteX8" fmla="*/ 1224710 w 5473182"/>
              <a:gd name="connsiteY8" fmla="*/ 1313661 h 2974633"/>
              <a:gd name="connsiteX9" fmla="*/ 288032 w 5473182"/>
              <a:gd name="connsiteY9" fmla="*/ 953621 h 2974633"/>
              <a:gd name="connsiteX0" fmla="*/ 288032 w 5473182"/>
              <a:gd name="connsiteY0" fmla="*/ 953621 h 2974633"/>
              <a:gd name="connsiteX1" fmla="*/ 360040 w 5473182"/>
              <a:gd name="connsiteY1" fmla="*/ 233541 h 2974633"/>
              <a:gd name="connsiteX2" fmla="*/ 1296144 w 5473182"/>
              <a:gd name="connsiteY2" fmla="*/ 17518 h 2974633"/>
              <a:gd name="connsiteX3" fmla="*/ 3312368 w 5473182"/>
              <a:gd name="connsiteY3" fmla="*/ 17518 h 2974633"/>
              <a:gd name="connsiteX4" fmla="*/ 5328592 w 5473182"/>
              <a:gd name="connsiteY4" fmla="*/ 521573 h 2974633"/>
              <a:gd name="connsiteX5" fmla="*/ 4392488 w 5473182"/>
              <a:gd name="connsiteY5" fmla="*/ 1169645 h 2974633"/>
              <a:gd name="connsiteX6" fmla="*/ 2448272 w 5473182"/>
              <a:gd name="connsiteY6" fmla="*/ 2160240 h 2974633"/>
              <a:gd name="connsiteX7" fmla="*/ 1152702 w 5473182"/>
              <a:gd name="connsiteY7" fmla="*/ 2825829 h 2974633"/>
              <a:gd name="connsiteX8" fmla="*/ 1224710 w 5473182"/>
              <a:gd name="connsiteY8" fmla="*/ 1313661 h 2974633"/>
              <a:gd name="connsiteX9" fmla="*/ 288032 w 5473182"/>
              <a:gd name="connsiteY9" fmla="*/ 953621 h 2974633"/>
              <a:gd name="connsiteX0" fmla="*/ 288032 w 5473182"/>
              <a:gd name="connsiteY0" fmla="*/ 953621 h 2974633"/>
              <a:gd name="connsiteX1" fmla="*/ 360040 w 5473182"/>
              <a:gd name="connsiteY1" fmla="*/ 233541 h 2974633"/>
              <a:gd name="connsiteX2" fmla="*/ 1296144 w 5473182"/>
              <a:gd name="connsiteY2" fmla="*/ 17518 h 2974633"/>
              <a:gd name="connsiteX3" fmla="*/ 3312368 w 5473182"/>
              <a:gd name="connsiteY3" fmla="*/ 17518 h 2974633"/>
              <a:gd name="connsiteX4" fmla="*/ 5328592 w 5473182"/>
              <a:gd name="connsiteY4" fmla="*/ 521573 h 2974633"/>
              <a:gd name="connsiteX5" fmla="*/ 4032448 w 5473182"/>
              <a:gd name="connsiteY5" fmla="*/ 1152128 h 2974633"/>
              <a:gd name="connsiteX6" fmla="*/ 2448272 w 5473182"/>
              <a:gd name="connsiteY6" fmla="*/ 2160240 h 2974633"/>
              <a:gd name="connsiteX7" fmla="*/ 1152702 w 5473182"/>
              <a:gd name="connsiteY7" fmla="*/ 2825829 h 2974633"/>
              <a:gd name="connsiteX8" fmla="*/ 1224710 w 5473182"/>
              <a:gd name="connsiteY8" fmla="*/ 1313661 h 2974633"/>
              <a:gd name="connsiteX9" fmla="*/ 288032 w 5473182"/>
              <a:gd name="connsiteY9" fmla="*/ 953621 h 2974633"/>
              <a:gd name="connsiteX0" fmla="*/ 288032 w 5473182"/>
              <a:gd name="connsiteY0" fmla="*/ 953621 h 2974633"/>
              <a:gd name="connsiteX1" fmla="*/ 360040 w 5473182"/>
              <a:gd name="connsiteY1" fmla="*/ 233541 h 2974633"/>
              <a:gd name="connsiteX2" fmla="*/ 1296144 w 5473182"/>
              <a:gd name="connsiteY2" fmla="*/ 17518 h 2974633"/>
              <a:gd name="connsiteX3" fmla="*/ 3312368 w 5473182"/>
              <a:gd name="connsiteY3" fmla="*/ 17518 h 2974633"/>
              <a:gd name="connsiteX4" fmla="*/ 5328592 w 5473182"/>
              <a:gd name="connsiteY4" fmla="*/ 521573 h 2974633"/>
              <a:gd name="connsiteX5" fmla="*/ 4032448 w 5473182"/>
              <a:gd name="connsiteY5" fmla="*/ 1152128 h 2974633"/>
              <a:gd name="connsiteX6" fmla="*/ 4536504 w 5473182"/>
              <a:gd name="connsiteY6" fmla="*/ 1008112 h 2974633"/>
              <a:gd name="connsiteX7" fmla="*/ 2448272 w 5473182"/>
              <a:gd name="connsiteY7" fmla="*/ 2160240 h 2974633"/>
              <a:gd name="connsiteX8" fmla="*/ 1152702 w 5473182"/>
              <a:gd name="connsiteY8" fmla="*/ 2825829 h 2974633"/>
              <a:gd name="connsiteX9" fmla="*/ 1224710 w 5473182"/>
              <a:gd name="connsiteY9" fmla="*/ 1313661 h 2974633"/>
              <a:gd name="connsiteX10" fmla="*/ 288032 w 5473182"/>
              <a:gd name="connsiteY10" fmla="*/ 953621 h 2974633"/>
              <a:gd name="connsiteX0" fmla="*/ 288032 w 5532615"/>
              <a:gd name="connsiteY0" fmla="*/ 953621 h 2974633"/>
              <a:gd name="connsiteX1" fmla="*/ 360040 w 5532615"/>
              <a:gd name="connsiteY1" fmla="*/ 233541 h 2974633"/>
              <a:gd name="connsiteX2" fmla="*/ 1296144 w 5532615"/>
              <a:gd name="connsiteY2" fmla="*/ 17518 h 2974633"/>
              <a:gd name="connsiteX3" fmla="*/ 3312368 w 5532615"/>
              <a:gd name="connsiteY3" fmla="*/ 17518 h 2974633"/>
              <a:gd name="connsiteX4" fmla="*/ 5328592 w 5532615"/>
              <a:gd name="connsiteY4" fmla="*/ 521573 h 2974633"/>
              <a:gd name="connsiteX5" fmla="*/ 4536504 w 5532615"/>
              <a:gd name="connsiteY5" fmla="*/ 1008112 h 2974633"/>
              <a:gd name="connsiteX6" fmla="*/ 2448272 w 5532615"/>
              <a:gd name="connsiteY6" fmla="*/ 2160240 h 2974633"/>
              <a:gd name="connsiteX7" fmla="*/ 1152702 w 5532615"/>
              <a:gd name="connsiteY7" fmla="*/ 2825829 h 2974633"/>
              <a:gd name="connsiteX8" fmla="*/ 1224710 w 5532615"/>
              <a:gd name="connsiteY8" fmla="*/ 1313661 h 2974633"/>
              <a:gd name="connsiteX9" fmla="*/ 288032 w 5532615"/>
              <a:gd name="connsiteY9" fmla="*/ 953621 h 2974633"/>
              <a:gd name="connsiteX0" fmla="*/ 288032 w 5532615"/>
              <a:gd name="connsiteY0" fmla="*/ 953621 h 2974633"/>
              <a:gd name="connsiteX1" fmla="*/ 360040 w 5532615"/>
              <a:gd name="connsiteY1" fmla="*/ 233541 h 2974633"/>
              <a:gd name="connsiteX2" fmla="*/ 1296144 w 5532615"/>
              <a:gd name="connsiteY2" fmla="*/ 17518 h 2974633"/>
              <a:gd name="connsiteX3" fmla="*/ 3312368 w 5532615"/>
              <a:gd name="connsiteY3" fmla="*/ 17518 h 2974633"/>
              <a:gd name="connsiteX4" fmla="*/ 5328592 w 5532615"/>
              <a:gd name="connsiteY4" fmla="*/ 521573 h 2974633"/>
              <a:gd name="connsiteX5" fmla="*/ 4536504 w 5532615"/>
              <a:gd name="connsiteY5" fmla="*/ 1008112 h 2974633"/>
              <a:gd name="connsiteX6" fmla="*/ 3312368 w 5532615"/>
              <a:gd name="connsiteY6" fmla="*/ 1224136 h 2974633"/>
              <a:gd name="connsiteX7" fmla="*/ 2448272 w 5532615"/>
              <a:gd name="connsiteY7" fmla="*/ 2160240 h 2974633"/>
              <a:gd name="connsiteX8" fmla="*/ 1152702 w 5532615"/>
              <a:gd name="connsiteY8" fmla="*/ 2825829 h 2974633"/>
              <a:gd name="connsiteX9" fmla="*/ 1224710 w 5532615"/>
              <a:gd name="connsiteY9" fmla="*/ 1313661 h 2974633"/>
              <a:gd name="connsiteX10" fmla="*/ 288032 w 5532615"/>
              <a:gd name="connsiteY10" fmla="*/ 953621 h 2974633"/>
              <a:gd name="connsiteX0" fmla="*/ 288032 w 5532615"/>
              <a:gd name="connsiteY0" fmla="*/ 953621 h 2974633"/>
              <a:gd name="connsiteX1" fmla="*/ 360040 w 5532615"/>
              <a:gd name="connsiteY1" fmla="*/ 233541 h 2974633"/>
              <a:gd name="connsiteX2" fmla="*/ 1296144 w 5532615"/>
              <a:gd name="connsiteY2" fmla="*/ 17518 h 2974633"/>
              <a:gd name="connsiteX3" fmla="*/ 3312368 w 5532615"/>
              <a:gd name="connsiteY3" fmla="*/ 17518 h 2974633"/>
              <a:gd name="connsiteX4" fmla="*/ 5328592 w 5532615"/>
              <a:gd name="connsiteY4" fmla="*/ 521573 h 2974633"/>
              <a:gd name="connsiteX5" fmla="*/ 4536504 w 5532615"/>
              <a:gd name="connsiteY5" fmla="*/ 1008112 h 2974633"/>
              <a:gd name="connsiteX6" fmla="*/ 3312368 w 5532615"/>
              <a:gd name="connsiteY6" fmla="*/ 1224136 h 2974633"/>
              <a:gd name="connsiteX7" fmla="*/ 2952328 w 5532615"/>
              <a:gd name="connsiteY7" fmla="*/ 1656184 h 2974633"/>
              <a:gd name="connsiteX8" fmla="*/ 2448272 w 5532615"/>
              <a:gd name="connsiteY8" fmla="*/ 2160240 h 2974633"/>
              <a:gd name="connsiteX9" fmla="*/ 1152702 w 5532615"/>
              <a:gd name="connsiteY9" fmla="*/ 2825829 h 2974633"/>
              <a:gd name="connsiteX10" fmla="*/ 1224710 w 5532615"/>
              <a:gd name="connsiteY10" fmla="*/ 1313661 h 2974633"/>
              <a:gd name="connsiteX11" fmla="*/ 288032 w 5532615"/>
              <a:gd name="connsiteY11" fmla="*/ 953621 h 2974633"/>
              <a:gd name="connsiteX0" fmla="*/ 288032 w 5532615"/>
              <a:gd name="connsiteY0" fmla="*/ 953621 h 2974633"/>
              <a:gd name="connsiteX1" fmla="*/ 360040 w 5532615"/>
              <a:gd name="connsiteY1" fmla="*/ 233541 h 2974633"/>
              <a:gd name="connsiteX2" fmla="*/ 1296144 w 5532615"/>
              <a:gd name="connsiteY2" fmla="*/ 17518 h 2974633"/>
              <a:gd name="connsiteX3" fmla="*/ 3312368 w 5532615"/>
              <a:gd name="connsiteY3" fmla="*/ 17518 h 2974633"/>
              <a:gd name="connsiteX4" fmla="*/ 5328592 w 5532615"/>
              <a:gd name="connsiteY4" fmla="*/ 521573 h 2974633"/>
              <a:gd name="connsiteX5" fmla="*/ 4536504 w 5532615"/>
              <a:gd name="connsiteY5" fmla="*/ 1008112 h 2974633"/>
              <a:gd name="connsiteX6" fmla="*/ 3312368 w 5532615"/>
              <a:gd name="connsiteY6" fmla="*/ 1224136 h 2974633"/>
              <a:gd name="connsiteX7" fmla="*/ 2952328 w 5532615"/>
              <a:gd name="connsiteY7" fmla="*/ 1656184 h 2974633"/>
              <a:gd name="connsiteX8" fmla="*/ 2448272 w 5532615"/>
              <a:gd name="connsiteY8" fmla="*/ 2232248 h 2974633"/>
              <a:gd name="connsiteX9" fmla="*/ 1152702 w 5532615"/>
              <a:gd name="connsiteY9" fmla="*/ 2825829 h 2974633"/>
              <a:gd name="connsiteX10" fmla="*/ 1224710 w 5532615"/>
              <a:gd name="connsiteY10" fmla="*/ 1313661 h 2974633"/>
              <a:gd name="connsiteX11" fmla="*/ 288032 w 5532615"/>
              <a:gd name="connsiteY11" fmla="*/ 953621 h 2974633"/>
              <a:gd name="connsiteX0" fmla="*/ 288032 w 5532615"/>
              <a:gd name="connsiteY0" fmla="*/ 953621 h 2885108"/>
              <a:gd name="connsiteX1" fmla="*/ 360040 w 5532615"/>
              <a:gd name="connsiteY1" fmla="*/ 233541 h 2885108"/>
              <a:gd name="connsiteX2" fmla="*/ 1296144 w 5532615"/>
              <a:gd name="connsiteY2" fmla="*/ 17518 h 2885108"/>
              <a:gd name="connsiteX3" fmla="*/ 3312368 w 5532615"/>
              <a:gd name="connsiteY3" fmla="*/ 17518 h 2885108"/>
              <a:gd name="connsiteX4" fmla="*/ 5328592 w 5532615"/>
              <a:gd name="connsiteY4" fmla="*/ 521573 h 2885108"/>
              <a:gd name="connsiteX5" fmla="*/ 4536504 w 5532615"/>
              <a:gd name="connsiteY5" fmla="*/ 1008112 h 2885108"/>
              <a:gd name="connsiteX6" fmla="*/ 3312368 w 5532615"/>
              <a:gd name="connsiteY6" fmla="*/ 1224136 h 2885108"/>
              <a:gd name="connsiteX7" fmla="*/ 2952328 w 5532615"/>
              <a:gd name="connsiteY7" fmla="*/ 1656184 h 2885108"/>
              <a:gd name="connsiteX8" fmla="*/ 2448272 w 5532615"/>
              <a:gd name="connsiteY8" fmla="*/ 2232248 h 2885108"/>
              <a:gd name="connsiteX9" fmla="*/ 1368152 w 5532615"/>
              <a:gd name="connsiteY9" fmla="*/ 2736304 h 2885108"/>
              <a:gd name="connsiteX10" fmla="*/ 1224710 w 5532615"/>
              <a:gd name="connsiteY10" fmla="*/ 1313661 h 2885108"/>
              <a:gd name="connsiteX11" fmla="*/ 288032 w 5532615"/>
              <a:gd name="connsiteY11" fmla="*/ 953621 h 2885108"/>
              <a:gd name="connsiteX0" fmla="*/ 288032 w 5532615"/>
              <a:gd name="connsiteY0" fmla="*/ 953621 h 2885108"/>
              <a:gd name="connsiteX1" fmla="*/ 360040 w 5532615"/>
              <a:gd name="connsiteY1" fmla="*/ 233541 h 2885108"/>
              <a:gd name="connsiteX2" fmla="*/ 1296144 w 5532615"/>
              <a:gd name="connsiteY2" fmla="*/ 17518 h 2885108"/>
              <a:gd name="connsiteX3" fmla="*/ 3312368 w 5532615"/>
              <a:gd name="connsiteY3" fmla="*/ 17518 h 2885108"/>
              <a:gd name="connsiteX4" fmla="*/ 5328592 w 5532615"/>
              <a:gd name="connsiteY4" fmla="*/ 521573 h 2885108"/>
              <a:gd name="connsiteX5" fmla="*/ 4536504 w 5532615"/>
              <a:gd name="connsiteY5" fmla="*/ 1008112 h 2885108"/>
              <a:gd name="connsiteX6" fmla="*/ 3312368 w 5532615"/>
              <a:gd name="connsiteY6" fmla="*/ 1224136 h 2885108"/>
              <a:gd name="connsiteX7" fmla="*/ 2952328 w 5532615"/>
              <a:gd name="connsiteY7" fmla="*/ 1656184 h 2885108"/>
              <a:gd name="connsiteX8" fmla="*/ 2448272 w 5532615"/>
              <a:gd name="connsiteY8" fmla="*/ 2232248 h 2885108"/>
              <a:gd name="connsiteX9" fmla="*/ 1368152 w 5532615"/>
              <a:gd name="connsiteY9" fmla="*/ 2736304 h 2885108"/>
              <a:gd name="connsiteX10" fmla="*/ 1224710 w 5532615"/>
              <a:gd name="connsiteY10" fmla="*/ 1313661 h 2885108"/>
              <a:gd name="connsiteX11" fmla="*/ 288032 w 5532615"/>
              <a:gd name="connsiteY11" fmla="*/ 953621 h 2885108"/>
              <a:gd name="connsiteX0" fmla="*/ 288032 w 5532615"/>
              <a:gd name="connsiteY0" fmla="*/ 953621 h 2885108"/>
              <a:gd name="connsiteX1" fmla="*/ 360040 w 5532615"/>
              <a:gd name="connsiteY1" fmla="*/ 233541 h 2885108"/>
              <a:gd name="connsiteX2" fmla="*/ 1296144 w 5532615"/>
              <a:gd name="connsiteY2" fmla="*/ 17518 h 2885108"/>
              <a:gd name="connsiteX3" fmla="*/ 3312368 w 5532615"/>
              <a:gd name="connsiteY3" fmla="*/ 17518 h 2885108"/>
              <a:gd name="connsiteX4" fmla="*/ 5328592 w 5532615"/>
              <a:gd name="connsiteY4" fmla="*/ 521573 h 2885108"/>
              <a:gd name="connsiteX5" fmla="*/ 4680520 w 5532615"/>
              <a:gd name="connsiteY5" fmla="*/ 1224136 h 2885108"/>
              <a:gd name="connsiteX6" fmla="*/ 3312368 w 5532615"/>
              <a:gd name="connsiteY6" fmla="*/ 1224136 h 2885108"/>
              <a:gd name="connsiteX7" fmla="*/ 2952328 w 5532615"/>
              <a:gd name="connsiteY7" fmla="*/ 1656184 h 2885108"/>
              <a:gd name="connsiteX8" fmla="*/ 2448272 w 5532615"/>
              <a:gd name="connsiteY8" fmla="*/ 2232248 h 2885108"/>
              <a:gd name="connsiteX9" fmla="*/ 1368152 w 5532615"/>
              <a:gd name="connsiteY9" fmla="*/ 2736304 h 2885108"/>
              <a:gd name="connsiteX10" fmla="*/ 1224710 w 5532615"/>
              <a:gd name="connsiteY10" fmla="*/ 1313661 h 2885108"/>
              <a:gd name="connsiteX11" fmla="*/ 288032 w 5532615"/>
              <a:gd name="connsiteY11" fmla="*/ 953621 h 2885108"/>
              <a:gd name="connsiteX0" fmla="*/ 288032 w 5532615"/>
              <a:gd name="connsiteY0" fmla="*/ 953621 h 2885108"/>
              <a:gd name="connsiteX1" fmla="*/ 360040 w 5532615"/>
              <a:gd name="connsiteY1" fmla="*/ 233541 h 2885108"/>
              <a:gd name="connsiteX2" fmla="*/ 1296144 w 5532615"/>
              <a:gd name="connsiteY2" fmla="*/ 17518 h 2885108"/>
              <a:gd name="connsiteX3" fmla="*/ 3312368 w 5532615"/>
              <a:gd name="connsiteY3" fmla="*/ 17518 h 2885108"/>
              <a:gd name="connsiteX4" fmla="*/ 5328592 w 5532615"/>
              <a:gd name="connsiteY4" fmla="*/ 521573 h 2885108"/>
              <a:gd name="connsiteX5" fmla="*/ 4680520 w 5532615"/>
              <a:gd name="connsiteY5" fmla="*/ 1224136 h 2885108"/>
              <a:gd name="connsiteX6" fmla="*/ 3672408 w 5532615"/>
              <a:gd name="connsiteY6" fmla="*/ 1512168 h 2885108"/>
              <a:gd name="connsiteX7" fmla="*/ 2952328 w 5532615"/>
              <a:gd name="connsiteY7" fmla="*/ 1656184 h 2885108"/>
              <a:gd name="connsiteX8" fmla="*/ 2448272 w 5532615"/>
              <a:gd name="connsiteY8" fmla="*/ 2232248 h 2885108"/>
              <a:gd name="connsiteX9" fmla="*/ 1368152 w 5532615"/>
              <a:gd name="connsiteY9" fmla="*/ 2736304 h 2885108"/>
              <a:gd name="connsiteX10" fmla="*/ 1224710 w 5532615"/>
              <a:gd name="connsiteY10" fmla="*/ 1313661 h 2885108"/>
              <a:gd name="connsiteX11" fmla="*/ 288032 w 5532615"/>
              <a:gd name="connsiteY11" fmla="*/ 953621 h 2885108"/>
              <a:gd name="connsiteX0" fmla="*/ 288032 w 5532615"/>
              <a:gd name="connsiteY0" fmla="*/ 953621 h 2885108"/>
              <a:gd name="connsiteX1" fmla="*/ 360040 w 5532615"/>
              <a:gd name="connsiteY1" fmla="*/ 233541 h 2885108"/>
              <a:gd name="connsiteX2" fmla="*/ 1296144 w 5532615"/>
              <a:gd name="connsiteY2" fmla="*/ 17518 h 2885108"/>
              <a:gd name="connsiteX3" fmla="*/ 3312368 w 5532615"/>
              <a:gd name="connsiteY3" fmla="*/ 17518 h 2885108"/>
              <a:gd name="connsiteX4" fmla="*/ 5328592 w 5532615"/>
              <a:gd name="connsiteY4" fmla="*/ 521573 h 2885108"/>
              <a:gd name="connsiteX5" fmla="*/ 4680520 w 5532615"/>
              <a:gd name="connsiteY5" fmla="*/ 1224136 h 2885108"/>
              <a:gd name="connsiteX6" fmla="*/ 3672408 w 5532615"/>
              <a:gd name="connsiteY6" fmla="*/ 1512168 h 2885108"/>
              <a:gd name="connsiteX7" fmla="*/ 3096344 w 5532615"/>
              <a:gd name="connsiteY7" fmla="*/ 1872208 h 2885108"/>
              <a:gd name="connsiteX8" fmla="*/ 2448272 w 5532615"/>
              <a:gd name="connsiteY8" fmla="*/ 2232248 h 2885108"/>
              <a:gd name="connsiteX9" fmla="*/ 1368152 w 5532615"/>
              <a:gd name="connsiteY9" fmla="*/ 2736304 h 2885108"/>
              <a:gd name="connsiteX10" fmla="*/ 1224710 w 5532615"/>
              <a:gd name="connsiteY10" fmla="*/ 1313661 h 2885108"/>
              <a:gd name="connsiteX11" fmla="*/ 288032 w 5532615"/>
              <a:gd name="connsiteY11" fmla="*/ 953621 h 2885108"/>
              <a:gd name="connsiteX0" fmla="*/ 288032 w 5532615"/>
              <a:gd name="connsiteY0" fmla="*/ 953621 h 2885108"/>
              <a:gd name="connsiteX1" fmla="*/ 360040 w 5532615"/>
              <a:gd name="connsiteY1" fmla="*/ 233541 h 2885108"/>
              <a:gd name="connsiteX2" fmla="*/ 1296144 w 5532615"/>
              <a:gd name="connsiteY2" fmla="*/ 17518 h 2885108"/>
              <a:gd name="connsiteX3" fmla="*/ 3312368 w 5532615"/>
              <a:gd name="connsiteY3" fmla="*/ 17518 h 2885108"/>
              <a:gd name="connsiteX4" fmla="*/ 5328592 w 5532615"/>
              <a:gd name="connsiteY4" fmla="*/ 521573 h 2885108"/>
              <a:gd name="connsiteX5" fmla="*/ 4680520 w 5532615"/>
              <a:gd name="connsiteY5" fmla="*/ 1224136 h 2885108"/>
              <a:gd name="connsiteX6" fmla="*/ 3672408 w 5532615"/>
              <a:gd name="connsiteY6" fmla="*/ 1512168 h 2885108"/>
              <a:gd name="connsiteX7" fmla="*/ 3096344 w 5532615"/>
              <a:gd name="connsiteY7" fmla="*/ 1872208 h 2885108"/>
              <a:gd name="connsiteX8" fmla="*/ 3096344 w 5532615"/>
              <a:gd name="connsiteY8" fmla="*/ 1872208 h 2885108"/>
              <a:gd name="connsiteX9" fmla="*/ 1368152 w 5532615"/>
              <a:gd name="connsiteY9" fmla="*/ 2736304 h 2885108"/>
              <a:gd name="connsiteX10" fmla="*/ 1224710 w 5532615"/>
              <a:gd name="connsiteY10" fmla="*/ 1313661 h 2885108"/>
              <a:gd name="connsiteX11" fmla="*/ 288032 w 5532615"/>
              <a:gd name="connsiteY11" fmla="*/ 953621 h 2885108"/>
              <a:gd name="connsiteX0" fmla="*/ 288032 w 5532615"/>
              <a:gd name="connsiteY0" fmla="*/ 953621 h 2885108"/>
              <a:gd name="connsiteX1" fmla="*/ 360040 w 5532615"/>
              <a:gd name="connsiteY1" fmla="*/ 233541 h 2885108"/>
              <a:gd name="connsiteX2" fmla="*/ 1296144 w 5532615"/>
              <a:gd name="connsiteY2" fmla="*/ 17518 h 2885108"/>
              <a:gd name="connsiteX3" fmla="*/ 3312368 w 5532615"/>
              <a:gd name="connsiteY3" fmla="*/ 17518 h 2885108"/>
              <a:gd name="connsiteX4" fmla="*/ 5328592 w 5532615"/>
              <a:gd name="connsiteY4" fmla="*/ 521573 h 2885108"/>
              <a:gd name="connsiteX5" fmla="*/ 4680520 w 5532615"/>
              <a:gd name="connsiteY5" fmla="*/ 1224136 h 2885108"/>
              <a:gd name="connsiteX6" fmla="*/ 3672408 w 5532615"/>
              <a:gd name="connsiteY6" fmla="*/ 1512168 h 2885108"/>
              <a:gd name="connsiteX7" fmla="*/ 3096344 w 5532615"/>
              <a:gd name="connsiteY7" fmla="*/ 1872208 h 2885108"/>
              <a:gd name="connsiteX8" fmla="*/ 1368152 w 5532615"/>
              <a:gd name="connsiteY8" fmla="*/ 2736304 h 2885108"/>
              <a:gd name="connsiteX9" fmla="*/ 1224710 w 5532615"/>
              <a:gd name="connsiteY9" fmla="*/ 1313661 h 2885108"/>
              <a:gd name="connsiteX10" fmla="*/ 288032 w 5532615"/>
              <a:gd name="connsiteY10" fmla="*/ 953621 h 2885108"/>
              <a:gd name="connsiteX0" fmla="*/ 288032 w 5532615"/>
              <a:gd name="connsiteY0" fmla="*/ 953621 h 2960869"/>
              <a:gd name="connsiteX1" fmla="*/ 360040 w 5532615"/>
              <a:gd name="connsiteY1" fmla="*/ 233541 h 2960869"/>
              <a:gd name="connsiteX2" fmla="*/ 1296144 w 5532615"/>
              <a:gd name="connsiteY2" fmla="*/ 17518 h 2960869"/>
              <a:gd name="connsiteX3" fmla="*/ 3312368 w 5532615"/>
              <a:gd name="connsiteY3" fmla="*/ 17518 h 2960869"/>
              <a:gd name="connsiteX4" fmla="*/ 5328592 w 5532615"/>
              <a:gd name="connsiteY4" fmla="*/ 521573 h 2960869"/>
              <a:gd name="connsiteX5" fmla="*/ 4680520 w 5532615"/>
              <a:gd name="connsiteY5" fmla="*/ 1224136 h 2960869"/>
              <a:gd name="connsiteX6" fmla="*/ 3672408 w 5532615"/>
              <a:gd name="connsiteY6" fmla="*/ 1512168 h 2960869"/>
              <a:gd name="connsiteX7" fmla="*/ 3096344 w 5532615"/>
              <a:gd name="connsiteY7" fmla="*/ 1872208 h 2960869"/>
              <a:gd name="connsiteX8" fmla="*/ 2592288 w 5532615"/>
              <a:gd name="connsiteY8" fmla="*/ 2520280 h 2960869"/>
              <a:gd name="connsiteX9" fmla="*/ 1368152 w 5532615"/>
              <a:gd name="connsiteY9" fmla="*/ 2736304 h 2960869"/>
              <a:gd name="connsiteX10" fmla="*/ 1224710 w 5532615"/>
              <a:gd name="connsiteY10" fmla="*/ 1313661 h 2960869"/>
              <a:gd name="connsiteX11" fmla="*/ 288032 w 5532615"/>
              <a:gd name="connsiteY11" fmla="*/ 953621 h 2960869"/>
              <a:gd name="connsiteX0" fmla="*/ 288032 w 5532615"/>
              <a:gd name="connsiteY0" fmla="*/ 953621 h 2960869"/>
              <a:gd name="connsiteX1" fmla="*/ 360040 w 5532615"/>
              <a:gd name="connsiteY1" fmla="*/ 233541 h 2960869"/>
              <a:gd name="connsiteX2" fmla="*/ 1296144 w 5532615"/>
              <a:gd name="connsiteY2" fmla="*/ 17518 h 2960869"/>
              <a:gd name="connsiteX3" fmla="*/ 3312368 w 5532615"/>
              <a:gd name="connsiteY3" fmla="*/ 17518 h 2960869"/>
              <a:gd name="connsiteX4" fmla="*/ 5328592 w 5532615"/>
              <a:gd name="connsiteY4" fmla="*/ 521573 h 2960869"/>
              <a:gd name="connsiteX5" fmla="*/ 4680520 w 5532615"/>
              <a:gd name="connsiteY5" fmla="*/ 1224136 h 2960869"/>
              <a:gd name="connsiteX6" fmla="*/ 3672408 w 5532615"/>
              <a:gd name="connsiteY6" fmla="*/ 1512168 h 2960869"/>
              <a:gd name="connsiteX7" fmla="*/ 3096344 w 5532615"/>
              <a:gd name="connsiteY7" fmla="*/ 1872208 h 2960869"/>
              <a:gd name="connsiteX8" fmla="*/ 2592288 w 5532615"/>
              <a:gd name="connsiteY8" fmla="*/ 2520280 h 2960869"/>
              <a:gd name="connsiteX9" fmla="*/ 1368152 w 5532615"/>
              <a:gd name="connsiteY9" fmla="*/ 2736304 h 2960869"/>
              <a:gd name="connsiteX10" fmla="*/ 1080120 w 5532615"/>
              <a:gd name="connsiteY10" fmla="*/ 1440160 h 2960869"/>
              <a:gd name="connsiteX11" fmla="*/ 288032 w 5532615"/>
              <a:gd name="connsiteY11" fmla="*/ 953621 h 2960869"/>
              <a:gd name="connsiteX0" fmla="*/ 288032 w 5532615"/>
              <a:gd name="connsiteY0" fmla="*/ 953621 h 2856317"/>
              <a:gd name="connsiteX1" fmla="*/ 360040 w 5532615"/>
              <a:gd name="connsiteY1" fmla="*/ 233541 h 2856317"/>
              <a:gd name="connsiteX2" fmla="*/ 1296144 w 5532615"/>
              <a:gd name="connsiteY2" fmla="*/ 17518 h 2856317"/>
              <a:gd name="connsiteX3" fmla="*/ 3312368 w 5532615"/>
              <a:gd name="connsiteY3" fmla="*/ 17518 h 2856317"/>
              <a:gd name="connsiteX4" fmla="*/ 5328592 w 5532615"/>
              <a:gd name="connsiteY4" fmla="*/ 521573 h 2856317"/>
              <a:gd name="connsiteX5" fmla="*/ 4680520 w 5532615"/>
              <a:gd name="connsiteY5" fmla="*/ 1224136 h 2856317"/>
              <a:gd name="connsiteX6" fmla="*/ 3672408 w 5532615"/>
              <a:gd name="connsiteY6" fmla="*/ 1512168 h 2856317"/>
              <a:gd name="connsiteX7" fmla="*/ 3096344 w 5532615"/>
              <a:gd name="connsiteY7" fmla="*/ 1872208 h 2856317"/>
              <a:gd name="connsiteX8" fmla="*/ 2592288 w 5532615"/>
              <a:gd name="connsiteY8" fmla="*/ 2520280 h 2856317"/>
              <a:gd name="connsiteX9" fmla="*/ 1368152 w 5532615"/>
              <a:gd name="connsiteY9" fmla="*/ 2736304 h 2856317"/>
              <a:gd name="connsiteX10" fmla="*/ 1224136 w 5532615"/>
              <a:gd name="connsiteY10" fmla="*/ 1800200 h 2856317"/>
              <a:gd name="connsiteX11" fmla="*/ 1080120 w 5532615"/>
              <a:gd name="connsiteY11" fmla="*/ 1440160 h 2856317"/>
              <a:gd name="connsiteX12" fmla="*/ 288032 w 5532615"/>
              <a:gd name="connsiteY12" fmla="*/ 953621 h 2856317"/>
              <a:gd name="connsiteX0" fmla="*/ 288032 w 5820647"/>
              <a:gd name="connsiteY0" fmla="*/ 1080120 h 2856317"/>
              <a:gd name="connsiteX1" fmla="*/ 648072 w 5820647"/>
              <a:gd name="connsiteY1" fmla="*/ 233541 h 2856317"/>
              <a:gd name="connsiteX2" fmla="*/ 1584176 w 5820647"/>
              <a:gd name="connsiteY2" fmla="*/ 17518 h 2856317"/>
              <a:gd name="connsiteX3" fmla="*/ 3600400 w 5820647"/>
              <a:gd name="connsiteY3" fmla="*/ 17518 h 2856317"/>
              <a:gd name="connsiteX4" fmla="*/ 5616624 w 5820647"/>
              <a:gd name="connsiteY4" fmla="*/ 521573 h 2856317"/>
              <a:gd name="connsiteX5" fmla="*/ 4968552 w 5820647"/>
              <a:gd name="connsiteY5" fmla="*/ 1224136 h 2856317"/>
              <a:gd name="connsiteX6" fmla="*/ 3960440 w 5820647"/>
              <a:gd name="connsiteY6" fmla="*/ 1512168 h 2856317"/>
              <a:gd name="connsiteX7" fmla="*/ 3384376 w 5820647"/>
              <a:gd name="connsiteY7" fmla="*/ 1872208 h 2856317"/>
              <a:gd name="connsiteX8" fmla="*/ 2880320 w 5820647"/>
              <a:gd name="connsiteY8" fmla="*/ 2520280 h 2856317"/>
              <a:gd name="connsiteX9" fmla="*/ 1656184 w 5820647"/>
              <a:gd name="connsiteY9" fmla="*/ 2736304 h 2856317"/>
              <a:gd name="connsiteX10" fmla="*/ 1512168 w 5820647"/>
              <a:gd name="connsiteY10" fmla="*/ 1800200 h 2856317"/>
              <a:gd name="connsiteX11" fmla="*/ 1368152 w 5820647"/>
              <a:gd name="connsiteY11" fmla="*/ 1440160 h 2856317"/>
              <a:gd name="connsiteX12" fmla="*/ 288032 w 5820647"/>
              <a:gd name="connsiteY12" fmla="*/ 1080120 h 2856317"/>
              <a:gd name="connsiteX0" fmla="*/ 204023 w 5736638"/>
              <a:gd name="connsiteY0" fmla="*/ 1080120 h 2856317"/>
              <a:gd name="connsiteX1" fmla="*/ 60007 w 5736638"/>
              <a:gd name="connsiteY1" fmla="*/ 360040 h 2856317"/>
              <a:gd name="connsiteX2" fmla="*/ 564063 w 5736638"/>
              <a:gd name="connsiteY2" fmla="*/ 233541 h 2856317"/>
              <a:gd name="connsiteX3" fmla="*/ 1500167 w 5736638"/>
              <a:gd name="connsiteY3" fmla="*/ 17518 h 2856317"/>
              <a:gd name="connsiteX4" fmla="*/ 3516391 w 5736638"/>
              <a:gd name="connsiteY4" fmla="*/ 17518 h 2856317"/>
              <a:gd name="connsiteX5" fmla="*/ 5532615 w 5736638"/>
              <a:gd name="connsiteY5" fmla="*/ 521573 h 2856317"/>
              <a:gd name="connsiteX6" fmla="*/ 4884543 w 5736638"/>
              <a:gd name="connsiteY6" fmla="*/ 1224136 h 2856317"/>
              <a:gd name="connsiteX7" fmla="*/ 3876431 w 5736638"/>
              <a:gd name="connsiteY7" fmla="*/ 1512168 h 2856317"/>
              <a:gd name="connsiteX8" fmla="*/ 3300367 w 5736638"/>
              <a:gd name="connsiteY8" fmla="*/ 1872208 h 2856317"/>
              <a:gd name="connsiteX9" fmla="*/ 2796311 w 5736638"/>
              <a:gd name="connsiteY9" fmla="*/ 2520280 h 2856317"/>
              <a:gd name="connsiteX10" fmla="*/ 1572175 w 5736638"/>
              <a:gd name="connsiteY10" fmla="*/ 2736304 h 2856317"/>
              <a:gd name="connsiteX11" fmla="*/ 1428159 w 5736638"/>
              <a:gd name="connsiteY11" fmla="*/ 1800200 h 2856317"/>
              <a:gd name="connsiteX12" fmla="*/ 1284143 w 5736638"/>
              <a:gd name="connsiteY12" fmla="*/ 1440160 h 2856317"/>
              <a:gd name="connsiteX13" fmla="*/ 204023 w 5736638"/>
              <a:gd name="connsiteY13" fmla="*/ 1080120 h 2856317"/>
              <a:gd name="connsiteX0" fmla="*/ 204023 w 5736638"/>
              <a:gd name="connsiteY0" fmla="*/ 1080120 h 2856317"/>
              <a:gd name="connsiteX1" fmla="*/ 60007 w 5736638"/>
              <a:gd name="connsiteY1" fmla="*/ 360040 h 2856317"/>
              <a:gd name="connsiteX2" fmla="*/ 564062 w 5736638"/>
              <a:gd name="connsiteY2" fmla="*/ 144016 h 2856317"/>
              <a:gd name="connsiteX3" fmla="*/ 1500167 w 5736638"/>
              <a:gd name="connsiteY3" fmla="*/ 17518 h 2856317"/>
              <a:gd name="connsiteX4" fmla="*/ 3516391 w 5736638"/>
              <a:gd name="connsiteY4" fmla="*/ 17518 h 2856317"/>
              <a:gd name="connsiteX5" fmla="*/ 5532615 w 5736638"/>
              <a:gd name="connsiteY5" fmla="*/ 521573 h 2856317"/>
              <a:gd name="connsiteX6" fmla="*/ 4884543 w 5736638"/>
              <a:gd name="connsiteY6" fmla="*/ 1224136 h 2856317"/>
              <a:gd name="connsiteX7" fmla="*/ 3876431 w 5736638"/>
              <a:gd name="connsiteY7" fmla="*/ 1512168 h 2856317"/>
              <a:gd name="connsiteX8" fmla="*/ 3300367 w 5736638"/>
              <a:gd name="connsiteY8" fmla="*/ 1872208 h 2856317"/>
              <a:gd name="connsiteX9" fmla="*/ 2796311 w 5736638"/>
              <a:gd name="connsiteY9" fmla="*/ 2520280 h 2856317"/>
              <a:gd name="connsiteX10" fmla="*/ 1572175 w 5736638"/>
              <a:gd name="connsiteY10" fmla="*/ 2736304 h 2856317"/>
              <a:gd name="connsiteX11" fmla="*/ 1428159 w 5736638"/>
              <a:gd name="connsiteY11" fmla="*/ 1800200 h 2856317"/>
              <a:gd name="connsiteX12" fmla="*/ 1284143 w 5736638"/>
              <a:gd name="connsiteY12" fmla="*/ 1440160 h 2856317"/>
              <a:gd name="connsiteX13" fmla="*/ 204023 w 5736638"/>
              <a:gd name="connsiteY13" fmla="*/ 1080120 h 2856317"/>
              <a:gd name="connsiteX0" fmla="*/ 204023 w 5736638"/>
              <a:gd name="connsiteY0" fmla="*/ 1152128 h 2928325"/>
              <a:gd name="connsiteX1" fmla="*/ 60007 w 5736638"/>
              <a:gd name="connsiteY1" fmla="*/ 432048 h 2928325"/>
              <a:gd name="connsiteX2" fmla="*/ 564062 w 5736638"/>
              <a:gd name="connsiteY2" fmla="*/ 216024 h 2928325"/>
              <a:gd name="connsiteX3" fmla="*/ 1572174 w 5736638"/>
              <a:gd name="connsiteY3" fmla="*/ 0 h 2928325"/>
              <a:gd name="connsiteX4" fmla="*/ 3516391 w 5736638"/>
              <a:gd name="connsiteY4" fmla="*/ 89526 h 2928325"/>
              <a:gd name="connsiteX5" fmla="*/ 5532615 w 5736638"/>
              <a:gd name="connsiteY5" fmla="*/ 593581 h 2928325"/>
              <a:gd name="connsiteX6" fmla="*/ 4884543 w 5736638"/>
              <a:gd name="connsiteY6" fmla="*/ 1296144 h 2928325"/>
              <a:gd name="connsiteX7" fmla="*/ 3876431 w 5736638"/>
              <a:gd name="connsiteY7" fmla="*/ 1584176 h 2928325"/>
              <a:gd name="connsiteX8" fmla="*/ 3300367 w 5736638"/>
              <a:gd name="connsiteY8" fmla="*/ 1944216 h 2928325"/>
              <a:gd name="connsiteX9" fmla="*/ 2796311 w 5736638"/>
              <a:gd name="connsiteY9" fmla="*/ 2592288 h 2928325"/>
              <a:gd name="connsiteX10" fmla="*/ 1572175 w 5736638"/>
              <a:gd name="connsiteY10" fmla="*/ 2808312 h 2928325"/>
              <a:gd name="connsiteX11" fmla="*/ 1428159 w 5736638"/>
              <a:gd name="connsiteY11" fmla="*/ 1872208 h 2928325"/>
              <a:gd name="connsiteX12" fmla="*/ 1284143 w 5736638"/>
              <a:gd name="connsiteY12" fmla="*/ 1512168 h 2928325"/>
              <a:gd name="connsiteX13" fmla="*/ 204023 w 5736638"/>
              <a:gd name="connsiteY13" fmla="*/ 1152128 h 2928325"/>
              <a:gd name="connsiteX0" fmla="*/ 204023 w 5736638"/>
              <a:gd name="connsiteY0" fmla="*/ 1241654 h 3017851"/>
              <a:gd name="connsiteX1" fmla="*/ 60007 w 5736638"/>
              <a:gd name="connsiteY1" fmla="*/ 521574 h 3017851"/>
              <a:gd name="connsiteX2" fmla="*/ 564062 w 5736638"/>
              <a:gd name="connsiteY2" fmla="*/ 305550 h 3017851"/>
              <a:gd name="connsiteX3" fmla="*/ 1572174 w 5736638"/>
              <a:gd name="connsiteY3" fmla="*/ 89526 h 3017851"/>
              <a:gd name="connsiteX4" fmla="*/ 3372374 w 5736638"/>
              <a:gd name="connsiteY4" fmla="*/ 17518 h 3017851"/>
              <a:gd name="connsiteX5" fmla="*/ 5532615 w 5736638"/>
              <a:gd name="connsiteY5" fmla="*/ 683107 h 3017851"/>
              <a:gd name="connsiteX6" fmla="*/ 4884543 w 5736638"/>
              <a:gd name="connsiteY6" fmla="*/ 1385670 h 3017851"/>
              <a:gd name="connsiteX7" fmla="*/ 3876431 w 5736638"/>
              <a:gd name="connsiteY7" fmla="*/ 1673702 h 3017851"/>
              <a:gd name="connsiteX8" fmla="*/ 3300367 w 5736638"/>
              <a:gd name="connsiteY8" fmla="*/ 2033742 h 3017851"/>
              <a:gd name="connsiteX9" fmla="*/ 2796311 w 5736638"/>
              <a:gd name="connsiteY9" fmla="*/ 2681814 h 3017851"/>
              <a:gd name="connsiteX10" fmla="*/ 1572175 w 5736638"/>
              <a:gd name="connsiteY10" fmla="*/ 2897838 h 3017851"/>
              <a:gd name="connsiteX11" fmla="*/ 1428159 w 5736638"/>
              <a:gd name="connsiteY11" fmla="*/ 1961734 h 3017851"/>
              <a:gd name="connsiteX12" fmla="*/ 1284143 w 5736638"/>
              <a:gd name="connsiteY12" fmla="*/ 1601694 h 3017851"/>
              <a:gd name="connsiteX13" fmla="*/ 204023 w 5736638"/>
              <a:gd name="connsiteY13" fmla="*/ 1241654 h 3017851"/>
              <a:gd name="connsiteX0" fmla="*/ 204023 w 5736638"/>
              <a:gd name="connsiteY0" fmla="*/ 1241654 h 3065857"/>
              <a:gd name="connsiteX1" fmla="*/ 60007 w 5736638"/>
              <a:gd name="connsiteY1" fmla="*/ 521574 h 3065857"/>
              <a:gd name="connsiteX2" fmla="*/ 564062 w 5736638"/>
              <a:gd name="connsiteY2" fmla="*/ 305550 h 3065857"/>
              <a:gd name="connsiteX3" fmla="*/ 1572174 w 5736638"/>
              <a:gd name="connsiteY3" fmla="*/ 89526 h 3065857"/>
              <a:gd name="connsiteX4" fmla="*/ 3372374 w 5736638"/>
              <a:gd name="connsiteY4" fmla="*/ 17518 h 3065857"/>
              <a:gd name="connsiteX5" fmla="*/ 5532615 w 5736638"/>
              <a:gd name="connsiteY5" fmla="*/ 683107 h 3065857"/>
              <a:gd name="connsiteX6" fmla="*/ 4884543 w 5736638"/>
              <a:gd name="connsiteY6" fmla="*/ 1385670 h 3065857"/>
              <a:gd name="connsiteX7" fmla="*/ 3876431 w 5736638"/>
              <a:gd name="connsiteY7" fmla="*/ 1673702 h 3065857"/>
              <a:gd name="connsiteX8" fmla="*/ 3300367 w 5736638"/>
              <a:gd name="connsiteY8" fmla="*/ 2033742 h 3065857"/>
              <a:gd name="connsiteX9" fmla="*/ 2796311 w 5736638"/>
              <a:gd name="connsiteY9" fmla="*/ 2681814 h 3065857"/>
              <a:gd name="connsiteX10" fmla="*/ 2148238 w 5736638"/>
              <a:gd name="connsiteY10" fmla="*/ 2969846 h 3065857"/>
              <a:gd name="connsiteX11" fmla="*/ 1572175 w 5736638"/>
              <a:gd name="connsiteY11" fmla="*/ 2897838 h 3065857"/>
              <a:gd name="connsiteX12" fmla="*/ 1428159 w 5736638"/>
              <a:gd name="connsiteY12" fmla="*/ 1961734 h 3065857"/>
              <a:gd name="connsiteX13" fmla="*/ 1284143 w 5736638"/>
              <a:gd name="connsiteY13" fmla="*/ 1601694 h 3065857"/>
              <a:gd name="connsiteX14" fmla="*/ 204023 w 5736638"/>
              <a:gd name="connsiteY14" fmla="*/ 1241654 h 3065857"/>
              <a:gd name="connsiteX0" fmla="*/ 204023 w 5736638"/>
              <a:gd name="connsiteY0" fmla="*/ 1241654 h 3065857"/>
              <a:gd name="connsiteX1" fmla="*/ 60007 w 5736638"/>
              <a:gd name="connsiteY1" fmla="*/ 521574 h 3065857"/>
              <a:gd name="connsiteX2" fmla="*/ 564062 w 5736638"/>
              <a:gd name="connsiteY2" fmla="*/ 305550 h 3065857"/>
              <a:gd name="connsiteX3" fmla="*/ 1572174 w 5736638"/>
              <a:gd name="connsiteY3" fmla="*/ 89526 h 3065857"/>
              <a:gd name="connsiteX4" fmla="*/ 3372374 w 5736638"/>
              <a:gd name="connsiteY4" fmla="*/ 17518 h 3065857"/>
              <a:gd name="connsiteX5" fmla="*/ 5532615 w 5736638"/>
              <a:gd name="connsiteY5" fmla="*/ 683107 h 3065857"/>
              <a:gd name="connsiteX6" fmla="*/ 4884543 w 5736638"/>
              <a:gd name="connsiteY6" fmla="*/ 1385670 h 3065857"/>
              <a:gd name="connsiteX7" fmla="*/ 3948438 w 5736638"/>
              <a:gd name="connsiteY7" fmla="*/ 732468 h 3065857"/>
              <a:gd name="connsiteX8" fmla="*/ 3300367 w 5736638"/>
              <a:gd name="connsiteY8" fmla="*/ 2033742 h 3065857"/>
              <a:gd name="connsiteX9" fmla="*/ 2796311 w 5736638"/>
              <a:gd name="connsiteY9" fmla="*/ 2681814 h 3065857"/>
              <a:gd name="connsiteX10" fmla="*/ 2148238 w 5736638"/>
              <a:gd name="connsiteY10" fmla="*/ 2969846 h 3065857"/>
              <a:gd name="connsiteX11" fmla="*/ 1572175 w 5736638"/>
              <a:gd name="connsiteY11" fmla="*/ 2897838 h 3065857"/>
              <a:gd name="connsiteX12" fmla="*/ 1428159 w 5736638"/>
              <a:gd name="connsiteY12" fmla="*/ 1961734 h 3065857"/>
              <a:gd name="connsiteX13" fmla="*/ 1284143 w 5736638"/>
              <a:gd name="connsiteY13" fmla="*/ 1601694 h 3065857"/>
              <a:gd name="connsiteX14" fmla="*/ 204023 w 5736638"/>
              <a:gd name="connsiteY14" fmla="*/ 1241654 h 3065857"/>
              <a:gd name="connsiteX0" fmla="*/ 204023 w 5736638"/>
              <a:gd name="connsiteY0" fmla="*/ 1574385 h 3398588"/>
              <a:gd name="connsiteX1" fmla="*/ 60007 w 5736638"/>
              <a:gd name="connsiteY1" fmla="*/ 854305 h 3398588"/>
              <a:gd name="connsiteX2" fmla="*/ 564062 w 5736638"/>
              <a:gd name="connsiteY2" fmla="*/ 638281 h 3398588"/>
              <a:gd name="connsiteX3" fmla="*/ 1572174 w 5736638"/>
              <a:gd name="connsiteY3" fmla="*/ 422257 h 3398588"/>
              <a:gd name="connsiteX4" fmla="*/ 3372374 w 5736638"/>
              <a:gd name="connsiteY4" fmla="*/ 350249 h 3398588"/>
              <a:gd name="connsiteX5" fmla="*/ 5532615 w 5736638"/>
              <a:gd name="connsiteY5" fmla="*/ 1015838 h 3398588"/>
              <a:gd name="connsiteX6" fmla="*/ 3444382 w 5736638"/>
              <a:gd name="connsiteY6" fmla="*/ 273111 h 3398588"/>
              <a:gd name="connsiteX7" fmla="*/ 3948438 w 5736638"/>
              <a:gd name="connsiteY7" fmla="*/ 1065199 h 3398588"/>
              <a:gd name="connsiteX8" fmla="*/ 3300367 w 5736638"/>
              <a:gd name="connsiteY8" fmla="*/ 2366473 h 3398588"/>
              <a:gd name="connsiteX9" fmla="*/ 2796311 w 5736638"/>
              <a:gd name="connsiteY9" fmla="*/ 3014545 h 3398588"/>
              <a:gd name="connsiteX10" fmla="*/ 2148238 w 5736638"/>
              <a:gd name="connsiteY10" fmla="*/ 3302577 h 3398588"/>
              <a:gd name="connsiteX11" fmla="*/ 1572175 w 5736638"/>
              <a:gd name="connsiteY11" fmla="*/ 3230569 h 3398588"/>
              <a:gd name="connsiteX12" fmla="*/ 1428159 w 5736638"/>
              <a:gd name="connsiteY12" fmla="*/ 2294465 h 3398588"/>
              <a:gd name="connsiteX13" fmla="*/ 1284143 w 5736638"/>
              <a:gd name="connsiteY13" fmla="*/ 1934425 h 3398588"/>
              <a:gd name="connsiteX14" fmla="*/ 204023 w 5736638"/>
              <a:gd name="connsiteY14" fmla="*/ 1574385 h 3398588"/>
              <a:gd name="connsiteX0" fmla="*/ 204023 w 4296477"/>
              <a:gd name="connsiteY0" fmla="*/ 1420432 h 3244635"/>
              <a:gd name="connsiteX1" fmla="*/ 60007 w 4296477"/>
              <a:gd name="connsiteY1" fmla="*/ 700352 h 3244635"/>
              <a:gd name="connsiteX2" fmla="*/ 564062 w 4296477"/>
              <a:gd name="connsiteY2" fmla="*/ 484328 h 3244635"/>
              <a:gd name="connsiteX3" fmla="*/ 1572174 w 4296477"/>
              <a:gd name="connsiteY3" fmla="*/ 268304 h 3244635"/>
              <a:gd name="connsiteX4" fmla="*/ 3372374 w 4296477"/>
              <a:gd name="connsiteY4" fmla="*/ 196296 h 3244635"/>
              <a:gd name="connsiteX5" fmla="*/ 3444382 w 4296477"/>
              <a:gd name="connsiteY5" fmla="*/ 119158 h 3244635"/>
              <a:gd name="connsiteX6" fmla="*/ 3948438 w 4296477"/>
              <a:gd name="connsiteY6" fmla="*/ 911246 h 3244635"/>
              <a:gd name="connsiteX7" fmla="*/ 3300367 w 4296477"/>
              <a:gd name="connsiteY7" fmla="*/ 2212520 h 3244635"/>
              <a:gd name="connsiteX8" fmla="*/ 2796311 w 4296477"/>
              <a:gd name="connsiteY8" fmla="*/ 2860592 h 3244635"/>
              <a:gd name="connsiteX9" fmla="*/ 2148238 w 4296477"/>
              <a:gd name="connsiteY9" fmla="*/ 3148624 h 3244635"/>
              <a:gd name="connsiteX10" fmla="*/ 1572175 w 4296477"/>
              <a:gd name="connsiteY10" fmla="*/ 3076616 h 3244635"/>
              <a:gd name="connsiteX11" fmla="*/ 1428159 w 4296477"/>
              <a:gd name="connsiteY11" fmla="*/ 2140512 h 3244635"/>
              <a:gd name="connsiteX12" fmla="*/ 1284143 w 4296477"/>
              <a:gd name="connsiteY12" fmla="*/ 1780472 h 3244635"/>
              <a:gd name="connsiteX13" fmla="*/ 204023 w 4296477"/>
              <a:gd name="connsiteY13" fmla="*/ 1420432 h 3244635"/>
              <a:gd name="connsiteX0" fmla="*/ 204023 w 3960439"/>
              <a:gd name="connsiteY0" fmla="*/ 1241654 h 3065857"/>
              <a:gd name="connsiteX1" fmla="*/ 60007 w 3960439"/>
              <a:gd name="connsiteY1" fmla="*/ 521574 h 3065857"/>
              <a:gd name="connsiteX2" fmla="*/ 564062 w 3960439"/>
              <a:gd name="connsiteY2" fmla="*/ 305550 h 3065857"/>
              <a:gd name="connsiteX3" fmla="*/ 1572174 w 3960439"/>
              <a:gd name="connsiteY3" fmla="*/ 89526 h 3065857"/>
              <a:gd name="connsiteX4" fmla="*/ 3372374 w 3960439"/>
              <a:gd name="connsiteY4" fmla="*/ 17518 h 3065857"/>
              <a:gd name="connsiteX5" fmla="*/ 3948438 w 3960439"/>
              <a:gd name="connsiteY5" fmla="*/ 732468 h 3065857"/>
              <a:gd name="connsiteX6" fmla="*/ 3300367 w 3960439"/>
              <a:gd name="connsiteY6" fmla="*/ 2033742 h 3065857"/>
              <a:gd name="connsiteX7" fmla="*/ 2796311 w 3960439"/>
              <a:gd name="connsiteY7" fmla="*/ 2681814 h 3065857"/>
              <a:gd name="connsiteX8" fmla="*/ 2148238 w 3960439"/>
              <a:gd name="connsiteY8" fmla="*/ 2969846 h 3065857"/>
              <a:gd name="connsiteX9" fmla="*/ 1572175 w 3960439"/>
              <a:gd name="connsiteY9" fmla="*/ 2897838 h 3065857"/>
              <a:gd name="connsiteX10" fmla="*/ 1428159 w 3960439"/>
              <a:gd name="connsiteY10" fmla="*/ 1961734 h 3065857"/>
              <a:gd name="connsiteX11" fmla="*/ 1284143 w 3960439"/>
              <a:gd name="connsiteY11" fmla="*/ 1601694 h 3065857"/>
              <a:gd name="connsiteX12" fmla="*/ 204023 w 3960439"/>
              <a:gd name="connsiteY12" fmla="*/ 1241654 h 3065857"/>
              <a:gd name="connsiteX0" fmla="*/ 204023 w 3960439"/>
              <a:gd name="connsiteY0" fmla="*/ 1241654 h 3065857"/>
              <a:gd name="connsiteX1" fmla="*/ 60007 w 3960439"/>
              <a:gd name="connsiteY1" fmla="*/ 521574 h 3065857"/>
              <a:gd name="connsiteX2" fmla="*/ 564062 w 3960439"/>
              <a:gd name="connsiteY2" fmla="*/ 305550 h 3065857"/>
              <a:gd name="connsiteX3" fmla="*/ 1572174 w 3960439"/>
              <a:gd name="connsiteY3" fmla="*/ 89526 h 3065857"/>
              <a:gd name="connsiteX4" fmla="*/ 3372374 w 3960439"/>
              <a:gd name="connsiteY4" fmla="*/ 17518 h 3065857"/>
              <a:gd name="connsiteX5" fmla="*/ 3948438 w 3960439"/>
              <a:gd name="connsiteY5" fmla="*/ 732468 h 3065857"/>
              <a:gd name="connsiteX6" fmla="*/ 3300367 w 3960439"/>
              <a:gd name="connsiteY6" fmla="*/ 2033742 h 3065857"/>
              <a:gd name="connsiteX7" fmla="*/ 2796311 w 3960439"/>
              <a:gd name="connsiteY7" fmla="*/ 2681814 h 3065857"/>
              <a:gd name="connsiteX8" fmla="*/ 2148238 w 3960439"/>
              <a:gd name="connsiteY8" fmla="*/ 2969846 h 3065857"/>
              <a:gd name="connsiteX9" fmla="*/ 1572175 w 3960439"/>
              <a:gd name="connsiteY9" fmla="*/ 2897838 h 3065857"/>
              <a:gd name="connsiteX10" fmla="*/ 1428159 w 3960439"/>
              <a:gd name="connsiteY10" fmla="*/ 1961734 h 3065857"/>
              <a:gd name="connsiteX11" fmla="*/ 1284143 w 3960439"/>
              <a:gd name="connsiteY11" fmla="*/ 1601694 h 3065857"/>
              <a:gd name="connsiteX12" fmla="*/ 204023 w 3960439"/>
              <a:gd name="connsiteY12" fmla="*/ 1241654 h 3065857"/>
              <a:gd name="connsiteX0" fmla="*/ 204023 w 3984443"/>
              <a:gd name="connsiteY0" fmla="*/ 1241654 h 3065857"/>
              <a:gd name="connsiteX1" fmla="*/ 60007 w 3984443"/>
              <a:gd name="connsiteY1" fmla="*/ 521574 h 3065857"/>
              <a:gd name="connsiteX2" fmla="*/ 564062 w 3984443"/>
              <a:gd name="connsiteY2" fmla="*/ 305550 h 3065857"/>
              <a:gd name="connsiteX3" fmla="*/ 1572174 w 3984443"/>
              <a:gd name="connsiteY3" fmla="*/ 89526 h 3065857"/>
              <a:gd name="connsiteX4" fmla="*/ 3372374 w 3984443"/>
              <a:gd name="connsiteY4" fmla="*/ 17518 h 3065857"/>
              <a:gd name="connsiteX5" fmla="*/ 3948438 w 3984443"/>
              <a:gd name="connsiteY5" fmla="*/ 732468 h 3065857"/>
              <a:gd name="connsiteX6" fmla="*/ 3600400 w 3984443"/>
              <a:gd name="connsiteY6" fmla="*/ 1080120 h 3065857"/>
              <a:gd name="connsiteX7" fmla="*/ 2796311 w 3984443"/>
              <a:gd name="connsiteY7" fmla="*/ 2681814 h 3065857"/>
              <a:gd name="connsiteX8" fmla="*/ 2148238 w 3984443"/>
              <a:gd name="connsiteY8" fmla="*/ 2969846 h 3065857"/>
              <a:gd name="connsiteX9" fmla="*/ 1572175 w 3984443"/>
              <a:gd name="connsiteY9" fmla="*/ 2897838 h 3065857"/>
              <a:gd name="connsiteX10" fmla="*/ 1428159 w 3984443"/>
              <a:gd name="connsiteY10" fmla="*/ 1961734 h 3065857"/>
              <a:gd name="connsiteX11" fmla="*/ 1284143 w 3984443"/>
              <a:gd name="connsiteY11" fmla="*/ 1601694 h 3065857"/>
              <a:gd name="connsiteX12" fmla="*/ 204023 w 3984443"/>
              <a:gd name="connsiteY12" fmla="*/ 1241654 h 3065857"/>
              <a:gd name="connsiteX0" fmla="*/ 204023 w 3710412"/>
              <a:gd name="connsiteY0" fmla="*/ 1241654 h 3065857"/>
              <a:gd name="connsiteX1" fmla="*/ 60007 w 3710412"/>
              <a:gd name="connsiteY1" fmla="*/ 521574 h 3065857"/>
              <a:gd name="connsiteX2" fmla="*/ 564062 w 3710412"/>
              <a:gd name="connsiteY2" fmla="*/ 305550 h 3065857"/>
              <a:gd name="connsiteX3" fmla="*/ 1572174 w 3710412"/>
              <a:gd name="connsiteY3" fmla="*/ 89526 h 3065857"/>
              <a:gd name="connsiteX4" fmla="*/ 3372374 w 3710412"/>
              <a:gd name="connsiteY4" fmla="*/ 17518 h 3065857"/>
              <a:gd name="connsiteX5" fmla="*/ 3600400 w 3710412"/>
              <a:gd name="connsiteY5" fmla="*/ 1080120 h 3065857"/>
              <a:gd name="connsiteX6" fmla="*/ 2796311 w 3710412"/>
              <a:gd name="connsiteY6" fmla="*/ 2681814 h 3065857"/>
              <a:gd name="connsiteX7" fmla="*/ 2148238 w 3710412"/>
              <a:gd name="connsiteY7" fmla="*/ 2969846 h 3065857"/>
              <a:gd name="connsiteX8" fmla="*/ 1572175 w 3710412"/>
              <a:gd name="connsiteY8" fmla="*/ 2897838 h 3065857"/>
              <a:gd name="connsiteX9" fmla="*/ 1428159 w 3710412"/>
              <a:gd name="connsiteY9" fmla="*/ 1961734 h 3065857"/>
              <a:gd name="connsiteX10" fmla="*/ 1284143 w 3710412"/>
              <a:gd name="connsiteY10" fmla="*/ 1601694 h 3065857"/>
              <a:gd name="connsiteX11" fmla="*/ 204023 w 3710412"/>
              <a:gd name="connsiteY11" fmla="*/ 1241654 h 3065857"/>
              <a:gd name="connsiteX0" fmla="*/ 204023 w 3710412"/>
              <a:gd name="connsiteY0" fmla="*/ 1241654 h 3065857"/>
              <a:gd name="connsiteX1" fmla="*/ 60007 w 3710412"/>
              <a:gd name="connsiteY1" fmla="*/ 521574 h 3065857"/>
              <a:gd name="connsiteX2" fmla="*/ 564062 w 3710412"/>
              <a:gd name="connsiteY2" fmla="*/ 305550 h 3065857"/>
              <a:gd name="connsiteX3" fmla="*/ 1572174 w 3710412"/>
              <a:gd name="connsiteY3" fmla="*/ 89526 h 3065857"/>
              <a:gd name="connsiteX4" fmla="*/ 3372374 w 3710412"/>
              <a:gd name="connsiteY4" fmla="*/ 17518 h 3065857"/>
              <a:gd name="connsiteX5" fmla="*/ 3600400 w 3710412"/>
              <a:gd name="connsiteY5" fmla="*/ 1080120 h 3065857"/>
              <a:gd name="connsiteX6" fmla="*/ 2796311 w 3710412"/>
              <a:gd name="connsiteY6" fmla="*/ 2681814 h 3065857"/>
              <a:gd name="connsiteX7" fmla="*/ 2148238 w 3710412"/>
              <a:gd name="connsiteY7" fmla="*/ 2969846 h 3065857"/>
              <a:gd name="connsiteX8" fmla="*/ 1572175 w 3710412"/>
              <a:gd name="connsiteY8" fmla="*/ 2897838 h 3065857"/>
              <a:gd name="connsiteX9" fmla="*/ 1428159 w 3710412"/>
              <a:gd name="connsiteY9" fmla="*/ 1961734 h 3065857"/>
              <a:gd name="connsiteX10" fmla="*/ 1284143 w 3710412"/>
              <a:gd name="connsiteY10" fmla="*/ 1601694 h 3065857"/>
              <a:gd name="connsiteX11" fmla="*/ 204023 w 3710412"/>
              <a:gd name="connsiteY11" fmla="*/ 1241654 h 3065857"/>
              <a:gd name="connsiteX0" fmla="*/ 204023 w 3710412"/>
              <a:gd name="connsiteY0" fmla="*/ 1241654 h 3065857"/>
              <a:gd name="connsiteX1" fmla="*/ 60007 w 3710412"/>
              <a:gd name="connsiteY1" fmla="*/ 521574 h 3065857"/>
              <a:gd name="connsiteX2" fmla="*/ 564062 w 3710412"/>
              <a:gd name="connsiteY2" fmla="*/ 305550 h 3065857"/>
              <a:gd name="connsiteX3" fmla="*/ 1572174 w 3710412"/>
              <a:gd name="connsiteY3" fmla="*/ 89526 h 3065857"/>
              <a:gd name="connsiteX4" fmla="*/ 3372374 w 3710412"/>
              <a:gd name="connsiteY4" fmla="*/ 17518 h 3065857"/>
              <a:gd name="connsiteX5" fmla="*/ 3600400 w 3710412"/>
              <a:gd name="connsiteY5" fmla="*/ 1080120 h 3065857"/>
              <a:gd name="connsiteX6" fmla="*/ 2796311 w 3710412"/>
              <a:gd name="connsiteY6" fmla="*/ 2681814 h 3065857"/>
              <a:gd name="connsiteX7" fmla="*/ 2148238 w 3710412"/>
              <a:gd name="connsiteY7" fmla="*/ 2969846 h 3065857"/>
              <a:gd name="connsiteX8" fmla="*/ 1572175 w 3710412"/>
              <a:gd name="connsiteY8" fmla="*/ 2897838 h 3065857"/>
              <a:gd name="connsiteX9" fmla="*/ 1428159 w 3710412"/>
              <a:gd name="connsiteY9" fmla="*/ 1961734 h 3065857"/>
              <a:gd name="connsiteX10" fmla="*/ 1284143 w 3710412"/>
              <a:gd name="connsiteY10" fmla="*/ 1601694 h 3065857"/>
              <a:gd name="connsiteX11" fmla="*/ 204023 w 3710412"/>
              <a:gd name="connsiteY11" fmla="*/ 1241654 h 3065857"/>
              <a:gd name="connsiteX0" fmla="*/ 204023 w 3710412"/>
              <a:gd name="connsiteY0" fmla="*/ 1425426 h 3249629"/>
              <a:gd name="connsiteX1" fmla="*/ 60007 w 3710412"/>
              <a:gd name="connsiteY1" fmla="*/ 705346 h 3249629"/>
              <a:gd name="connsiteX2" fmla="*/ 564062 w 3710412"/>
              <a:gd name="connsiteY2" fmla="*/ 489322 h 3249629"/>
              <a:gd name="connsiteX3" fmla="*/ 1572174 w 3710412"/>
              <a:gd name="connsiteY3" fmla="*/ 273298 h 3249629"/>
              <a:gd name="connsiteX4" fmla="*/ 3372374 w 3710412"/>
              <a:gd name="connsiteY4" fmla="*/ 201290 h 3249629"/>
              <a:gd name="connsiteX5" fmla="*/ 3600400 w 3710412"/>
              <a:gd name="connsiteY5" fmla="*/ 1263892 h 3249629"/>
              <a:gd name="connsiteX6" fmla="*/ 2796311 w 3710412"/>
              <a:gd name="connsiteY6" fmla="*/ 2865586 h 3249629"/>
              <a:gd name="connsiteX7" fmla="*/ 2148238 w 3710412"/>
              <a:gd name="connsiteY7" fmla="*/ 3153618 h 3249629"/>
              <a:gd name="connsiteX8" fmla="*/ 1572175 w 3710412"/>
              <a:gd name="connsiteY8" fmla="*/ 3081610 h 3249629"/>
              <a:gd name="connsiteX9" fmla="*/ 1428159 w 3710412"/>
              <a:gd name="connsiteY9" fmla="*/ 2145506 h 3249629"/>
              <a:gd name="connsiteX10" fmla="*/ 1284143 w 3710412"/>
              <a:gd name="connsiteY10" fmla="*/ 1785466 h 3249629"/>
              <a:gd name="connsiteX11" fmla="*/ 204023 w 3710412"/>
              <a:gd name="connsiteY11" fmla="*/ 1425426 h 3249629"/>
              <a:gd name="connsiteX0" fmla="*/ 204023 w 3778566"/>
              <a:gd name="connsiteY0" fmla="*/ 1425426 h 3249629"/>
              <a:gd name="connsiteX1" fmla="*/ 60007 w 3778566"/>
              <a:gd name="connsiteY1" fmla="*/ 705346 h 3249629"/>
              <a:gd name="connsiteX2" fmla="*/ 564062 w 3778566"/>
              <a:gd name="connsiteY2" fmla="*/ 489322 h 3249629"/>
              <a:gd name="connsiteX3" fmla="*/ 1572174 w 3778566"/>
              <a:gd name="connsiteY3" fmla="*/ 273298 h 3249629"/>
              <a:gd name="connsiteX4" fmla="*/ 3372374 w 3778566"/>
              <a:gd name="connsiteY4" fmla="*/ 201290 h 3249629"/>
              <a:gd name="connsiteX5" fmla="*/ 3600400 w 3778566"/>
              <a:gd name="connsiteY5" fmla="*/ 1263892 h 3249629"/>
              <a:gd name="connsiteX6" fmla="*/ 2796311 w 3778566"/>
              <a:gd name="connsiteY6" fmla="*/ 2865586 h 3249629"/>
              <a:gd name="connsiteX7" fmla="*/ 2148238 w 3778566"/>
              <a:gd name="connsiteY7" fmla="*/ 3153618 h 3249629"/>
              <a:gd name="connsiteX8" fmla="*/ 1572175 w 3778566"/>
              <a:gd name="connsiteY8" fmla="*/ 3081610 h 3249629"/>
              <a:gd name="connsiteX9" fmla="*/ 1428159 w 3778566"/>
              <a:gd name="connsiteY9" fmla="*/ 2145506 h 3249629"/>
              <a:gd name="connsiteX10" fmla="*/ 1284143 w 3778566"/>
              <a:gd name="connsiteY10" fmla="*/ 1785466 h 3249629"/>
              <a:gd name="connsiteX11" fmla="*/ 204023 w 3778566"/>
              <a:gd name="connsiteY11" fmla="*/ 1425426 h 3249629"/>
              <a:gd name="connsiteX0" fmla="*/ 204023 w 3778566"/>
              <a:gd name="connsiteY0" fmla="*/ 1425426 h 3222706"/>
              <a:gd name="connsiteX1" fmla="*/ 60007 w 3778566"/>
              <a:gd name="connsiteY1" fmla="*/ 705346 h 3222706"/>
              <a:gd name="connsiteX2" fmla="*/ 564062 w 3778566"/>
              <a:gd name="connsiteY2" fmla="*/ 489322 h 3222706"/>
              <a:gd name="connsiteX3" fmla="*/ 1572174 w 3778566"/>
              <a:gd name="connsiteY3" fmla="*/ 273298 h 3222706"/>
              <a:gd name="connsiteX4" fmla="*/ 3372374 w 3778566"/>
              <a:gd name="connsiteY4" fmla="*/ 201290 h 3222706"/>
              <a:gd name="connsiteX5" fmla="*/ 3600400 w 3778566"/>
              <a:gd name="connsiteY5" fmla="*/ 1263892 h 3222706"/>
              <a:gd name="connsiteX6" fmla="*/ 2796311 w 3778566"/>
              <a:gd name="connsiteY6" fmla="*/ 2865586 h 3222706"/>
              <a:gd name="connsiteX7" fmla="*/ 2016224 w 3778566"/>
              <a:gd name="connsiteY7" fmla="*/ 2992084 h 3222706"/>
              <a:gd name="connsiteX8" fmla="*/ 1572175 w 3778566"/>
              <a:gd name="connsiteY8" fmla="*/ 3081610 h 3222706"/>
              <a:gd name="connsiteX9" fmla="*/ 1428159 w 3778566"/>
              <a:gd name="connsiteY9" fmla="*/ 2145506 h 3222706"/>
              <a:gd name="connsiteX10" fmla="*/ 1284143 w 3778566"/>
              <a:gd name="connsiteY10" fmla="*/ 1785466 h 3222706"/>
              <a:gd name="connsiteX11" fmla="*/ 204023 w 3778566"/>
              <a:gd name="connsiteY11" fmla="*/ 1425426 h 3222706"/>
              <a:gd name="connsiteX0" fmla="*/ 204023 w 3778566"/>
              <a:gd name="connsiteY0" fmla="*/ 1425426 h 3222706"/>
              <a:gd name="connsiteX1" fmla="*/ 60007 w 3778566"/>
              <a:gd name="connsiteY1" fmla="*/ 705346 h 3222706"/>
              <a:gd name="connsiteX2" fmla="*/ 564062 w 3778566"/>
              <a:gd name="connsiteY2" fmla="*/ 489322 h 3222706"/>
              <a:gd name="connsiteX3" fmla="*/ 1572174 w 3778566"/>
              <a:gd name="connsiteY3" fmla="*/ 273298 h 3222706"/>
              <a:gd name="connsiteX4" fmla="*/ 3372374 w 3778566"/>
              <a:gd name="connsiteY4" fmla="*/ 201290 h 3222706"/>
              <a:gd name="connsiteX5" fmla="*/ 3600400 w 3778566"/>
              <a:gd name="connsiteY5" fmla="*/ 1263892 h 3222706"/>
              <a:gd name="connsiteX6" fmla="*/ 2808312 w 3778566"/>
              <a:gd name="connsiteY6" fmla="*/ 2704052 h 3222706"/>
              <a:gd name="connsiteX7" fmla="*/ 2016224 w 3778566"/>
              <a:gd name="connsiteY7" fmla="*/ 2992084 h 3222706"/>
              <a:gd name="connsiteX8" fmla="*/ 1572175 w 3778566"/>
              <a:gd name="connsiteY8" fmla="*/ 3081610 h 3222706"/>
              <a:gd name="connsiteX9" fmla="*/ 1428159 w 3778566"/>
              <a:gd name="connsiteY9" fmla="*/ 2145506 h 3222706"/>
              <a:gd name="connsiteX10" fmla="*/ 1284143 w 3778566"/>
              <a:gd name="connsiteY10" fmla="*/ 1785466 h 3222706"/>
              <a:gd name="connsiteX11" fmla="*/ 204023 w 3778566"/>
              <a:gd name="connsiteY11" fmla="*/ 1425426 h 3222706"/>
              <a:gd name="connsiteX0" fmla="*/ 204023 w 3778566"/>
              <a:gd name="connsiteY0" fmla="*/ 1425426 h 3016087"/>
              <a:gd name="connsiteX1" fmla="*/ 60007 w 3778566"/>
              <a:gd name="connsiteY1" fmla="*/ 705346 h 3016087"/>
              <a:gd name="connsiteX2" fmla="*/ 564062 w 3778566"/>
              <a:gd name="connsiteY2" fmla="*/ 489322 h 3016087"/>
              <a:gd name="connsiteX3" fmla="*/ 1572174 w 3778566"/>
              <a:gd name="connsiteY3" fmla="*/ 273298 h 3016087"/>
              <a:gd name="connsiteX4" fmla="*/ 3372374 w 3778566"/>
              <a:gd name="connsiteY4" fmla="*/ 201290 h 3016087"/>
              <a:gd name="connsiteX5" fmla="*/ 3600400 w 3778566"/>
              <a:gd name="connsiteY5" fmla="*/ 1263892 h 3016087"/>
              <a:gd name="connsiteX6" fmla="*/ 2808312 w 3778566"/>
              <a:gd name="connsiteY6" fmla="*/ 2704052 h 3016087"/>
              <a:gd name="connsiteX7" fmla="*/ 2016224 w 3778566"/>
              <a:gd name="connsiteY7" fmla="*/ 2992084 h 3016087"/>
              <a:gd name="connsiteX8" fmla="*/ 1512168 w 3778566"/>
              <a:gd name="connsiteY8" fmla="*/ 2848068 h 3016087"/>
              <a:gd name="connsiteX9" fmla="*/ 1428159 w 3778566"/>
              <a:gd name="connsiteY9" fmla="*/ 2145506 h 3016087"/>
              <a:gd name="connsiteX10" fmla="*/ 1284143 w 3778566"/>
              <a:gd name="connsiteY10" fmla="*/ 1785466 h 3016087"/>
              <a:gd name="connsiteX11" fmla="*/ 204023 w 3778566"/>
              <a:gd name="connsiteY11" fmla="*/ 1425426 h 3016087"/>
              <a:gd name="connsiteX0" fmla="*/ 372041 w 3946584"/>
              <a:gd name="connsiteY0" fmla="*/ 1425426 h 3016087"/>
              <a:gd name="connsiteX1" fmla="*/ 228025 w 3946584"/>
              <a:gd name="connsiteY1" fmla="*/ 705346 h 3016087"/>
              <a:gd name="connsiteX2" fmla="*/ 1740192 w 3946584"/>
              <a:gd name="connsiteY2" fmla="*/ 273298 h 3016087"/>
              <a:gd name="connsiteX3" fmla="*/ 3540392 w 3946584"/>
              <a:gd name="connsiteY3" fmla="*/ 201290 h 3016087"/>
              <a:gd name="connsiteX4" fmla="*/ 3768418 w 3946584"/>
              <a:gd name="connsiteY4" fmla="*/ 1263892 h 3016087"/>
              <a:gd name="connsiteX5" fmla="*/ 2976330 w 3946584"/>
              <a:gd name="connsiteY5" fmla="*/ 2704052 h 3016087"/>
              <a:gd name="connsiteX6" fmla="*/ 2184242 w 3946584"/>
              <a:gd name="connsiteY6" fmla="*/ 2992084 h 3016087"/>
              <a:gd name="connsiteX7" fmla="*/ 1680186 w 3946584"/>
              <a:gd name="connsiteY7" fmla="*/ 2848068 h 3016087"/>
              <a:gd name="connsiteX8" fmla="*/ 1596177 w 3946584"/>
              <a:gd name="connsiteY8" fmla="*/ 2145506 h 3016087"/>
              <a:gd name="connsiteX9" fmla="*/ 1452161 w 3946584"/>
              <a:gd name="connsiteY9" fmla="*/ 1785466 h 3016087"/>
              <a:gd name="connsiteX10" fmla="*/ 372041 w 3946584"/>
              <a:gd name="connsiteY10" fmla="*/ 1425426 h 3016087"/>
              <a:gd name="connsiteX0" fmla="*/ 154017 w 3728560"/>
              <a:gd name="connsiteY0" fmla="*/ 1425426 h 3016087"/>
              <a:gd name="connsiteX1" fmla="*/ 310034 w 3728560"/>
              <a:gd name="connsiteY1" fmla="*/ 831845 h 3016087"/>
              <a:gd name="connsiteX2" fmla="*/ 1522168 w 3728560"/>
              <a:gd name="connsiteY2" fmla="*/ 273298 h 3016087"/>
              <a:gd name="connsiteX3" fmla="*/ 3322368 w 3728560"/>
              <a:gd name="connsiteY3" fmla="*/ 201290 h 3016087"/>
              <a:gd name="connsiteX4" fmla="*/ 3550394 w 3728560"/>
              <a:gd name="connsiteY4" fmla="*/ 1263892 h 3016087"/>
              <a:gd name="connsiteX5" fmla="*/ 2758306 w 3728560"/>
              <a:gd name="connsiteY5" fmla="*/ 2704052 h 3016087"/>
              <a:gd name="connsiteX6" fmla="*/ 1966218 w 3728560"/>
              <a:gd name="connsiteY6" fmla="*/ 2992084 h 3016087"/>
              <a:gd name="connsiteX7" fmla="*/ 1462162 w 3728560"/>
              <a:gd name="connsiteY7" fmla="*/ 2848068 h 3016087"/>
              <a:gd name="connsiteX8" fmla="*/ 1378153 w 3728560"/>
              <a:gd name="connsiteY8" fmla="*/ 2145506 h 3016087"/>
              <a:gd name="connsiteX9" fmla="*/ 1234137 w 3728560"/>
              <a:gd name="connsiteY9" fmla="*/ 1785466 h 3016087"/>
              <a:gd name="connsiteX10" fmla="*/ 154017 w 3728560"/>
              <a:gd name="connsiteY10" fmla="*/ 1425426 h 3016087"/>
              <a:gd name="connsiteX0" fmla="*/ 154017 w 3728560"/>
              <a:gd name="connsiteY0" fmla="*/ 1425426 h 3016087"/>
              <a:gd name="connsiteX1" fmla="*/ 310034 w 3728560"/>
              <a:gd name="connsiteY1" fmla="*/ 831845 h 3016087"/>
              <a:gd name="connsiteX2" fmla="*/ 1522168 w 3728560"/>
              <a:gd name="connsiteY2" fmla="*/ 273298 h 3016087"/>
              <a:gd name="connsiteX3" fmla="*/ 3322368 w 3728560"/>
              <a:gd name="connsiteY3" fmla="*/ 201290 h 3016087"/>
              <a:gd name="connsiteX4" fmla="*/ 3550394 w 3728560"/>
              <a:gd name="connsiteY4" fmla="*/ 1263892 h 3016087"/>
              <a:gd name="connsiteX5" fmla="*/ 2758306 w 3728560"/>
              <a:gd name="connsiteY5" fmla="*/ 2704052 h 3016087"/>
              <a:gd name="connsiteX6" fmla="*/ 1966218 w 3728560"/>
              <a:gd name="connsiteY6" fmla="*/ 2992084 h 3016087"/>
              <a:gd name="connsiteX7" fmla="*/ 1462162 w 3728560"/>
              <a:gd name="connsiteY7" fmla="*/ 2848068 h 3016087"/>
              <a:gd name="connsiteX8" fmla="*/ 1378153 w 3728560"/>
              <a:gd name="connsiteY8" fmla="*/ 2145506 h 3016087"/>
              <a:gd name="connsiteX9" fmla="*/ 1234137 w 3728560"/>
              <a:gd name="connsiteY9" fmla="*/ 1785466 h 3016087"/>
              <a:gd name="connsiteX10" fmla="*/ 154017 w 3728560"/>
              <a:gd name="connsiteY10" fmla="*/ 1425426 h 3016087"/>
              <a:gd name="connsiteX0" fmla="*/ 972108 w 3466531"/>
              <a:gd name="connsiteY0" fmla="*/ 1785466 h 3016087"/>
              <a:gd name="connsiteX1" fmla="*/ 48005 w 3466531"/>
              <a:gd name="connsiteY1" fmla="*/ 831845 h 3016087"/>
              <a:gd name="connsiteX2" fmla="*/ 1260139 w 3466531"/>
              <a:gd name="connsiteY2" fmla="*/ 273298 h 3016087"/>
              <a:gd name="connsiteX3" fmla="*/ 3060339 w 3466531"/>
              <a:gd name="connsiteY3" fmla="*/ 201290 h 3016087"/>
              <a:gd name="connsiteX4" fmla="*/ 3288365 w 3466531"/>
              <a:gd name="connsiteY4" fmla="*/ 1263892 h 3016087"/>
              <a:gd name="connsiteX5" fmla="*/ 2496277 w 3466531"/>
              <a:gd name="connsiteY5" fmla="*/ 2704052 h 3016087"/>
              <a:gd name="connsiteX6" fmla="*/ 1704189 w 3466531"/>
              <a:gd name="connsiteY6" fmla="*/ 2992084 h 3016087"/>
              <a:gd name="connsiteX7" fmla="*/ 1200133 w 3466531"/>
              <a:gd name="connsiteY7" fmla="*/ 2848068 h 3016087"/>
              <a:gd name="connsiteX8" fmla="*/ 1116124 w 3466531"/>
              <a:gd name="connsiteY8" fmla="*/ 2145506 h 3016087"/>
              <a:gd name="connsiteX9" fmla="*/ 972108 w 3466531"/>
              <a:gd name="connsiteY9" fmla="*/ 1785466 h 3016087"/>
              <a:gd name="connsiteX0" fmla="*/ 924103 w 3418526"/>
              <a:gd name="connsiteY0" fmla="*/ 1785466 h 3016087"/>
              <a:gd name="connsiteX1" fmla="*/ 0 w 3418526"/>
              <a:gd name="connsiteY1" fmla="*/ 831845 h 3016087"/>
              <a:gd name="connsiteX2" fmla="*/ 1212134 w 3418526"/>
              <a:gd name="connsiteY2" fmla="*/ 273298 h 3016087"/>
              <a:gd name="connsiteX3" fmla="*/ 3012334 w 3418526"/>
              <a:gd name="connsiteY3" fmla="*/ 201290 h 3016087"/>
              <a:gd name="connsiteX4" fmla="*/ 3240360 w 3418526"/>
              <a:gd name="connsiteY4" fmla="*/ 1263892 h 3016087"/>
              <a:gd name="connsiteX5" fmla="*/ 2448272 w 3418526"/>
              <a:gd name="connsiteY5" fmla="*/ 2704052 h 3016087"/>
              <a:gd name="connsiteX6" fmla="*/ 1656184 w 3418526"/>
              <a:gd name="connsiteY6" fmla="*/ 2992084 h 3016087"/>
              <a:gd name="connsiteX7" fmla="*/ 1152128 w 3418526"/>
              <a:gd name="connsiteY7" fmla="*/ 2848068 h 3016087"/>
              <a:gd name="connsiteX8" fmla="*/ 1068119 w 3418526"/>
              <a:gd name="connsiteY8" fmla="*/ 2145506 h 3016087"/>
              <a:gd name="connsiteX9" fmla="*/ 924103 w 3418526"/>
              <a:gd name="connsiteY9" fmla="*/ 1785466 h 3016087"/>
              <a:gd name="connsiteX0" fmla="*/ 924103 w 3418526"/>
              <a:gd name="connsiteY0" fmla="*/ 1656184 h 2886805"/>
              <a:gd name="connsiteX1" fmla="*/ 0 w 3418526"/>
              <a:gd name="connsiteY1" fmla="*/ 702563 h 2886805"/>
              <a:gd name="connsiteX2" fmla="*/ 3012334 w 3418526"/>
              <a:gd name="connsiteY2" fmla="*/ 72008 h 2886805"/>
              <a:gd name="connsiteX3" fmla="*/ 3240360 w 3418526"/>
              <a:gd name="connsiteY3" fmla="*/ 1134610 h 2886805"/>
              <a:gd name="connsiteX4" fmla="*/ 2448272 w 3418526"/>
              <a:gd name="connsiteY4" fmla="*/ 2574770 h 2886805"/>
              <a:gd name="connsiteX5" fmla="*/ 1656184 w 3418526"/>
              <a:gd name="connsiteY5" fmla="*/ 2862802 h 2886805"/>
              <a:gd name="connsiteX6" fmla="*/ 1152128 w 3418526"/>
              <a:gd name="connsiteY6" fmla="*/ 2718786 h 2886805"/>
              <a:gd name="connsiteX7" fmla="*/ 1068119 w 3418526"/>
              <a:gd name="connsiteY7" fmla="*/ 2016224 h 2886805"/>
              <a:gd name="connsiteX8" fmla="*/ 924103 w 3418526"/>
              <a:gd name="connsiteY8" fmla="*/ 1656184 h 2886805"/>
              <a:gd name="connsiteX0" fmla="*/ 924103 w 3418526"/>
              <a:gd name="connsiteY0" fmla="*/ 1656184 h 2886805"/>
              <a:gd name="connsiteX1" fmla="*/ 0 w 3418526"/>
              <a:gd name="connsiteY1" fmla="*/ 702563 h 2886805"/>
              <a:gd name="connsiteX2" fmla="*/ 3012334 w 3418526"/>
              <a:gd name="connsiteY2" fmla="*/ 72008 h 2886805"/>
              <a:gd name="connsiteX3" fmla="*/ 3240360 w 3418526"/>
              <a:gd name="connsiteY3" fmla="*/ 1134610 h 2886805"/>
              <a:gd name="connsiteX4" fmla="*/ 2448272 w 3418526"/>
              <a:gd name="connsiteY4" fmla="*/ 2574770 h 2886805"/>
              <a:gd name="connsiteX5" fmla="*/ 1656184 w 3418526"/>
              <a:gd name="connsiteY5" fmla="*/ 2862802 h 2886805"/>
              <a:gd name="connsiteX6" fmla="*/ 1152128 w 3418526"/>
              <a:gd name="connsiteY6" fmla="*/ 2718786 h 2886805"/>
              <a:gd name="connsiteX7" fmla="*/ 1068119 w 3418526"/>
              <a:gd name="connsiteY7" fmla="*/ 2016224 h 2886805"/>
              <a:gd name="connsiteX8" fmla="*/ 924103 w 3418526"/>
              <a:gd name="connsiteY8" fmla="*/ 1656184 h 2886805"/>
              <a:gd name="connsiteX0" fmla="*/ 924103 w 3554631"/>
              <a:gd name="connsiteY0" fmla="*/ 1656184 h 2886805"/>
              <a:gd name="connsiteX1" fmla="*/ 0 w 3554631"/>
              <a:gd name="connsiteY1" fmla="*/ 702563 h 2886805"/>
              <a:gd name="connsiteX2" fmla="*/ 3012334 w 3554631"/>
              <a:gd name="connsiteY2" fmla="*/ 72008 h 2886805"/>
              <a:gd name="connsiteX3" fmla="*/ 3240360 w 3554631"/>
              <a:gd name="connsiteY3" fmla="*/ 1134610 h 2886805"/>
              <a:gd name="connsiteX4" fmla="*/ 2448272 w 3554631"/>
              <a:gd name="connsiteY4" fmla="*/ 2574770 h 2886805"/>
              <a:gd name="connsiteX5" fmla="*/ 1656184 w 3554631"/>
              <a:gd name="connsiteY5" fmla="*/ 2862802 h 2886805"/>
              <a:gd name="connsiteX6" fmla="*/ 1152128 w 3554631"/>
              <a:gd name="connsiteY6" fmla="*/ 2718786 h 2886805"/>
              <a:gd name="connsiteX7" fmla="*/ 1068119 w 3554631"/>
              <a:gd name="connsiteY7" fmla="*/ 2016224 h 2886805"/>
              <a:gd name="connsiteX8" fmla="*/ 924103 w 3554631"/>
              <a:gd name="connsiteY8" fmla="*/ 1656184 h 2886805"/>
              <a:gd name="connsiteX0" fmla="*/ 924103 w 3554631"/>
              <a:gd name="connsiteY0" fmla="*/ 1758617 h 2989238"/>
              <a:gd name="connsiteX1" fmla="*/ 0 w 3554631"/>
              <a:gd name="connsiteY1" fmla="*/ 804996 h 2989238"/>
              <a:gd name="connsiteX2" fmla="*/ 3012334 w 3554631"/>
              <a:gd name="connsiteY2" fmla="*/ 174441 h 2989238"/>
              <a:gd name="connsiteX3" fmla="*/ 3240360 w 3554631"/>
              <a:gd name="connsiteY3" fmla="*/ 1237043 h 2989238"/>
              <a:gd name="connsiteX4" fmla="*/ 2448272 w 3554631"/>
              <a:gd name="connsiteY4" fmla="*/ 2677203 h 2989238"/>
              <a:gd name="connsiteX5" fmla="*/ 1656184 w 3554631"/>
              <a:gd name="connsiteY5" fmla="*/ 2965235 h 2989238"/>
              <a:gd name="connsiteX6" fmla="*/ 1152128 w 3554631"/>
              <a:gd name="connsiteY6" fmla="*/ 2821219 h 2989238"/>
              <a:gd name="connsiteX7" fmla="*/ 1068119 w 3554631"/>
              <a:gd name="connsiteY7" fmla="*/ 2118657 h 2989238"/>
              <a:gd name="connsiteX8" fmla="*/ 924103 w 3554631"/>
              <a:gd name="connsiteY8" fmla="*/ 1758617 h 2989238"/>
              <a:gd name="connsiteX0" fmla="*/ 1224135 w 3554631"/>
              <a:gd name="connsiteY0" fmla="*/ 1597084 h 2989238"/>
              <a:gd name="connsiteX1" fmla="*/ 0 w 3554631"/>
              <a:gd name="connsiteY1" fmla="*/ 804996 h 2989238"/>
              <a:gd name="connsiteX2" fmla="*/ 3012334 w 3554631"/>
              <a:gd name="connsiteY2" fmla="*/ 174441 h 2989238"/>
              <a:gd name="connsiteX3" fmla="*/ 3240360 w 3554631"/>
              <a:gd name="connsiteY3" fmla="*/ 1237043 h 2989238"/>
              <a:gd name="connsiteX4" fmla="*/ 2448272 w 3554631"/>
              <a:gd name="connsiteY4" fmla="*/ 2677203 h 2989238"/>
              <a:gd name="connsiteX5" fmla="*/ 1656184 w 3554631"/>
              <a:gd name="connsiteY5" fmla="*/ 2965235 h 2989238"/>
              <a:gd name="connsiteX6" fmla="*/ 1152128 w 3554631"/>
              <a:gd name="connsiteY6" fmla="*/ 2821219 h 2989238"/>
              <a:gd name="connsiteX7" fmla="*/ 1068119 w 3554631"/>
              <a:gd name="connsiteY7" fmla="*/ 2118657 h 2989238"/>
              <a:gd name="connsiteX8" fmla="*/ 1224135 w 3554631"/>
              <a:gd name="connsiteY8" fmla="*/ 1597084 h 2989238"/>
              <a:gd name="connsiteX0" fmla="*/ 1224135 w 3554631"/>
              <a:gd name="connsiteY0" fmla="*/ 1597084 h 3001239"/>
              <a:gd name="connsiteX1" fmla="*/ 0 w 3554631"/>
              <a:gd name="connsiteY1" fmla="*/ 804996 h 3001239"/>
              <a:gd name="connsiteX2" fmla="*/ 3012334 w 3554631"/>
              <a:gd name="connsiteY2" fmla="*/ 174441 h 3001239"/>
              <a:gd name="connsiteX3" fmla="*/ 3240360 w 3554631"/>
              <a:gd name="connsiteY3" fmla="*/ 1237043 h 3001239"/>
              <a:gd name="connsiteX4" fmla="*/ 2448272 w 3554631"/>
              <a:gd name="connsiteY4" fmla="*/ 2677203 h 3001239"/>
              <a:gd name="connsiteX5" fmla="*/ 1656184 w 3554631"/>
              <a:gd name="connsiteY5" fmla="*/ 2965235 h 3001239"/>
              <a:gd name="connsiteX6" fmla="*/ 1152128 w 3554631"/>
              <a:gd name="connsiteY6" fmla="*/ 2821219 h 3001239"/>
              <a:gd name="connsiteX7" fmla="*/ 2376263 w 3554631"/>
              <a:gd name="connsiteY7" fmla="*/ 1885116 h 3001239"/>
              <a:gd name="connsiteX8" fmla="*/ 1224135 w 3554631"/>
              <a:gd name="connsiteY8" fmla="*/ 1597084 h 3001239"/>
              <a:gd name="connsiteX0" fmla="*/ 2482275 w 3660643"/>
              <a:gd name="connsiteY0" fmla="*/ 1885116 h 3001239"/>
              <a:gd name="connsiteX1" fmla="*/ 106012 w 3660643"/>
              <a:gd name="connsiteY1" fmla="*/ 804996 h 3001239"/>
              <a:gd name="connsiteX2" fmla="*/ 3118346 w 3660643"/>
              <a:gd name="connsiteY2" fmla="*/ 174441 h 3001239"/>
              <a:gd name="connsiteX3" fmla="*/ 3346372 w 3660643"/>
              <a:gd name="connsiteY3" fmla="*/ 1237043 h 3001239"/>
              <a:gd name="connsiteX4" fmla="*/ 2554284 w 3660643"/>
              <a:gd name="connsiteY4" fmla="*/ 2677203 h 3001239"/>
              <a:gd name="connsiteX5" fmla="*/ 1762196 w 3660643"/>
              <a:gd name="connsiteY5" fmla="*/ 2965235 h 3001239"/>
              <a:gd name="connsiteX6" fmla="*/ 1258140 w 3660643"/>
              <a:gd name="connsiteY6" fmla="*/ 2821219 h 3001239"/>
              <a:gd name="connsiteX7" fmla="*/ 2482275 w 3660643"/>
              <a:gd name="connsiteY7" fmla="*/ 1885116 h 3001239"/>
              <a:gd name="connsiteX0" fmla="*/ 2482276 w 3660644"/>
              <a:gd name="connsiteY0" fmla="*/ 1885116 h 3001239"/>
              <a:gd name="connsiteX1" fmla="*/ 106012 w 3660644"/>
              <a:gd name="connsiteY1" fmla="*/ 949012 h 3001239"/>
              <a:gd name="connsiteX2" fmla="*/ 3118347 w 3660644"/>
              <a:gd name="connsiteY2" fmla="*/ 174441 h 3001239"/>
              <a:gd name="connsiteX3" fmla="*/ 3346373 w 3660644"/>
              <a:gd name="connsiteY3" fmla="*/ 1237043 h 3001239"/>
              <a:gd name="connsiteX4" fmla="*/ 2554285 w 3660644"/>
              <a:gd name="connsiteY4" fmla="*/ 2677203 h 3001239"/>
              <a:gd name="connsiteX5" fmla="*/ 1762197 w 3660644"/>
              <a:gd name="connsiteY5" fmla="*/ 2965235 h 3001239"/>
              <a:gd name="connsiteX6" fmla="*/ 1258141 w 3660644"/>
              <a:gd name="connsiteY6" fmla="*/ 2821219 h 3001239"/>
              <a:gd name="connsiteX7" fmla="*/ 2482276 w 3660644"/>
              <a:gd name="connsiteY7" fmla="*/ 1885116 h 3001239"/>
              <a:gd name="connsiteX0" fmla="*/ 2482276 w 3660644"/>
              <a:gd name="connsiteY0" fmla="*/ 1885116 h 3001239"/>
              <a:gd name="connsiteX1" fmla="*/ 106012 w 3660644"/>
              <a:gd name="connsiteY1" fmla="*/ 949012 h 3001239"/>
              <a:gd name="connsiteX2" fmla="*/ 3118347 w 3660644"/>
              <a:gd name="connsiteY2" fmla="*/ 174441 h 3001239"/>
              <a:gd name="connsiteX3" fmla="*/ 3346373 w 3660644"/>
              <a:gd name="connsiteY3" fmla="*/ 1237043 h 3001239"/>
              <a:gd name="connsiteX4" fmla="*/ 2554285 w 3660644"/>
              <a:gd name="connsiteY4" fmla="*/ 2677203 h 3001239"/>
              <a:gd name="connsiteX5" fmla="*/ 1762197 w 3660644"/>
              <a:gd name="connsiteY5" fmla="*/ 2965235 h 3001239"/>
              <a:gd name="connsiteX6" fmla="*/ 1258141 w 3660644"/>
              <a:gd name="connsiteY6" fmla="*/ 2821219 h 3001239"/>
              <a:gd name="connsiteX7" fmla="*/ 2482276 w 3660644"/>
              <a:gd name="connsiteY7" fmla="*/ 1885116 h 3001239"/>
              <a:gd name="connsiteX0" fmla="*/ 2566048 w 3744416"/>
              <a:gd name="connsiteY0" fmla="*/ 1885116 h 3001239"/>
              <a:gd name="connsiteX1" fmla="*/ 189784 w 3744416"/>
              <a:gd name="connsiteY1" fmla="*/ 949012 h 3001239"/>
              <a:gd name="connsiteX2" fmla="*/ 3202119 w 3744416"/>
              <a:gd name="connsiteY2" fmla="*/ 174441 h 3001239"/>
              <a:gd name="connsiteX3" fmla="*/ 3430145 w 3744416"/>
              <a:gd name="connsiteY3" fmla="*/ 1237043 h 3001239"/>
              <a:gd name="connsiteX4" fmla="*/ 2638057 w 3744416"/>
              <a:gd name="connsiteY4" fmla="*/ 2677203 h 3001239"/>
              <a:gd name="connsiteX5" fmla="*/ 1845969 w 3744416"/>
              <a:gd name="connsiteY5" fmla="*/ 2965235 h 3001239"/>
              <a:gd name="connsiteX6" fmla="*/ 1341913 w 3744416"/>
              <a:gd name="connsiteY6" fmla="*/ 2821219 h 3001239"/>
              <a:gd name="connsiteX7" fmla="*/ 2566048 w 3744416"/>
              <a:gd name="connsiteY7" fmla="*/ 1885116 h 3001239"/>
              <a:gd name="connsiteX0" fmla="*/ 2566048 w 3744416"/>
              <a:gd name="connsiteY0" fmla="*/ 1885116 h 4501407"/>
              <a:gd name="connsiteX1" fmla="*/ 189784 w 3744416"/>
              <a:gd name="connsiteY1" fmla="*/ 949012 h 4501407"/>
              <a:gd name="connsiteX2" fmla="*/ 3202119 w 3744416"/>
              <a:gd name="connsiteY2" fmla="*/ 174441 h 4501407"/>
              <a:gd name="connsiteX3" fmla="*/ 3430145 w 3744416"/>
              <a:gd name="connsiteY3" fmla="*/ 1237043 h 4501407"/>
              <a:gd name="connsiteX4" fmla="*/ 2638057 w 3744416"/>
              <a:gd name="connsiteY4" fmla="*/ 2677203 h 4501407"/>
              <a:gd name="connsiteX5" fmla="*/ 2710064 w 3744416"/>
              <a:gd name="connsiteY5" fmla="*/ 4477404 h 4501407"/>
              <a:gd name="connsiteX6" fmla="*/ 1341913 w 3744416"/>
              <a:gd name="connsiteY6" fmla="*/ 2821219 h 4501407"/>
              <a:gd name="connsiteX7" fmla="*/ 2566048 w 3744416"/>
              <a:gd name="connsiteY7" fmla="*/ 1885116 h 4501407"/>
              <a:gd name="connsiteX0" fmla="*/ 2566048 w 3744416"/>
              <a:gd name="connsiteY0" fmla="*/ 1885116 h 4621420"/>
              <a:gd name="connsiteX1" fmla="*/ 189784 w 3744416"/>
              <a:gd name="connsiteY1" fmla="*/ 949012 h 4621420"/>
              <a:gd name="connsiteX2" fmla="*/ 3202119 w 3744416"/>
              <a:gd name="connsiteY2" fmla="*/ 174441 h 4621420"/>
              <a:gd name="connsiteX3" fmla="*/ 3430145 w 3744416"/>
              <a:gd name="connsiteY3" fmla="*/ 1237043 h 4621420"/>
              <a:gd name="connsiteX4" fmla="*/ 2638057 w 3744416"/>
              <a:gd name="connsiteY4" fmla="*/ 2677203 h 4621420"/>
              <a:gd name="connsiteX5" fmla="*/ 2710064 w 3744416"/>
              <a:gd name="connsiteY5" fmla="*/ 4477404 h 4621420"/>
              <a:gd name="connsiteX6" fmla="*/ 1053880 w 3744416"/>
              <a:gd name="connsiteY6" fmla="*/ 3541300 h 4621420"/>
              <a:gd name="connsiteX7" fmla="*/ 2566048 w 3744416"/>
              <a:gd name="connsiteY7" fmla="*/ 1885116 h 4621420"/>
              <a:gd name="connsiteX0" fmla="*/ 2566048 w 3744416"/>
              <a:gd name="connsiteY0" fmla="*/ 1885116 h 4723414"/>
              <a:gd name="connsiteX1" fmla="*/ 189784 w 3744416"/>
              <a:gd name="connsiteY1" fmla="*/ 949012 h 4723414"/>
              <a:gd name="connsiteX2" fmla="*/ 3202119 w 3744416"/>
              <a:gd name="connsiteY2" fmla="*/ 174441 h 4723414"/>
              <a:gd name="connsiteX3" fmla="*/ 3430145 w 3744416"/>
              <a:gd name="connsiteY3" fmla="*/ 1237043 h 4723414"/>
              <a:gd name="connsiteX4" fmla="*/ 2638057 w 3744416"/>
              <a:gd name="connsiteY4" fmla="*/ 2677203 h 4723414"/>
              <a:gd name="connsiteX5" fmla="*/ 2710064 w 3744416"/>
              <a:gd name="connsiteY5" fmla="*/ 4477404 h 4723414"/>
              <a:gd name="connsiteX6" fmla="*/ 1413920 w 3744416"/>
              <a:gd name="connsiteY6" fmla="*/ 4477403 h 4723414"/>
              <a:gd name="connsiteX7" fmla="*/ 1053880 w 3744416"/>
              <a:gd name="connsiteY7" fmla="*/ 3541300 h 4723414"/>
              <a:gd name="connsiteX8" fmla="*/ 2566048 w 3744416"/>
              <a:gd name="connsiteY8" fmla="*/ 1885116 h 4723414"/>
              <a:gd name="connsiteX0" fmla="*/ 2566048 w 3744416"/>
              <a:gd name="connsiteY0" fmla="*/ 1885116 h 4723414"/>
              <a:gd name="connsiteX1" fmla="*/ 189784 w 3744416"/>
              <a:gd name="connsiteY1" fmla="*/ 949012 h 4723414"/>
              <a:gd name="connsiteX2" fmla="*/ 3202119 w 3744416"/>
              <a:gd name="connsiteY2" fmla="*/ 174441 h 4723414"/>
              <a:gd name="connsiteX3" fmla="*/ 3430145 w 3744416"/>
              <a:gd name="connsiteY3" fmla="*/ 1237043 h 4723414"/>
              <a:gd name="connsiteX4" fmla="*/ 2638057 w 3744416"/>
              <a:gd name="connsiteY4" fmla="*/ 2677203 h 4723414"/>
              <a:gd name="connsiteX5" fmla="*/ 2710064 w 3744416"/>
              <a:gd name="connsiteY5" fmla="*/ 4477404 h 4723414"/>
              <a:gd name="connsiteX6" fmla="*/ 1413920 w 3744416"/>
              <a:gd name="connsiteY6" fmla="*/ 4477403 h 4723414"/>
              <a:gd name="connsiteX7" fmla="*/ 1197896 w 3744416"/>
              <a:gd name="connsiteY7" fmla="*/ 3397283 h 4723414"/>
              <a:gd name="connsiteX8" fmla="*/ 2566048 w 3744416"/>
              <a:gd name="connsiteY8" fmla="*/ 1885116 h 4723414"/>
              <a:gd name="connsiteX0" fmla="*/ 2566048 w 3744416"/>
              <a:gd name="connsiteY0" fmla="*/ 1885116 h 4723414"/>
              <a:gd name="connsiteX1" fmla="*/ 189784 w 3744416"/>
              <a:gd name="connsiteY1" fmla="*/ 949012 h 4723414"/>
              <a:gd name="connsiteX2" fmla="*/ 3202119 w 3744416"/>
              <a:gd name="connsiteY2" fmla="*/ 174441 h 4723414"/>
              <a:gd name="connsiteX3" fmla="*/ 3430145 w 3744416"/>
              <a:gd name="connsiteY3" fmla="*/ 1237043 h 4723414"/>
              <a:gd name="connsiteX4" fmla="*/ 2638057 w 3744416"/>
              <a:gd name="connsiteY4" fmla="*/ 2677203 h 4723414"/>
              <a:gd name="connsiteX5" fmla="*/ 2710064 w 3744416"/>
              <a:gd name="connsiteY5" fmla="*/ 4477404 h 4723414"/>
              <a:gd name="connsiteX6" fmla="*/ 1413920 w 3744416"/>
              <a:gd name="connsiteY6" fmla="*/ 4477403 h 4723414"/>
              <a:gd name="connsiteX7" fmla="*/ 1197896 w 3744416"/>
              <a:gd name="connsiteY7" fmla="*/ 3397283 h 4723414"/>
              <a:gd name="connsiteX8" fmla="*/ 2278016 w 3744416"/>
              <a:gd name="connsiteY8" fmla="*/ 2749211 h 4723414"/>
              <a:gd name="connsiteX9" fmla="*/ 2566048 w 3744416"/>
              <a:gd name="connsiteY9" fmla="*/ 1885116 h 4723414"/>
              <a:gd name="connsiteX0" fmla="*/ 2566048 w 3744416"/>
              <a:gd name="connsiteY0" fmla="*/ 1885116 h 4619268"/>
              <a:gd name="connsiteX1" fmla="*/ 189784 w 3744416"/>
              <a:gd name="connsiteY1" fmla="*/ 949012 h 4619268"/>
              <a:gd name="connsiteX2" fmla="*/ 3202119 w 3744416"/>
              <a:gd name="connsiteY2" fmla="*/ 174441 h 4619268"/>
              <a:gd name="connsiteX3" fmla="*/ 3430145 w 3744416"/>
              <a:gd name="connsiteY3" fmla="*/ 1237043 h 4619268"/>
              <a:gd name="connsiteX4" fmla="*/ 2638057 w 3744416"/>
              <a:gd name="connsiteY4" fmla="*/ 2677203 h 4619268"/>
              <a:gd name="connsiteX5" fmla="*/ 2736304 w 3744416"/>
              <a:gd name="connsiteY5" fmla="*/ 4248472 h 4619268"/>
              <a:gd name="connsiteX6" fmla="*/ 1413920 w 3744416"/>
              <a:gd name="connsiteY6" fmla="*/ 4477403 h 4619268"/>
              <a:gd name="connsiteX7" fmla="*/ 1197896 w 3744416"/>
              <a:gd name="connsiteY7" fmla="*/ 3397283 h 4619268"/>
              <a:gd name="connsiteX8" fmla="*/ 2278016 w 3744416"/>
              <a:gd name="connsiteY8" fmla="*/ 2749211 h 4619268"/>
              <a:gd name="connsiteX9" fmla="*/ 2566048 w 3744416"/>
              <a:gd name="connsiteY9" fmla="*/ 1885116 h 4619268"/>
              <a:gd name="connsiteX0" fmla="*/ 2566048 w 3744416"/>
              <a:gd name="connsiteY0" fmla="*/ 1885116 h 4494482"/>
              <a:gd name="connsiteX1" fmla="*/ 189784 w 3744416"/>
              <a:gd name="connsiteY1" fmla="*/ 949012 h 4494482"/>
              <a:gd name="connsiteX2" fmla="*/ 3202119 w 3744416"/>
              <a:gd name="connsiteY2" fmla="*/ 174441 h 4494482"/>
              <a:gd name="connsiteX3" fmla="*/ 3430145 w 3744416"/>
              <a:gd name="connsiteY3" fmla="*/ 1237043 h 4494482"/>
              <a:gd name="connsiteX4" fmla="*/ 2638057 w 3744416"/>
              <a:gd name="connsiteY4" fmla="*/ 2677203 h 4494482"/>
              <a:gd name="connsiteX5" fmla="*/ 2736304 w 3744416"/>
              <a:gd name="connsiteY5" fmla="*/ 4248472 h 4494482"/>
              <a:gd name="connsiteX6" fmla="*/ 1296144 w 3744416"/>
              <a:gd name="connsiteY6" fmla="*/ 4320480 h 4494482"/>
              <a:gd name="connsiteX7" fmla="*/ 1197896 w 3744416"/>
              <a:gd name="connsiteY7" fmla="*/ 3397283 h 4494482"/>
              <a:gd name="connsiteX8" fmla="*/ 2278016 w 3744416"/>
              <a:gd name="connsiteY8" fmla="*/ 2749211 h 4494482"/>
              <a:gd name="connsiteX9" fmla="*/ 2566048 w 3744416"/>
              <a:gd name="connsiteY9" fmla="*/ 1885116 h 4494482"/>
              <a:gd name="connsiteX0" fmla="*/ 2566048 w 3744416"/>
              <a:gd name="connsiteY0" fmla="*/ 1885116 h 4494482"/>
              <a:gd name="connsiteX1" fmla="*/ 189784 w 3744416"/>
              <a:gd name="connsiteY1" fmla="*/ 949012 h 4494482"/>
              <a:gd name="connsiteX2" fmla="*/ 3202119 w 3744416"/>
              <a:gd name="connsiteY2" fmla="*/ 174441 h 4494482"/>
              <a:gd name="connsiteX3" fmla="*/ 3430145 w 3744416"/>
              <a:gd name="connsiteY3" fmla="*/ 1237043 h 4494482"/>
              <a:gd name="connsiteX4" fmla="*/ 2952328 w 3744416"/>
              <a:gd name="connsiteY4" fmla="*/ 1584176 h 4494482"/>
              <a:gd name="connsiteX5" fmla="*/ 2736304 w 3744416"/>
              <a:gd name="connsiteY5" fmla="*/ 4248472 h 4494482"/>
              <a:gd name="connsiteX6" fmla="*/ 1296144 w 3744416"/>
              <a:gd name="connsiteY6" fmla="*/ 4320480 h 4494482"/>
              <a:gd name="connsiteX7" fmla="*/ 1197896 w 3744416"/>
              <a:gd name="connsiteY7" fmla="*/ 3397283 h 4494482"/>
              <a:gd name="connsiteX8" fmla="*/ 2278016 w 3744416"/>
              <a:gd name="connsiteY8" fmla="*/ 2749211 h 4494482"/>
              <a:gd name="connsiteX9" fmla="*/ 2566048 w 3744416"/>
              <a:gd name="connsiteY9" fmla="*/ 1885116 h 4494482"/>
              <a:gd name="connsiteX0" fmla="*/ 2566048 w 5568618"/>
              <a:gd name="connsiteY0" fmla="*/ 1885116 h 4494482"/>
              <a:gd name="connsiteX1" fmla="*/ 189784 w 5568618"/>
              <a:gd name="connsiteY1" fmla="*/ 949012 h 4494482"/>
              <a:gd name="connsiteX2" fmla="*/ 3202119 w 5568618"/>
              <a:gd name="connsiteY2" fmla="*/ 174441 h 4494482"/>
              <a:gd name="connsiteX3" fmla="*/ 5472608 w 5568618"/>
              <a:gd name="connsiteY3" fmla="*/ 1296144 h 4494482"/>
              <a:gd name="connsiteX4" fmla="*/ 2952328 w 5568618"/>
              <a:gd name="connsiteY4" fmla="*/ 1584176 h 4494482"/>
              <a:gd name="connsiteX5" fmla="*/ 2736304 w 5568618"/>
              <a:gd name="connsiteY5" fmla="*/ 4248472 h 4494482"/>
              <a:gd name="connsiteX6" fmla="*/ 1296144 w 5568618"/>
              <a:gd name="connsiteY6" fmla="*/ 4320480 h 4494482"/>
              <a:gd name="connsiteX7" fmla="*/ 1197896 w 5568618"/>
              <a:gd name="connsiteY7" fmla="*/ 3397283 h 4494482"/>
              <a:gd name="connsiteX8" fmla="*/ 2278016 w 5568618"/>
              <a:gd name="connsiteY8" fmla="*/ 2749211 h 4494482"/>
              <a:gd name="connsiteX9" fmla="*/ 2566048 w 5568618"/>
              <a:gd name="connsiteY9" fmla="*/ 1885116 h 4494482"/>
              <a:gd name="connsiteX0" fmla="*/ 2566048 w 5673283"/>
              <a:gd name="connsiteY0" fmla="*/ 1885116 h 4494482"/>
              <a:gd name="connsiteX1" fmla="*/ 189784 w 5673283"/>
              <a:gd name="connsiteY1" fmla="*/ 949012 h 4494482"/>
              <a:gd name="connsiteX2" fmla="*/ 3202119 w 5673283"/>
              <a:gd name="connsiteY2" fmla="*/ 174441 h 4494482"/>
              <a:gd name="connsiteX3" fmla="*/ 5472608 w 5673283"/>
              <a:gd name="connsiteY3" fmla="*/ 1296144 h 4494482"/>
              <a:gd name="connsiteX4" fmla="*/ 2952328 w 5673283"/>
              <a:gd name="connsiteY4" fmla="*/ 1584176 h 4494482"/>
              <a:gd name="connsiteX5" fmla="*/ 2736304 w 5673283"/>
              <a:gd name="connsiteY5" fmla="*/ 4248472 h 4494482"/>
              <a:gd name="connsiteX6" fmla="*/ 1296144 w 5673283"/>
              <a:gd name="connsiteY6" fmla="*/ 4320480 h 4494482"/>
              <a:gd name="connsiteX7" fmla="*/ 1197896 w 5673283"/>
              <a:gd name="connsiteY7" fmla="*/ 3397283 h 4494482"/>
              <a:gd name="connsiteX8" fmla="*/ 2278016 w 5673283"/>
              <a:gd name="connsiteY8" fmla="*/ 2749211 h 4494482"/>
              <a:gd name="connsiteX9" fmla="*/ 2566048 w 5673283"/>
              <a:gd name="connsiteY9" fmla="*/ 1885116 h 4494482"/>
              <a:gd name="connsiteX0" fmla="*/ 2566048 w 5673283"/>
              <a:gd name="connsiteY0" fmla="*/ 1843533 h 4452899"/>
              <a:gd name="connsiteX1" fmla="*/ 189784 w 5673283"/>
              <a:gd name="connsiteY1" fmla="*/ 907429 h 4452899"/>
              <a:gd name="connsiteX2" fmla="*/ 3312368 w 5673283"/>
              <a:gd name="connsiteY2" fmla="*/ 174441 h 4452899"/>
              <a:gd name="connsiteX3" fmla="*/ 5472608 w 5673283"/>
              <a:gd name="connsiteY3" fmla="*/ 1254561 h 4452899"/>
              <a:gd name="connsiteX4" fmla="*/ 2952328 w 5673283"/>
              <a:gd name="connsiteY4" fmla="*/ 1542593 h 4452899"/>
              <a:gd name="connsiteX5" fmla="*/ 2736304 w 5673283"/>
              <a:gd name="connsiteY5" fmla="*/ 4206889 h 4452899"/>
              <a:gd name="connsiteX6" fmla="*/ 1296144 w 5673283"/>
              <a:gd name="connsiteY6" fmla="*/ 4278897 h 4452899"/>
              <a:gd name="connsiteX7" fmla="*/ 1197896 w 5673283"/>
              <a:gd name="connsiteY7" fmla="*/ 3355700 h 4452899"/>
              <a:gd name="connsiteX8" fmla="*/ 2278016 w 5673283"/>
              <a:gd name="connsiteY8" fmla="*/ 2707628 h 4452899"/>
              <a:gd name="connsiteX9" fmla="*/ 2566048 w 5673283"/>
              <a:gd name="connsiteY9" fmla="*/ 1843533 h 4452899"/>
              <a:gd name="connsiteX0" fmla="*/ 2566048 w 5673283"/>
              <a:gd name="connsiteY0" fmla="*/ 1843533 h 4452899"/>
              <a:gd name="connsiteX1" fmla="*/ 189784 w 5673283"/>
              <a:gd name="connsiteY1" fmla="*/ 907429 h 4452899"/>
              <a:gd name="connsiteX2" fmla="*/ 3312368 w 5673283"/>
              <a:gd name="connsiteY2" fmla="*/ 174441 h 4452899"/>
              <a:gd name="connsiteX3" fmla="*/ 5472608 w 5673283"/>
              <a:gd name="connsiteY3" fmla="*/ 1254561 h 4452899"/>
              <a:gd name="connsiteX4" fmla="*/ 2952328 w 5673283"/>
              <a:gd name="connsiteY4" fmla="*/ 1542593 h 4452899"/>
              <a:gd name="connsiteX5" fmla="*/ 2736304 w 5673283"/>
              <a:gd name="connsiteY5" fmla="*/ 4206889 h 4452899"/>
              <a:gd name="connsiteX6" fmla="*/ 1296144 w 5673283"/>
              <a:gd name="connsiteY6" fmla="*/ 4278897 h 4452899"/>
              <a:gd name="connsiteX7" fmla="*/ 1197896 w 5673283"/>
              <a:gd name="connsiteY7" fmla="*/ 3355700 h 4452899"/>
              <a:gd name="connsiteX8" fmla="*/ 2278016 w 5673283"/>
              <a:gd name="connsiteY8" fmla="*/ 2707628 h 4452899"/>
              <a:gd name="connsiteX9" fmla="*/ 2566048 w 5673283"/>
              <a:gd name="connsiteY9" fmla="*/ 1843533 h 4452899"/>
              <a:gd name="connsiteX0" fmla="*/ 2566048 w 5673283"/>
              <a:gd name="connsiteY0" fmla="*/ 1915541 h 4524907"/>
              <a:gd name="connsiteX1" fmla="*/ 189784 w 5673283"/>
              <a:gd name="connsiteY1" fmla="*/ 979437 h 4524907"/>
              <a:gd name="connsiteX2" fmla="*/ 3312368 w 5673283"/>
              <a:gd name="connsiteY2" fmla="*/ 174441 h 4524907"/>
              <a:gd name="connsiteX3" fmla="*/ 5472608 w 5673283"/>
              <a:gd name="connsiteY3" fmla="*/ 1326569 h 4524907"/>
              <a:gd name="connsiteX4" fmla="*/ 2952328 w 5673283"/>
              <a:gd name="connsiteY4" fmla="*/ 1614601 h 4524907"/>
              <a:gd name="connsiteX5" fmla="*/ 2736304 w 5673283"/>
              <a:gd name="connsiteY5" fmla="*/ 4278897 h 4524907"/>
              <a:gd name="connsiteX6" fmla="*/ 1296144 w 5673283"/>
              <a:gd name="connsiteY6" fmla="*/ 4350905 h 4524907"/>
              <a:gd name="connsiteX7" fmla="*/ 1197896 w 5673283"/>
              <a:gd name="connsiteY7" fmla="*/ 3427708 h 4524907"/>
              <a:gd name="connsiteX8" fmla="*/ 2278016 w 5673283"/>
              <a:gd name="connsiteY8" fmla="*/ 2779636 h 4524907"/>
              <a:gd name="connsiteX9" fmla="*/ 2566048 w 5673283"/>
              <a:gd name="connsiteY9" fmla="*/ 1915541 h 4524907"/>
              <a:gd name="connsiteX0" fmla="*/ 2566048 w 5673283"/>
              <a:gd name="connsiteY0" fmla="*/ 1915541 h 4524907"/>
              <a:gd name="connsiteX1" fmla="*/ 189784 w 5673283"/>
              <a:gd name="connsiteY1" fmla="*/ 979437 h 4524907"/>
              <a:gd name="connsiteX2" fmla="*/ 3312368 w 5673283"/>
              <a:gd name="connsiteY2" fmla="*/ 174441 h 4524907"/>
              <a:gd name="connsiteX3" fmla="*/ 5472608 w 5673283"/>
              <a:gd name="connsiteY3" fmla="*/ 1326569 h 4524907"/>
              <a:gd name="connsiteX4" fmla="*/ 2952328 w 5673283"/>
              <a:gd name="connsiteY4" fmla="*/ 1614601 h 4524907"/>
              <a:gd name="connsiteX5" fmla="*/ 2736304 w 5673283"/>
              <a:gd name="connsiteY5" fmla="*/ 4278897 h 4524907"/>
              <a:gd name="connsiteX6" fmla="*/ 1296144 w 5673283"/>
              <a:gd name="connsiteY6" fmla="*/ 4350905 h 4524907"/>
              <a:gd name="connsiteX7" fmla="*/ 1197896 w 5673283"/>
              <a:gd name="connsiteY7" fmla="*/ 3427708 h 4524907"/>
              <a:gd name="connsiteX8" fmla="*/ 2278016 w 5673283"/>
              <a:gd name="connsiteY8" fmla="*/ 2779636 h 4524907"/>
              <a:gd name="connsiteX9" fmla="*/ 2566048 w 5673283"/>
              <a:gd name="connsiteY9" fmla="*/ 1915541 h 4524907"/>
              <a:gd name="connsiteX0" fmla="*/ 2566048 w 5673283"/>
              <a:gd name="connsiteY0" fmla="*/ 1752661 h 4362027"/>
              <a:gd name="connsiteX1" fmla="*/ 189784 w 5673283"/>
              <a:gd name="connsiteY1" fmla="*/ 816557 h 4362027"/>
              <a:gd name="connsiteX2" fmla="*/ 3312368 w 5673283"/>
              <a:gd name="connsiteY2" fmla="*/ 11561 h 4362027"/>
              <a:gd name="connsiteX3" fmla="*/ 5472608 w 5673283"/>
              <a:gd name="connsiteY3" fmla="*/ 1163689 h 4362027"/>
              <a:gd name="connsiteX4" fmla="*/ 2952328 w 5673283"/>
              <a:gd name="connsiteY4" fmla="*/ 1451721 h 4362027"/>
              <a:gd name="connsiteX5" fmla="*/ 2736304 w 5673283"/>
              <a:gd name="connsiteY5" fmla="*/ 4116017 h 4362027"/>
              <a:gd name="connsiteX6" fmla="*/ 1296144 w 5673283"/>
              <a:gd name="connsiteY6" fmla="*/ 4188025 h 4362027"/>
              <a:gd name="connsiteX7" fmla="*/ 1197896 w 5673283"/>
              <a:gd name="connsiteY7" fmla="*/ 3264828 h 4362027"/>
              <a:gd name="connsiteX8" fmla="*/ 2278016 w 5673283"/>
              <a:gd name="connsiteY8" fmla="*/ 2616756 h 4362027"/>
              <a:gd name="connsiteX9" fmla="*/ 2566048 w 5673283"/>
              <a:gd name="connsiteY9" fmla="*/ 1752661 h 4362027"/>
              <a:gd name="connsiteX0" fmla="*/ 2566048 w 5673283"/>
              <a:gd name="connsiteY0" fmla="*/ 1752661 h 4362027"/>
              <a:gd name="connsiteX1" fmla="*/ 189784 w 5673283"/>
              <a:gd name="connsiteY1" fmla="*/ 816557 h 4362027"/>
              <a:gd name="connsiteX2" fmla="*/ 3312368 w 5673283"/>
              <a:gd name="connsiteY2" fmla="*/ 11561 h 4362027"/>
              <a:gd name="connsiteX3" fmla="*/ 5472608 w 5673283"/>
              <a:gd name="connsiteY3" fmla="*/ 1163689 h 4362027"/>
              <a:gd name="connsiteX4" fmla="*/ 3816424 w 5673283"/>
              <a:gd name="connsiteY4" fmla="*/ 1307705 h 4362027"/>
              <a:gd name="connsiteX5" fmla="*/ 2736304 w 5673283"/>
              <a:gd name="connsiteY5" fmla="*/ 4116017 h 4362027"/>
              <a:gd name="connsiteX6" fmla="*/ 1296144 w 5673283"/>
              <a:gd name="connsiteY6" fmla="*/ 4188025 h 4362027"/>
              <a:gd name="connsiteX7" fmla="*/ 1197896 w 5673283"/>
              <a:gd name="connsiteY7" fmla="*/ 3264828 h 4362027"/>
              <a:gd name="connsiteX8" fmla="*/ 2278016 w 5673283"/>
              <a:gd name="connsiteY8" fmla="*/ 2616756 h 4362027"/>
              <a:gd name="connsiteX9" fmla="*/ 2566048 w 5673283"/>
              <a:gd name="connsiteY9" fmla="*/ 1752661 h 4362027"/>
              <a:gd name="connsiteX0" fmla="*/ 2566048 w 5673283"/>
              <a:gd name="connsiteY0" fmla="*/ 1752661 h 4362027"/>
              <a:gd name="connsiteX1" fmla="*/ 189784 w 5673283"/>
              <a:gd name="connsiteY1" fmla="*/ 816557 h 4362027"/>
              <a:gd name="connsiteX2" fmla="*/ 3312368 w 5673283"/>
              <a:gd name="connsiteY2" fmla="*/ 11561 h 4362027"/>
              <a:gd name="connsiteX3" fmla="*/ 5472608 w 5673283"/>
              <a:gd name="connsiteY3" fmla="*/ 1163689 h 4362027"/>
              <a:gd name="connsiteX4" fmla="*/ 3816424 w 5673283"/>
              <a:gd name="connsiteY4" fmla="*/ 1307705 h 4362027"/>
              <a:gd name="connsiteX5" fmla="*/ 2736304 w 5673283"/>
              <a:gd name="connsiteY5" fmla="*/ 2243809 h 4362027"/>
              <a:gd name="connsiteX6" fmla="*/ 2736304 w 5673283"/>
              <a:gd name="connsiteY6" fmla="*/ 4116017 h 4362027"/>
              <a:gd name="connsiteX7" fmla="*/ 1296144 w 5673283"/>
              <a:gd name="connsiteY7" fmla="*/ 4188025 h 4362027"/>
              <a:gd name="connsiteX8" fmla="*/ 1197896 w 5673283"/>
              <a:gd name="connsiteY8" fmla="*/ 3264828 h 4362027"/>
              <a:gd name="connsiteX9" fmla="*/ 2278016 w 5673283"/>
              <a:gd name="connsiteY9" fmla="*/ 2616756 h 4362027"/>
              <a:gd name="connsiteX10" fmla="*/ 2566048 w 5673283"/>
              <a:gd name="connsiteY10" fmla="*/ 1752661 h 4362027"/>
              <a:gd name="connsiteX0" fmla="*/ 2304256 w 5673283"/>
              <a:gd name="connsiteY0" fmla="*/ 1451721 h 4362027"/>
              <a:gd name="connsiteX1" fmla="*/ 189784 w 5673283"/>
              <a:gd name="connsiteY1" fmla="*/ 816557 h 4362027"/>
              <a:gd name="connsiteX2" fmla="*/ 3312368 w 5673283"/>
              <a:gd name="connsiteY2" fmla="*/ 11561 h 4362027"/>
              <a:gd name="connsiteX3" fmla="*/ 5472608 w 5673283"/>
              <a:gd name="connsiteY3" fmla="*/ 1163689 h 4362027"/>
              <a:gd name="connsiteX4" fmla="*/ 3816424 w 5673283"/>
              <a:gd name="connsiteY4" fmla="*/ 1307705 h 4362027"/>
              <a:gd name="connsiteX5" fmla="*/ 2736304 w 5673283"/>
              <a:gd name="connsiteY5" fmla="*/ 2243809 h 4362027"/>
              <a:gd name="connsiteX6" fmla="*/ 2736304 w 5673283"/>
              <a:gd name="connsiteY6" fmla="*/ 4116017 h 4362027"/>
              <a:gd name="connsiteX7" fmla="*/ 1296144 w 5673283"/>
              <a:gd name="connsiteY7" fmla="*/ 4188025 h 4362027"/>
              <a:gd name="connsiteX8" fmla="*/ 1197896 w 5673283"/>
              <a:gd name="connsiteY8" fmla="*/ 3264828 h 4362027"/>
              <a:gd name="connsiteX9" fmla="*/ 2278016 w 5673283"/>
              <a:gd name="connsiteY9" fmla="*/ 2616756 h 4362027"/>
              <a:gd name="connsiteX10" fmla="*/ 2304256 w 5673283"/>
              <a:gd name="connsiteY10" fmla="*/ 1451721 h 4362027"/>
              <a:gd name="connsiteX0" fmla="*/ 2304256 w 5673283"/>
              <a:gd name="connsiteY0" fmla="*/ 1451721 h 4362027"/>
              <a:gd name="connsiteX1" fmla="*/ 189784 w 5673283"/>
              <a:gd name="connsiteY1" fmla="*/ 816557 h 4362027"/>
              <a:gd name="connsiteX2" fmla="*/ 3312368 w 5673283"/>
              <a:gd name="connsiteY2" fmla="*/ 11561 h 4362027"/>
              <a:gd name="connsiteX3" fmla="*/ 5472608 w 5673283"/>
              <a:gd name="connsiteY3" fmla="*/ 1163689 h 4362027"/>
              <a:gd name="connsiteX4" fmla="*/ 3816424 w 5673283"/>
              <a:gd name="connsiteY4" fmla="*/ 1307705 h 4362027"/>
              <a:gd name="connsiteX5" fmla="*/ 2736304 w 5673283"/>
              <a:gd name="connsiteY5" fmla="*/ 2243809 h 4362027"/>
              <a:gd name="connsiteX6" fmla="*/ 2736304 w 5673283"/>
              <a:gd name="connsiteY6" fmla="*/ 4116017 h 4362027"/>
              <a:gd name="connsiteX7" fmla="*/ 1296144 w 5673283"/>
              <a:gd name="connsiteY7" fmla="*/ 4188025 h 4362027"/>
              <a:gd name="connsiteX8" fmla="*/ 1197896 w 5673283"/>
              <a:gd name="connsiteY8" fmla="*/ 3264828 h 4362027"/>
              <a:gd name="connsiteX9" fmla="*/ 2278016 w 5673283"/>
              <a:gd name="connsiteY9" fmla="*/ 2616756 h 4362027"/>
              <a:gd name="connsiteX10" fmla="*/ 2304256 w 5673283"/>
              <a:gd name="connsiteY10" fmla="*/ 1451721 h 4362027"/>
              <a:gd name="connsiteX0" fmla="*/ 2477277 w 5846304"/>
              <a:gd name="connsiteY0" fmla="*/ 1451721 h 4362027"/>
              <a:gd name="connsiteX1" fmla="*/ 362805 w 5846304"/>
              <a:gd name="connsiteY1" fmla="*/ 816557 h 4362027"/>
              <a:gd name="connsiteX2" fmla="*/ 3485389 w 5846304"/>
              <a:gd name="connsiteY2" fmla="*/ 11561 h 4362027"/>
              <a:gd name="connsiteX3" fmla="*/ 5645629 w 5846304"/>
              <a:gd name="connsiteY3" fmla="*/ 1163689 h 4362027"/>
              <a:gd name="connsiteX4" fmla="*/ 3989445 w 5846304"/>
              <a:gd name="connsiteY4" fmla="*/ 1307705 h 4362027"/>
              <a:gd name="connsiteX5" fmla="*/ 2909325 w 5846304"/>
              <a:gd name="connsiteY5" fmla="*/ 2243809 h 4362027"/>
              <a:gd name="connsiteX6" fmla="*/ 2909325 w 5846304"/>
              <a:gd name="connsiteY6" fmla="*/ 4116017 h 4362027"/>
              <a:gd name="connsiteX7" fmla="*/ 1469165 w 5846304"/>
              <a:gd name="connsiteY7" fmla="*/ 4188025 h 4362027"/>
              <a:gd name="connsiteX8" fmla="*/ 1370917 w 5846304"/>
              <a:gd name="connsiteY8" fmla="*/ 3264828 h 4362027"/>
              <a:gd name="connsiteX9" fmla="*/ 2451037 w 5846304"/>
              <a:gd name="connsiteY9" fmla="*/ 2616756 h 4362027"/>
              <a:gd name="connsiteX10" fmla="*/ 2477277 w 5846304"/>
              <a:gd name="connsiteY10" fmla="*/ 1451721 h 4362027"/>
              <a:gd name="connsiteX0" fmla="*/ 2523045 w 5892072"/>
              <a:gd name="connsiteY0" fmla="*/ 1451721 h 4362027"/>
              <a:gd name="connsiteX1" fmla="*/ 362805 w 5892072"/>
              <a:gd name="connsiteY1" fmla="*/ 803649 h 4362027"/>
              <a:gd name="connsiteX2" fmla="*/ 3531157 w 5892072"/>
              <a:gd name="connsiteY2" fmla="*/ 11561 h 4362027"/>
              <a:gd name="connsiteX3" fmla="*/ 5691397 w 5892072"/>
              <a:gd name="connsiteY3" fmla="*/ 1163689 h 4362027"/>
              <a:gd name="connsiteX4" fmla="*/ 4035213 w 5892072"/>
              <a:gd name="connsiteY4" fmla="*/ 1307705 h 4362027"/>
              <a:gd name="connsiteX5" fmla="*/ 2955093 w 5892072"/>
              <a:gd name="connsiteY5" fmla="*/ 2243809 h 4362027"/>
              <a:gd name="connsiteX6" fmla="*/ 2955093 w 5892072"/>
              <a:gd name="connsiteY6" fmla="*/ 4116017 h 4362027"/>
              <a:gd name="connsiteX7" fmla="*/ 1514933 w 5892072"/>
              <a:gd name="connsiteY7" fmla="*/ 4188025 h 4362027"/>
              <a:gd name="connsiteX8" fmla="*/ 1416685 w 5892072"/>
              <a:gd name="connsiteY8" fmla="*/ 3264828 h 4362027"/>
              <a:gd name="connsiteX9" fmla="*/ 2496805 w 5892072"/>
              <a:gd name="connsiteY9" fmla="*/ 2616756 h 4362027"/>
              <a:gd name="connsiteX10" fmla="*/ 2523045 w 5892072"/>
              <a:gd name="connsiteY10" fmla="*/ 1451721 h 4362027"/>
              <a:gd name="connsiteX0" fmla="*/ 2523045 w 5892072"/>
              <a:gd name="connsiteY0" fmla="*/ 1451721 h 4362027"/>
              <a:gd name="connsiteX1" fmla="*/ 362805 w 5892072"/>
              <a:gd name="connsiteY1" fmla="*/ 803649 h 4362027"/>
              <a:gd name="connsiteX2" fmla="*/ 3531157 w 5892072"/>
              <a:gd name="connsiteY2" fmla="*/ 11561 h 4362027"/>
              <a:gd name="connsiteX3" fmla="*/ 5691397 w 5892072"/>
              <a:gd name="connsiteY3" fmla="*/ 1163689 h 4362027"/>
              <a:gd name="connsiteX4" fmla="*/ 4035213 w 5892072"/>
              <a:gd name="connsiteY4" fmla="*/ 1307705 h 4362027"/>
              <a:gd name="connsiteX5" fmla="*/ 2955093 w 5892072"/>
              <a:gd name="connsiteY5" fmla="*/ 2243809 h 4362027"/>
              <a:gd name="connsiteX6" fmla="*/ 2955093 w 5892072"/>
              <a:gd name="connsiteY6" fmla="*/ 4116017 h 4362027"/>
              <a:gd name="connsiteX7" fmla="*/ 1514933 w 5892072"/>
              <a:gd name="connsiteY7" fmla="*/ 4188025 h 4362027"/>
              <a:gd name="connsiteX8" fmla="*/ 1416685 w 5892072"/>
              <a:gd name="connsiteY8" fmla="*/ 3264828 h 4362027"/>
              <a:gd name="connsiteX9" fmla="*/ 2496805 w 5892072"/>
              <a:gd name="connsiteY9" fmla="*/ 2616756 h 4362027"/>
              <a:gd name="connsiteX10" fmla="*/ 2523045 w 5892072"/>
              <a:gd name="connsiteY10" fmla="*/ 1451721 h 436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92072" h="4362027">
                <a:moveTo>
                  <a:pt x="2523045" y="1451721"/>
                </a:moveTo>
                <a:cubicBezTo>
                  <a:pt x="2355026" y="1043676"/>
                  <a:pt x="0" y="1594643"/>
                  <a:pt x="362805" y="803649"/>
                </a:cubicBezTo>
                <a:cubicBezTo>
                  <a:pt x="503342" y="96012"/>
                  <a:pt x="2389678" y="0"/>
                  <a:pt x="3531157" y="11561"/>
                </a:cubicBezTo>
                <a:cubicBezTo>
                  <a:pt x="3933698" y="45018"/>
                  <a:pt x="5892072" y="167714"/>
                  <a:pt x="5691397" y="1163689"/>
                </a:cubicBezTo>
                <a:cubicBezTo>
                  <a:pt x="5635718" y="1545434"/>
                  <a:pt x="4323245" y="1163689"/>
                  <a:pt x="4035213" y="1307705"/>
                </a:cubicBezTo>
                <a:cubicBezTo>
                  <a:pt x="3337074" y="1429409"/>
                  <a:pt x="3135113" y="1775757"/>
                  <a:pt x="2955093" y="2243809"/>
                </a:cubicBezTo>
                <a:cubicBezTo>
                  <a:pt x="2775073" y="2711861"/>
                  <a:pt x="3307391" y="3815409"/>
                  <a:pt x="2955093" y="4116017"/>
                </a:cubicBezTo>
                <a:cubicBezTo>
                  <a:pt x="2787007" y="4362027"/>
                  <a:pt x="1771334" y="4329890"/>
                  <a:pt x="1514933" y="4188025"/>
                </a:cubicBezTo>
                <a:cubicBezTo>
                  <a:pt x="1258532" y="4046160"/>
                  <a:pt x="1253040" y="3526706"/>
                  <a:pt x="1416685" y="3264828"/>
                </a:cubicBezTo>
                <a:cubicBezTo>
                  <a:pt x="1580330" y="3002950"/>
                  <a:pt x="2312412" y="2918940"/>
                  <a:pt x="2496805" y="2616756"/>
                </a:cubicBezTo>
                <a:cubicBezTo>
                  <a:pt x="2681198" y="2314572"/>
                  <a:pt x="2836094" y="1727616"/>
                  <a:pt x="2523045" y="1451721"/>
                </a:cubicBezTo>
                <a:close/>
              </a:path>
            </a:pathLst>
          </a:custGeom>
          <a:pattFill prst="pct5">
            <a:fgClr>
              <a:srgbClr val="899BA9"/>
            </a:fgClr>
            <a:bgClr>
              <a:srgbClr val="FFFFFF"/>
            </a:bgClr>
          </a:pattFill>
          <a:ln w="25400" algn="ctr">
            <a:solidFill>
              <a:srgbClr val="0066CC"/>
            </a:solidFill>
            <a:prstDash val="sysDot"/>
            <a:round/>
            <a:headEnd/>
            <a:tailEnd/>
          </a:ln>
        </p:spPr>
        <p:txBody>
          <a:bodyPr wrap="square" lIns="0" tIns="0" rIns="0" bIns="0" anchor="ctr">
            <a:spAutoFit/>
          </a:bodyPr>
          <a:lstStyle/>
          <a:p>
            <a:endParaRPr lang="fr-FR" dirty="0" smtClean="0"/>
          </a:p>
          <a:p>
            <a:endParaRPr lang="fr-FR" dirty="0" smtClean="0"/>
          </a:p>
          <a:p>
            <a:endParaRPr lang="fr-FR" dirty="0" smtClean="0"/>
          </a:p>
          <a:p>
            <a:endParaRPr lang="fr-FR" dirty="0"/>
          </a:p>
        </p:txBody>
      </p:sp>
      <p:sp>
        <p:nvSpPr>
          <p:cNvPr id="52" name="Oval 67" descr="Diagonales en pointillés vers le haut"/>
          <p:cNvSpPr>
            <a:spLocks noChangeArrowheads="1"/>
          </p:cNvSpPr>
          <p:nvPr/>
        </p:nvSpPr>
        <p:spPr bwMode="auto">
          <a:xfrm rot="5400000">
            <a:off x="1693331" y="2347996"/>
            <a:ext cx="1440575" cy="2019941"/>
          </a:xfrm>
          <a:custGeom>
            <a:avLst/>
            <a:gdLst>
              <a:gd name="connsiteX0" fmla="*/ 0 w 5454650"/>
              <a:gd name="connsiteY0" fmla="*/ 946944 h 1893888"/>
              <a:gd name="connsiteX1" fmla="*/ 1832770 w 5454650"/>
              <a:gd name="connsiteY1" fmla="*/ 52389 h 1893888"/>
              <a:gd name="connsiteX2" fmla="*/ 2727327 w 5454650"/>
              <a:gd name="connsiteY2" fmla="*/ 3 h 1893888"/>
              <a:gd name="connsiteX3" fmla="*/ 3621886 w 5454650"/>
              <a:gd name="connsiteY3" fmla="*/ 52390 h 1893888"/>
              <a:gd name="connsiteX4" fmla="*/ 5454651 w 5454650"/>
              <a:gd name="connsiteY4" fmla="*/ 946952 h 1893888"/>
              <a:gd name="connsiteX5" fmla="*/ 3621883 w 5454650"/>
              <a:gd name="connsiteY5" fmla="*/ 1841510 h 1893888"/>
              <a:gd name="connsiteX6" fmla="*/ 2727325 w 5454650"/>
              <a:gd name="connsiteY6" fmla="*/ 1893896 h 1893888"/>
              <a:gd name="connsiteX7" fmla="*/ 1832767 w 5454650"/>
              <a:gd name="connsiteY7" fmla="*/ 1841509 h 1893888"/>
              <a:gd name="connsiteX8" fmla="*/ 1 w 5454650"/>
              <a:gd name="connsiteY8" fmla="*/ 946948 h 1893888"/>
              <a:gd name="connsiteX9" fmla="*/ 0 w 5454650"/>
              <a:gd name="connsiteY9" fmla="*/ 946944 h 1893888"/>
              <a:gd name="connsiteX0" fmla="*/ 504059 w 5454660"/>
              <a:gd name="connsiteY0" fmla="*/ 1173805 h 1893893"/>
              <a:gd name="connsiteX1" fmla="*/ 1832773 w 5454660"/>
              <a:gd name="connsiteY1" fmla="*/ 52386 h 1893893"/>
              <a:gd name="connsiteX2" fmla="*/ 2727330 w 5454660"/>
              <a:gd name="connsiteY2" fmla="*/ 0 h 1893893"/>
              <a:gd name="connsiteX3" fmla="*/ 3621889 w 5454660"/>
              <a:gd name="connsiteY3" fmla="*/ 52387 h 1893893"/>
              <a:gd name="connsiteX4" fmla="*/ 5454654 w 5454660"/>
              <a:gd name="connsiteY4" fmla="*/ 946949 h 1893893"/>
              <a:gd name="connsiteX5" fmla="*/ 3621886 w 5454660"/>
              <a:gd name="connsiteY5" fmla="*/ 1841507 h 1893893"/>
              <a:gd name="connsiteX6" fmla="*/ 2727328 w 5454660"/>
              <a:gd name="connsiteY6" fmla="*/ 1893893 h 1893893"/>
              <a:gd name="connsiteX7" fmla="*/ 1832770 w 5454660"/>
              <a:gd name="connsiteY7" fmla="*/ 1841506 h 1893893"/>
              <a:gd name="connsiteX8" fmla="*/ 4 w 5454660"/>
              <a:gd name="connsiteY8" fmla="*/ 946945 h 1893893"/>
              <a:gd name="connsiteX9" fmla="*/ 504059 w 5454660"/>
              <a:gd name="connsiteY9" fmla="*/ 1173805 h 1893893"/>
              <a:gd name="connsiteX0" fmla="*/ 0 w 4950601"/>
              <a:gd name="connsiteY0" fmla="*/ 1173805 h 1893893"/>
              <a:gd name="connsiteX1" fmla="*/ 1328714 w 4950601"/>
              <a:gd name="connsiteY1" fmla="*/ 52386 h 1893893"/>
              <a:gd name="connsiteX2" fmla="*/ 2223271 w 4950601"/>
              <a:gd name="connsiteY2" fmla="*/ 0 h 1893893"/>
              <a:gd name="connsiteX3" fmla="*/ 3117830 w 4950601"/>
              <a:gd name="connsiteY3" fmla="*/ 52387 h 1893893"/>
              <a:gd name="connsiteX4" fmla="*/ 4950595 w 4950601"/>
              <a:gd name="connsiteY4" fmla="*/ 946949 h 1893893"/>
              <a:gd name="connsiteX5" fmla="*/ 3117827 w 4950601"/>
              <a:gd name="connsiteY5" fmla="*/ 1841507 h 1893893"/>
              <a:gd name="connsiteX6" fmla="*/ 2223269 w 4950601"/>
              <a:gd name="connsiteY6" fmla="*/ 1893893 h 1893893"/>
              <a:gd name="connsiteX7" fmla="*/ 1328711 w 4950601"/>
              <a:gd name="connsiteY7" fmla="*/ 1841506 h 1893893"/>
              <a:gd name="connsiteX8" fmla="*/ 0 w 4950601"/>
              <a:gd name="connsiteY8" fmla="*/ 1173805 h 1893893"/>
              <a:gd name="connsiteX0" fmla="*/ 0 w 4950601"/>
              <a:gd name="connsiteY0" fmla="*/ 1173805 h 1933169"/>
              <a:gd name="connsiteX1" fmla="*/ 1328714 w 4950601"/>
              <a:gd name="connsiteY1" fmla="*/ 52386 h 1933169"/>
              <a:gd name="connsiteX2" fmla="*/ 2223271 w 4950601"/>
              <a:gd name="connsiteY2" fmla="*/ 0 h 1933169"/>
              <a:gd name="connsiteX3" fmla="*/ 3117830 w 4950601"/>
              <a:gd name="connsiteY3" fmla="*/ 52387 h 1933169"/>
              <a:gd name="connsiteX4" fmla="*/ 4950595 w 4950601"/>
              <a:gd name="connsiteY4" fmla="*/ 946949 h 1933169"/>
              <a:gd name="connsiteX5" fmla="*/ 3117827 w 4950601"/>
              <a:gd name="connsiteY5" fmla="*/ 1841507 h 1933169"/>
              <a:gd name="connsiteX6" fmla="*/ 2223269 w 4950601"/>
              <a:gd name="connsiteY6" fmla="*/ 1893893 h 1933169"/>
              <a:gd name="connsiteX7" fmla="*/ 1080120 w 4950601"/>
              <a:gd name="connsiteY7" fmla="*/ 1605852 h 1933169"/>
              <a:gd name="connsiteX8" fmla="*/ 0 w 4950601"/>
              <a:gd name="connsiteY8" fmla="*/ 1173805 h 1933169"/>
              <a:gd name="connsiteX0" fmla="*/ 0 w 4950601"/>
              <a:gd name="connsiteY0" fmla="*/ 1173805 h 1933169"/>
              <a:gd name="connsiteX1" fmla="*/ 1328714 w 4950601"/>
              <a:gd name="connsiteY1" fmla="*/ 52386 h 1933169"/>
              <a:gd name="connsiteX2" fmla="*/ 2223271 w 4950601"/>
              <a:gd name="connsiteY2" fmla="*/ 0 h 1933169"/>
              <a:gd name="connsiteX3" fmla="*/ 3117830 w 4950601"/>
              <a:gd name="connsiteY3" fmla="*/ 52387 h 1933169"/>
              <a:gd name="connsiteX4" fmla="*/ 4950595 w 4950601"/>
              <a:gd name="connsiteY4" fmla="*/ 946949 h 1933169"/>
              <a:gd name="connsiteX5" fmla="*/ 3117827 w 4950601"/>
              <a:gd name="connsiteY5" fmla="*/ 1841507 h 1933169"/>
              <a:gd name="connsiteX6" fmla="*/ 2223269 w 4950601"/>
              <a:gd name="connsiteY6" fmla="*/ 1893893 h 1933169"/>
              <a:gd name="connsiteX7" fmla="*/ 1080120 w 4950601"/>
              <a:gd name="connsiteY7" fmla="*/ 1605852 h 1933169"/>
              <a:gd name="connsiteX8" fmla="*/ 0 w 4950601"/>
              <a:gd name="connsiteY8" fmla="*/ 1173805 h 1933169"/>
              <a:gd name="connsiteX0" fmla="*/ 0 w 4950601"/>
              <a:gd name="connsiteY0" fmla="*/ 1173805 h 1876186"/>
              <a:gd name="connsiteX1" fmla="*/ 1328714 w 4950601"/>
              <a:gd name="connsiteY1" fmla="*/ 52386 h 1876186"/>
              <a:gd name="connsiteX2" fmla="*/ 2223271 w 4950601"/>
              <a:gd name="connsiteY2" fmla="*/ 0 h 1876186"/>
              <a:gd name="connsiteX3" fmla="*/ 3117830 w 4950601"/>
              <a:gd name="connsiteY3" fmla="*/ 52387 h 1876186"/>
              <a:gd name="connsiteX4" fmla="*/ 4950595 w 4950601"/>
              <a:gd name="connsiteY4" fmla="*/ 946949 h 1876186"/>
              <a:gd name="connsiteX5" fmla="*/ 3117827 w 4950601"/>
              <a:gd name="connsiteY5" fmla="*/ 1841507 h 1876186"/>
              <a:gd name="connsiteX6" fmla="*/ 1800200 w 4950601"/>
              <a:gd name="connsiteY6" fmla="*/ 1389828 h 1876186"/>
              <a:gd name="connsiteX7" fmla="*/ 1080120 w 4950601"/>
              <a:gd name="connsiteY7" fmla="*/ 1605852 h 1876186"/>
              <a:gd name="connsiteX8" fmla="*/ 0 w 4950601"/>
              <a:gd name="connsiteY8" fmla="*/ 1173805 h 1876186"/>
              <a:gd name="connsiteX0" fmla="*/ 0 w 4950601"/>
              <a:gd name="connsiteY0" fmla="*/ 1173805 h 1856556"/>
              <a:gd name="connsiteX1" fmla="*/ 1328714 w 4950601"/>
              <a:gd name="connsiteY1" fmla="*/ 52386 h 1856556"/>
              <a:gd name="connsiteX2" fmla="*/ 2223271 w 4950601"/>
              <a:gd name="connsiteY2" fmla="*/ 0 h 1856556"/>
              <a:gd name="connsiteX3" fmla="*/ 3117830 w 4950601"/>
              <a:gd name="connsiteY3" fmla="*/ 52387 h 1856556"/>
              <a:gd name="connsiteX4" fmla="*/ 4950595 w 4950601"/>
              <a:gd name="connsiteY4" fmla="*/ 946949 h 1856556"/>
              <a:gd name="connsiteX5" fmla="*/ 2592287 w 4950601"/>
              <a:gd name="connsiteY5" fmla="*/ 1821877 h 1856556"/>
              <a:gd name="connsiteX6" fmla="*/ 1800200 w 4950601"/>
              <a:gd name="connsiteY6" fmla="*/ 1389828 h 1856556"/>
              <a:gd name="connsiteX7" fmla="*/ 1080120 w 4950601"/>
              <a:gd name="connsiteY7" fmla="*/ 1605852 h 1856556"/>
              <a:gd name="connsiteX8" fmla="*/ 0 w 4950601"/>
              <a:gd name="connsiteY8" fmla="*/ 1173805 h 1856556"/>
              <a:gd name="connsiteX0" fmla="*/ 0 w 4215035"/>
              <a:gd name="connsiteY0" fmla="*/ 2203466 h 2886217"/>
              <a:gd name="connsiteX1" fmla="*/ 1328714 w 4215035"/>
              <a:gd name="connsiteY1" fmla="*/ 1082047 h 2886217"/>
              <a:gd name="connsiteX2" fmla="*/ 2223271 w 4215035"/>
              <a:gd name="connsiteY2" fmla="*/ 1029661 h 2886217"/>
              <a:gd name="connsiteX3" fmla="*/ 3117830 w 4215035"/>
              <a:gd name="connsiteY3" fmla="*/ 1082048 h 2886217"/>
              <a:gd name="connsiteX4" fmla="*/ 2592290 w 4215035"/>
              <a:gd name="connsiteY4" fmla="*/ 403266 h 2886217"/>
              <a:gd name="connsiteX5" fmla="*/ 2592287 w 4215035"/>
              <a:gd name="connsiteY5" fmla="*/ 2851538 h 2886217"/>
              <a:gd name="connsiteX6" fmla="*/ 1800200 w 4215035"/>
              <a:gd name="connsiteY6" fmla="*/ 2419489 h 2886217"/>
              <a:gd name="connsiteX7" fmla="*/ 1080120 w 4215035"/>
              <a:gd name="connsiteY7" fmla="*/ 2635513 h 2886217"/>
              <a:gd name="connsiteX8" fmla="*/ 0 w 4215035"/>
              <a:gd name="connsiteY8" fmla="*/ 2203466 h 2886217"/>
              <a:gd name="connsiteX0" fmla="*/ 0 w 3689489"/>
              <a:gd name="connsiteY0" fmla="*/ 2103846 h 2786597"/>
              <a:gd name="connsiteX1" fmla="*/ 1328714 w 3689489"/>
              <a:gd name="connsiteY1" fmla="*/ 982427 h 2786597"/>
              <a:gd name="connsiteX2" fmla="*/ 2223271 w 3689489"/>
              <a:gd name="connsiteY2" fmla="*/ 930041 h 2786597"/>
              <a:gd name="connsiteX3" fmla="*/ 2592290 w 3689489"/>
              <a:gd name="connsiteY3" fmla="*/ 303646 h 2786597"/>
              <a:gd name="connsiteX4" fmla="*/ 2592287 w 3689489"/>
              <a:gd name="connsiteY4" fmla="*/ 2751918 h 2786597"/>
              <a:gd name="connsiteX5" fmla="*/ 1800200 w 3689489"/>
              <a:gd name="connsiteY5" fmla="*/ 2319869 h 2786597"/>
              <a:gd name="connsiteX6" fmla="*/ 1080120 w 3689489"/>
              <a:gd name="connsiteY6" fmla="*/ 2535893 h 2786597"/>
              <a:gd name="connsiteX7" fmla="*/ 0 w 3689489"/>
              <a:gd name="connsiteY7" fmla="*/ 2103846 h 2786597"/>
              <a:gd name="connsiteX0" fmla="*/ 0 w 2662799"/>
              <a:gd name="connsiteY0" fmla="*/ 1468720 h 2348430"/>
              <a:gd name="connsiteX1" fmla="*/ 1328714 w 2662799"/>
              <a:gd name="connsiteY1" fmla="*/ 347301 h 2348430"/>
              <a:gd name="connsiteX2" fmla="*/ 2223271 w 2662799"/>
              <a:gd name="connsiteY2" fmla="*/ 294915 h 2348430"/>
              <a:gd name="connsiteX3" fmla="*/ 2592287 w 2662799"/>
              <a:gd name="connsiteY3" fmla="*/ 2116792 h 2348430"/>
              <a:gd name="connsiteX4" fmla="*/ 1800200 w 2662799"/>
              <a:gd name="connsiteY4" fmla="*/ 1684743 h 2348430"/>
              <a:gd name="connsiteX5" fmla="*/ 1080120 w 2662799"/>
              <a:gd name="connsiteY5" fmla="*/ 1900767 h 2348430"/>
              <a:gd name="connsiteX6" fmla="*/ 0 w 2662799"/>
              <a:gd name="connsiteY6" fmla="*/ 1468720 h 2348430"/>
              <a:gd name="connsiteX0" fmla="*/ 0 w 3338939"/>
              <a:gd name="connsiteY0" fmla="*/ 1468720 h 2348430"/>
              <a:gd name="connsiteX1" fmla="*/ 1328714 w 3338939"/>
              <a:gd name="connsiteY1" fmla="*/ 347301 h 2348430"/>
              <a:gd name="connsiteX2" fmla="*/ 2223271 w 3338939"/>
              <a:gd name="connsiteY2" fmla="*/ 294915 h 2348430"/>
              <a:gd name="connsiteX3" fmla="*/ 2592287 w 3338939"/>
              <a:gd name="connsiteY3" fmla="*/ 2116792 h 2348430"/>
              <a:gd name="connsiteX4" fmla="*/ 1800200 w 3338939"/>
              <a:gd name="connsiteY4" fmla="*/ 1684743 h 2348430"/>
              <a:gd name="connsiteX5" fmla="*/ 1080120 w 3338939"/>
              <a:gd name="connsiteY5" fmla="*/ 1900767 h 2348430"/>
              <a:gd name="connsiteX6" fmla="*/ 0 w 3338939"/>
              <a:gd name="connsiteY6" fmla="*/ 1468720 h 2348430"/>
              <a:gd name="connsiteX0" fmla="*/ 0 w 3338939"/>
              <a:gd name="connsiteY0" fmla="*/ 1468720 h 2348430"/>
              <a:gd name="connsiteX1" fmla="*/ 1328714 w 3338939"/>
              <a:gd name="connsiteY1" fmla="*/ 347301 h 2348430"/>
              <a:gd name="connsiteX2" fmla="*/ 2223271 w 3338939"/>
              <a:gd name="connsiteY2" fmla="*/ 294915 h 2348430"/>
              <a:gd name="connsiteX3" fmla="*/ 2592287 w 3338939"/>
              <a:gd name="connsiteY3" fmla="*/ 2116792 h 2348430"/>
              <a:gd name="connsiteX4" fmla="*/ 1800200 w 3338939"/>
              <a:gd name="connsiteY4" fmla="*/ 1684743 h 2348430"/>
              <a:gd name="connsiteX5" fmla="*/ 1080120 w 3338939"/>
              <a:gd name="connsiteY5" fmla="*/ 1900767 h 2348430"/>
              <a:gd name="connsiteX6" fmla="*/ 0 w 3338939"/>
              <a:gd name="connsiteY6" fmla="*/ 1468720 h 2348430"/>
              <a:gd name="connsiteX0" fmla="*/ 0 w 3338939"/>
              <a:gd name="connsiteY0" fmla="*/ 1468720 h 2116792"/>
              <a:gd name="connsiteX1" fmla="*/ 1328714 w 3338939"/>
              <a:gd name="connsiteY1" fmla="*/ 347301 h 2116792"/>
              <a:gd name="connsiteX2" fmla="*/ 2223271 w 3338939"/>
              <a:gd name="connsiteY2" fmla="*/ 294915 h 2116792"/>
              <a:gd name="connsiteX3" fmla="*/ 2592287 w 3338939"/>
              <a:gd name="connsiteY3" fmla="*/ 2116792 h 2116792"/>
              <a:gd name="connsiteX4" fmla="*/ 1800200 w 3338939"/>
              <a:gd name="connsiteY4" fmla="*/ 1684743 h 2116792"/>
              <a:gd name="connsiteX5" fmla="*/ 1080120 w 3338939"/>
              <a:gd name="connsiteY5" fmla="*/ 1900767 h 2116792"/>
              <a:gd name="connsiteX6" fmla="*/ 0 w 3338939"/>
              <a:gd name="connsiteY6" fmla="*/ 1468720 h 2116792"/>
              <a:gd name="connsiteX0" fmla="*/ 0 w 3338939"/>
              <a:gd name="connsiteY0" fmla="*/ 1468720 h 2044784"/>
              <a:gd name="connsiteX1" fmla="*/ 1328714 w 3338939"/>
              <a:gd name="connsiteY1" fmla="*/ 347301 h 2044784"/>
              <a:gd name="connsiteX2" fmla="*/ 2223271 w 3338939"/>
              <a:gd name="connsiteY2" fmla="*/ 294915 h 2044784"/>
              <a:gd name="connsiteX3" fmla="*/ 2592289 w 3338939"/>
              <a:gd name="connsiteY3" fmla="*/ 2044784 h 2044784"/>
              <a:gd name="connsiteX4" fmla="*/ 1800200 w 3338939"/>
              <a:gd name="connsiteY4" fmla="*/ 1684743 h 2044784"/>
              <a:gd name="connsiteX5" fmla="*/ 1080120 w 3338939"/>
              <a:gd name="connsiteY5" fmla="*/ 1900767 h 2044784"/>
              <a:gd name="connsiteX6" fmla="*/ 0 w 3338939"/>
              <a:gd name="connsiteY6" fmla="*/ 1468720 h 2044784"/>
              <a:gd name="connsiteX0" fmla="*/ 0 w 3338939"/>
              <a:gd name="connsiteY0" fmla="*/ 1468720 h 2167506"/>
              <a:gd name="connsiteX1" fmla="*/ 1328714 w 3338939"/>
              <a:gd name="connsiteY1" fmla="*/ 347301 h 2167506"/>
              <a:gd name="connsiteX2" fmla="*/ 2223271 w 3338939"/>
              <a:gd name="connsiteY2" fmla="*/ 294915 h 2167506"/>
              <a:gd name="connsiteX3" fmla="*/ 2592289 w 3338939"/>
              <a:gd name="connsiteY3" fmla="*/ 2044784 h 2167506"/>
              <a:gd name="connsiteX4" fmla="*/ 1800200 w 3338939"/>
              <a:gd name="connsiteY4" fmla="*/ 1684743 h 2167506"/>
              <a:gd name="connsiteX5" fmla="*/ 1080120 w 3338939"/>
              <a:gd name="connsiteY5" fmla="*/ 1900767 h 2167506"/>
              <a:gd name="connsiteX6" fmla="*/ 0 w 3338939"/>
              <a:gd name="connsiteY6" fmla="*/ 1468720 h 2167506"/>
              <a:gd name="connsiteX0" fmla="*/ 0 w 3338939"/>
              <a:gd name="connsiteY0" fmla="*/ 1359011 h 2057797"/>
              <a:gd name="connsiteX1" fmla="*/ 1328714 w 3338939"/>
              <a:gd name="connsiteY1" fmla="*/ 237592 h 2057797"/>
              <a:gd name="connsiteX2" fmla="*/ 2223271 w 3338939"/>
              <a:gd name="connsiteY2" fmla="*/ 185206 h 2057797"/>
              <a:gd name="connsiteX3" fmla="*/ 2592289 w 3338939"/>
              <a:gd name="connsiteY3" fmla="*/ 1935075 h 2057797"/>
              <a:gd name="connsiteX4" fmla="*/ 1800200 w 3338939"/>
              <a:gd name="connsiteY4" fmla="*/ 1575034 h 2057797"/>
              <a:gd name="connsiteX5" fmla="*/ 1080120 w 3338939"/>
              <a:gd name="connsiteY5" fmla="*/ 1791058 h 2057797"/>
              <a:gd name="connsiteX6" fmla="*/ 0 w 3338939"/>
              <a:gd name="connsiteY6" fmla="*/ 1359011 h 2057797"/>
              <a:gd name="connsiteX0" fmla="*/ 126973 w 3465912"/>
              <a:gd name="connsiteY0" fmla="*/ 1359011 h 2057797"/>
              <a:gd name="connsiteX1" fmla="*/ 1455687 w 3465912"/>
              <a:gd name="connsiteY1" fmla="*/ 237592 h 2057797"/>
              <a:gd name="connsiteX2" fmla="*/ 2350244 w 3465912"/>
              <a:gd name="connsiteY2" fmla="*/ 185206 h 2057797"/>
              <a:gd name="connsiteX3" fmla="*/ 2719262 w 3465912"/>
              <a:gd name="connsiteY3" fmla="*/ 1935075 h 2057797"/>
              <a:gd name="connsiteX4" fmla="*/ 1927173 w 3465912"/>
              <a:gd name="connsiteY4" fmla="*/ 1575034 h 2057797"/>
              <a:gd name="connsiteX5" fmla="*/ 1207093 w 3465912"/>
              <a:gd name="connsiteY5" fmla="*/ 1791058 h 2057797"/>
              <a:gd name="connsiteX6" fmla="*/ 126973 w 3465912"/>
              <a:gd name="connsiteY6" fmla="*/ 1359011 h 2057797"/>
              <a:gd name="connsiteX0" fmla="*/ 0 w 3338939"/>
              <a:gd name="connsiteY0" fmla="*/ 1359011 h 2057797"/>
              <a:gd name="connsiteX1" fmla="*/ 2223271 w 3338939"/>
              <a:gd name="connsiteY1" fmla="*/ 185206 h 2057797"/>
              <a:gd name="connsiteX2" fmla="*/ 2592289 w 3338939"/>
              <a:gd name="connsiteY2" fmla="*/ 1935075 h 2057797"/>
              <a:gd name="connsiteX3" fmla="*/ 1800200 w 3338939"/>
              <a:gd name="connsiteY3" fmla="*/ 1575034 h 2057797"/>
              <a:gd name="connsiteX4" fmla="*/ 1080120 w 3338939"/>
              <a:gd name="connsiteY4" fmla="*/ 1791058 h 2057797"/>
              <a:gd name="connsiteX5" fmla="*/ 0 w 3338939"/>
              <a:gd name="connsiteY5" fmla="*/ 1359011 h 2057797"/>
              <a:gd name="connsiteX0" fmla="*/ 273774 w 3612713"/>
              <a:gd name="connsiteY0" fmla="*/ 1359011 h 2057797"/>
              <a:gd name="connsiteX1" fmla="*/ 2497045 w 3612713"/>
              <a:gd name="connsiteY1" fmla="*/ 185206 h 2057797"/>
              <a:gd name="connsiteX2" fmla="*/ 2866063 w 3612713"/>
              <a:gd name="connsiteY2" fmla="*/ 1935075 h 2057797"/>
              <a:gd name="connsiteX3" fmla="*/ 2073974 w 3612713"/>
              <a:gd name="connsiteY3" fmla="*/ 1575034 h 2057797"/>
              <a:gd name="connsiteX4" fmla="*/ 1353894 w 3612713"/>
              <a:gd name="connsiteY4" fmla="*/ 1791058 h 2057797"/>
              <a:gd name="connsiteX5" fmla="*/ 273774 w 3612713"/>
              <a:gd name="connsiteY5" fmla="*/ 1359011 h 2057797"/>
              <a:gd name="connsiteX0" fmla="*/ 273774 w 3612713"/>
              <a:gd name="connsiteY0" fmla="*/ 1359011 h 2057797"/>
              <a:gd name="connsiteX1" fmla="*/ 2497045 w 3612713"/>
              <a:gd name="connsiteY1" fmla="*/ 185206 h 2057797"/>
              <a:gd name="connsiteX2" fmla="*/ 2866063 w 3612713"/>
              <a:gd name="connsiteY2" fmla="*/ 1935075 h 2057797"/>
              <a:gd name="connsiteX3" fmla="*/ 2073974 w 3612713"/>
              <a:gd name="connsiteY3" fmla="*/ 1575034 h 2057797"/>
              <a:gd name="connsiteX4" fmla="*/ 273774 w 3612713"/>
              <a:gd name="connsiteY4" fmla="*/ 1359011 h 2057797"/>
              <a:gd name="connsiteX0" fmla="*/ 273774 w 3612713"/>
              <a:gd name="connsiteY0" fmla="*/ 1359011 h 2057797"/>
              <a:gd name="connsiteX1" fmla="*/ 2497045 w 3612713"/>
              <a:gd name="connsiteY1" fmla="*/ 185206 h 2057797"/>
              <a:gd name="connsiteX2" fmla="*/ 2866063 w 3612713"/>
              <a:gd name="connsiteY2" fmla="*/ 1935075 h 2057797"/>
              <a:gd name="connsiteX3" fmla="*/ 2073974 w 3612713"/>
              <a:gd name="connsiteY3" fmla="*/ 1575034 h 2057797"/>
              <a:gd name="connsiteX4" fmla="*/ 273774 w 3612713"/>
              <a:gd name="connsiteY4" fmla="*/ 1359011 h 2057797"/>
              <a:gd name="connsiteX0" fmla="*/ 273774 w 3730968"/>
              <a:gd name="connsiteY0" fmla="*/ 1269816 h 1968602"/>
              <a:gd name="connsiteX1" fmla="*/ 2497045 w 3730968"/>
              <a:gd name="connsiteY1" fmla="*/ 96011 h 1968602"/>
              <a:gd name="connsiteX2" fmla="*/ 2866063 w 3730968"/>
              <a:gd name="connsiteY2" fmla="*/ 1845880 h 1968602"/>
              <a:gd name="connsiteX3" fmla="*/ 2073974 w 3730968"/>
              <a:gd name="connsiteY3" fmla="*/ 1485839 h 1968602"/>
              <a:gd name="connsiteX4" fmla="*/ 273774 w 3730968"/>
              <a:gd name="connsiteY4" fmla="*/ 1269816 h 1968602"/>
              <a:gd name="connsiteX0" fmla="*/ 273774 w 3730968"/>
              <a:gd name="connsiteY0" fmla="*/ 1269816 h 1968602"/>
              <a:gd name="connsiteX1" fmla="*/ 2497045 w 3730968"/>
              <a:gd name="connsiteY1" fmla="*/ 96011 h 1968602"/>
              <a:gd name="connsiteX2" fmla="*/ 2866063 w 3730968"/>
              <a:gd name="connsiteY2" fmla="*/ 1845880 h 1968602"/>
              <a:gd name="connsiteX3" fmla="*/ 2073974 w 3730968"/>
              <a:gd name="connsiteY3" fmla="*/ 1485839 h 1968602"/>
              <a:gd name="connsiteX4" fmla="*/ 273774 w 3730968"/>
              <a:gd name="connsiteY4" fmla="*/ 1269816 h 1968602"/>
              <a:gd name="connsiteX0" fmla="*/ 273774 w 3730968"/>
              <a:gd name="connsiteY0" fmla="*/ 1269816 h 1968602"/>
              <a:gd name="connsiteX1" fmla="*/ 2497045 w 3730968"/>
              <a:gd name="connsiteY1" fmla="*/ 96011 h 1968602"/>
              <a:gd name="connsiteX2" fmla="*/ 2866063 w 3730968"/>
              <a:gd name="connsiteY2" fmla="*/ 1845880 h 1968602"/>
              <a:gd name="connsiteX3" fmla="*/ 2073974 w 3730968"/>
              <a:gd name="connsiteY3" fmla="*/ 1485839 h 1968602"/>
              <a:gd name="connsiteX4" fmla="*/ 273774 w 3730968"/>
              <a:gd name="connsiteY4" fmla="*/ 1269816 h 1968602"/>
              <a:gd name="connsiteX0" fmla="*/ 273774 w 3730968"/>
              <a:gd name="connsiteY0" fmla="*/ 1269816 h 1968602"/>
              <a:gd name="connsiteX1" fmla="*/ 2497045 w 3730968"/>
              <a:gd name="connsiteY1" fmla="*/ 96011 h 1968602"/>
              <a:gd name="connsiteX2" fmla="*/ 2866063 w 3730968"/>
              <a:gd name="connsiteY2" fmla="*/ 1845880 h 1968602"/>
              <a:gd name="connsiteX3" fmla="*/ 2073974 w 3730968"/>
              <a:gd name="connsiteY3" fmla="*/ 1485839 h 1968602"/>
              <a:gd name="connsiteX4" fmla="*/ 273774 w 3730968"/>
              <a:gd name="connsiteY4" fmla="*/ 1269816 h 1968602"/>
              <a:gd name="connsiteX0" fmla="*/ 273774 w 2797078"/>
              <a:gd name="connsiteY0" fmla="*/ 1269816 h 1737493"/>
              <a:gd name="connsiteX1" fmla="*/ 2497045 w 2797078"/>
              <a:gd name="connsiteY1" fmla="*/ 96011 h 1737493"/>
              <a:gd name="connsiteX2" fmla="*/ 2073974 w 2797078"/>
              <a:gd name="connsiteY2" fmla="*/ 1485839 h 1737493"/>
              <a:gd name="connsiteX3" fmla="*/ 273774 w 2797078"/>
              <a:gd name="connsiteY3" fmla="*/ 1269816 h 1737493"/>
              <a:gd name="connsiteX0" fmla="*/ 273774 w 2444519"/>
              <a:gd name="connsiteY0" fmla="*/ 1248140 h 1715817"/>
              <a:gd name="connsiteX1" fmla="*/ 1569919 w 2444519"/>
              <a:gd name="connsiteY1" fmla="*/ 96011 h 1715817"/>
              <a:gd name="connsiteX2" fmla="*/ 2073974 w 2444519"/>
              <a:gd name="connsiteY2" fmla="*/ 1464163 h 1715817"/>
              <a:gd name="connsiteX3" fmla="*/ 273774 w 2444519"/>
              <a:gd name="connsiteY3" fmla="*/ 1248140 h 1715817"/>
              <a:gd name="connsiteX0" fmla="*/ 273774 w 1724439"/>
              <a:gd name="connsiteY0" fmla="*/ 1176130 h 1715817"/>
              <a:gd name="connsiteX1" fmla="*/ 849839 w 1724439"/>
              <a:gd name="connsiteY1" fmla="*/ 96011 h 1715817"/>
              <a:gd name="connsiteX2" fmla="*/ 1353894 w 1724439"/>
              <a:gd name="connsiteY2" fmla="*/ 1464163 h 1715817"/>
              <a:gd name="connsiteX3" fmla="*/ 273774 w 1724439"/>
              <a:gd name="connsiteY3" fmla="*/ 1176130 h 1715817"/>
              <a:gd name="connsiteX0" fmla="*/ 470790 w 1417399"/>
              <a:gd name="connsiteY0" fmla="*/ 1176130 h 1715816"/>
              <a:gd name="connsiteX1" fmla="*/ 1046855 w 1417399"/>
              <a:gd name="connsiteY1" fmla="*/ 96011 h 1715816"/>
              <a:gd name="connsiteX2" fmla="*/ 1046854 w 1417399"/>
              <a:gd name="connsiteY2" fmla="*/ 1464162 h 1715816"/>
              <a:gd name="connsiteX3" fmla="*/ 470790 w 1417399"/>
              <a:gd name="connsiteY3" fmla="*/ 1176130 h 1715816"/>
              <a:gd name="connsiteX0" fmla="*/ 273774 w 1220383"/>
              <a:gd name="connsiteY0" fmla="*/ 1176130 h 1464162"/>
              <a:gd name="connsiteX1" fmla="*/ 849839 w 1220383"/>
              <a:gd name="connsiteY1" fmla="*/ 96011 h 1464162"/>
              <a:gd name="connsiteX2" fmla="*/ 849838 w 1220383"/>
              <a:gd name="connsiteY2" fmla="*/ 1464162 h 1464162"/>
              <a:gd name="connsiteX3" fmla="*/ 273774 w 1220383"/>
              <a:gd name="connsiteY3" fmla="*/ 1176130 h 1464162"/>
              <a:gd name="connsiteX0" fmla="*/ 273774 w 849839"/>
              <a:gd name="connsiteY0" fmla="*/ 1176130 h 1176130"/>
              <a:gd name="connsiteX1" fmla="*/ 849839 w 849839"/>
              <a:gd name="connsiteY1" fmla="*/ 96011 h 1176130"/>
              <a:gd name="connsiteX2" fmla="*/ 273774 w 849839"/>
              <a:gd name="connsiteY2" fmla="*/ 1176130 h 1176130"/>
              <a:gd name="connsiteX0" fmla="*/ 273774 w 1692706"/>
              <a:gd name="connsiteY0" fmla="*/ 1176130 h 1176130"/>
              <a:gd name="connsiteX1" fmla="*/ 849839 w 1692706"/>
              <a:gd name="connsiteY1" fmla="*/ 96011 h 1176130"/>
              <a:gd name="connsiteX2" fmla="*/ 273774 w 1692706"/>
              <a:gd name="connsiteY2" fmla="*/ 1176130 h 1176130"/>
              <a:gd name="connsiteX0" fmla="*/ 273774 w 1692706"/>
              <a:gd name="connsiteY0" fmla="*/ 1176130 h 1940631"/>
              <a:gd name="connsiteX1" fmla="*/ 849839 w 1692706"/>
              <a:gd name="connsiteY1" fmla="*/ 96011 h 1940631"/>
              <a:gd name="connsiteX2" fmla="*/ 273774 w 1692706"/>
              <a:gd name="connsiteY2" fmla="*/ 1176130 h 1940631"/>
              <a:gd name="connsiteX0" fmla="*/ 394259 w 1813191"/>
              <a:gd name="connsiteY0" fmla="*/ 1176130 h 1940631"/>
              <a:gd name="connsiteX1" fmla="*/ 970324 w 1813191"/>
              <a:gd name="connsiteY1" fmla="*/ 96011 h 1940631"/>
              <a:gd name="connsiteX2" fmla="*/ 394259 w 1813191"/>
              <a:gd name="connsiteY2" fmla="*/ 1176130 h 1940631"/>
              <a:gd name="connsiteX0" fmla="*/ 394259 w 1741183"/>
              <a:gd name="connsiteY0" fmla="*/ 1104122 h 1868623"/>
              <a:gd name="connsiteX1" fmla="*/ 898316 w 1741183"/>
              <a:gd name="connsiteY1" fmla="*/ 96011 h 1868623"/>
              <a:gd name="connsiteX2" fmla="*/ 394259 w 1741183"/>
              <a:gd name="connsiteY2" fmla="*/ 1104122 h 1868623"/>
              <a:gd name="connsiteX0" fmla="*/ 394259 w 1357411"/>
              <a:gd name="connsiteY0" fmla="*/ 1104122 h 1868623"/>
              <a:gd name="connsiteX1" fmla="*/ 898316 w 1357411"/>
              <a:gd name="connsiteY1" fmla="*/ 96011 h 1868623"/>
              <a:gd name="connsiteX2" fmla="*/ 394259 w 1357411"/>
              <a:gd name="connsiteY2" fmla="*/ 1104122 h 1868623"/>
              <a:gd name="connsiteX0" fmla="*/ 394259 w 1357411"/>
              <a:gd name="connsiteY0" fmla="*/ 1118929 h 1883430"/>
              <a:gd name="connsiteX1" fmla="*/ 898316 w 1357411"/>
              <a:gd name="connsiteY1" fmla="*/ 110818 h 1883430"/>
              <a:gd name="connsiteX2" fmla="*/ 394259 w 1357411"/>
              <a:gd name="connsiteY2" fmla="*/ 1118929 h 1883430"/>
              <a:gd name="connsiteX0" fmla="*/ 394259 w 1357411"/>
              <a:gd name="connsiteY0" fmla="*/ 1046921 h 1811422"/>
              <a:gd name="connsiteX1" fmla="*/ 898316 w 1357411"/>
              <a:gd name="connsiteY1" fmla="*/ 110818 h 1811422"/>
              <a:gd name="connsiteX2" fmla="*/ 394259 w 1357411"/>
              <a:gd name="connsiteY2" fmla="*/ 1046921 h 1811422"/>
              <a:gd name="connsiteX0" fmla="*/ 394259 w 1357411"/>
              <a:gd name="connsiteY0" fmla="*/ 1046921 h 1725215"/>
              <a:gd name="connsiteX1" fmla="*/ 898316 w 1357411"/>
              <a:gd name="connsiteY1" fmla="*/ 110818 h 1725215"/>
              <a:gd name="connsiteX2" fmla="*/ 394259 w 1357411"/>
              <a:gd name="connsiteY2" fmla="*/ 1046921 h 1725215"/>
              <a:gd name="connsiteX0" fmla="*/ 394259 w 1357411"/>
              <a:gd name="connsiteY0" fmla="*/ 1341647 h 2019941"/>
              <a:gd name="connsiteX1" fmla="*/ 898316 w 1357411"/>
              <a:gd name="connsiteY1" fmla="*/ 405544 h 2019941"/>
              <a:gd name="connsiteX2" fmla="*/ 394259 w 1357411"/>
              <a:gd name="connsiteY2" fmla="*/ 1341647 h 2019941"/>
              <a:gd name="connsiteX0" fmla="*/ 477423 w 1440575"/>
              <a:gd name="connsiteY0" fmla="*/ 1341647 h 2019941"/>
              <a:gd name="connsiteX1" fmla="*/ 981480 w 1440575"/>
              <a:gd name="connsiteY1" fmla="*/ 405544 h 2019941"/>
              <a:gd name="connsiteX2" fmla="*/ 477423 w 1440575"/>
              <a:gd name="connsiteY2" fmla="*/ 1341647 h 2019941"/>
            </a:gdLst>
            <a:ahLst/>
            <a:cxnLst>
              <a:cxn ang="0">
                <a:pos x="connsiteX0" y="connsiteY0"/>
              </a:cxn>
              <a:cxn ang="0">
                <a:pos x="connsiteX1" y="connsiteY1"/>
              </a:cxn>
              <a:cxn ang="0">
                <a:pos x="connsiteX2" y="connsiteY2"/>
              </a:cxn>
            </a:cxnLst>
            <a:rect l="l" t="t" r="r" b="b"/>
            <a:pathLst>
              <a:path w="1440575" h="2019941">
                <a:moveTo>
                  <a:pt x="477423" y="1341647"/>
                </a:moveTo>
                <a:cubicBezTo>
                  <a:pt x="0" y="494492"/>
                  <a:pt x="465456" y="0"/>
                  <a:pt x="981480" y="405544"/>
                </a:cubicBezTo>
                <a:cubicBezTo>
                  <a:pt x="1440575" y="1146110"/>
                  <a:pt x="1067618" y="2019941"/>
                  <a:pt x="477423" y="1341647"/>
                </a:cubicBezTo>
                <a:close/>
              </a:path>
            </a:pathLst>
          </a:custGeom>
          <a:pattFill prst="dashUpDiag">
            <a:fgClr>
              <a:srgbClr val="7C7C7C"/>
            </a:fgClr>
            <a:bgClr>
              <a:srgbClr val="FFFFFF"/>
            </a:bgClr>
          </a:pattFill>
          <a:ln w="25400" algn="ctr">
            <a:solidFill>
              <a:srgbClr val="0066CC"/>
            </a:solidFill>
            <a:prstDash val="sysDot"/>
            <a:round/>
            <a:headEnd/>
            <a:tailEnd/>
          </a:ln>
        </p:spPr>
        <p:txBody>
          <a:bodyPr lIns="0" tIns="0" rIns="0" bIns="0" anchor="ctr">
            <a:spAutoFit/>
          </a:bodyPr>
          <a:lstStyle/>
          <a:p>
            <a:endParaRPr lang="fr-FR"/>
          </a:p>
        </p:txBody>
      </p:sp>
      <p:sp>
        <p:nvSpPr>
          <p:cNvPr id="4" name="Rectangle 8"/>
          <p:cNvSpPr>
            <a:spLocks noChangeArrowheads="1"/>
          </p:cNvSpPr>
          <p:nvPr/>
        </p:nvSpPr>
        <p:spPr bwMode="auto">
          <a:xfrm>
            <a:off x="7020272" y="947711"/>
            <a:ext cx="2047750" cy="5506392"/>
          </a:xfrm>
          <a:prstGeom prst="rect">
            <a:avLst/>
          </a:prstGeom>
          <a:solidFill>
            <a:schemeClr val="bg1">
              <a:lumMod val="85000"/>
            </a:schemeClr>
          </a:solidFill>
          <a:ln w="9525">
            <a:noFill/>
            <a:miter lim="800000"/>
            <a:headEnd/>
            <a:tailEnd/>
          </a:ln>
        </p:spPr>
        <p:txBody>
          <a:bodyPr lIns="54000" tIns="54000" rIns="54000" bIns="54000"/>
          <a:lstStyle/>
          <a:p>
            <a:pPr marL="1588" lvl="1">
              <a:spcBef>
                <a:spcPct val="30000"/>
              </a:spcBef>
            </a:pPr>
            <a:endParaRPr lang="fr-FR" sz="1300" dirty="0">
              <a:latin typeface="Trebuchet MS" pitchFamily="34" charset="0"/>
              <a:cs typeface="Arial" pitchFamily="34" charset="0"/>
            </a:endParaRPr>
          </a:p>
          <a:p>
            <a:pPr marL="1588" lvl="1">
              <a:spcBef>
                <a:spcPct val="30000"/>
              </a:spcBef>
            </a:pPr>
            <a:endParaRPr lang="fr-FR" sz="1300" dirty="0">
              <a:latin typeface="Trebuchet MS" pitchFamily="34" charset="0"/>
              <a:cs typeface="Arial" pitchFamily="34" charset="0"/>
            </a:endParaRPr>
          </a:p>
          <a:p>
            <a:pPr marL="1588" lvl="1">
              <a:spcBef>
                <a:spcPct val="30000"/>
              </a:spcBef>
            </a:pPr>
            <a:r>
              <a:rPr lang="fr-FR" sz="1300" b="1" dirty="0">
                <a:latin typeface="Trebuchet MS" pitchFamily="34" charset="0"/>
                <a:cs typeface="Arial" pitchFamily="34" charset="0"/>
              </a:rPr>
              <a:t>Etape </a:t>
            </a:r>
            <a:r>
              <a:rPr lang="fr-FR" sz="1300" b="1" dirty="0" smtClean="0">
                <a:latin typeface="Trebuchet MS" pitchFamily="34" charset="0"/>
                <a:cs typeface="Arial" pitchFamily="34" charset="0"/>
              </a:rPr>
              <a:t>6</a:t>
            </a:r>
            <a:endParaRPr lang="fr-FR" sz="1300" b="1" dirty="0">
              <a:latin typeface="Trebuchet MS" pitchFamily="34" charset="0"/>
              <a:cs typeface="Arial" pitchFamily="34" charset="0"/>
            </a:endParaRPr>
          </a:p>
          <a:p>
            <a:pPr marL="1588" lvl="1">
              <a:spcBef>
                <a:spcPct val="30000"/>
              </a:spcBef>
            </a:pPr>
            <a:r>
              <a:rPr lang="fr-FR" sz="1300" dirty="0">
                <a:latin typeface="Trebuchet MS" pitchFamily="34" charset="0"/>
                <a:cs typeface="Arial" pitchFamily="34" charset="0"/>
              </a:rPr>
              <a:t>Emission </a:t>
            </a:r>
            <a:r>
              <a:rPr lang="fr-FR" sz="1300" dirty="0" smtClean="0">
                <a:latin typeface="Trebuchet MS" pitchFamily="34" charset="0"/>
                <a:cs typeface="Arial" pitchFamily="34" charset="0"/>
              </a:rPr>
              <a:t>d’OCABSA par la Holding au Fonds mezzanine.</a:t>
            </a:r>
            <a:endParaRPr lang="fr-FR" sz="1300" dirty="0">
              <a:latin typeface="Trebuchet MS" pitchFamily="34" charset="0"/>
              <a:cs typeface="Arial" pitchFamily="34" charset="0"/>
            </a:endParaRPr>
          </a:p>
          <a:p>
            <a:pPr marL="1588" lvl="1">
              <a:spcBef>
                <a:spcPct val="30000"/>
              </a:spcBef>
            </a:pPr>
            <a:endParaRPr lang="fr-FR" sz="1300" dirty="0">
              <a:latin typeface="Trebuchet MS" pitchFamily="34" charset="0"/>
              <a:cs typeface="Arial" pitchFamily="34" charset="0"/>
            </a:endParaRPr>
          </a:p>
          <a:p>
            <a:pPr marL="1588" lvl="1">
              <a:spcBef>
                <a:spcPct val="30000"/>
              </a:spcBef>
            </a:pPr>
            <a:r>
              <a:rPr lang="fr-FR" sz="1300" b="1" dirty="0">
                <a:latin typeface="Trebuchet MS" pitchFamily="34" charset="0"/>
                <a:cs typeface="Arial" pitchFamily="34" charset="0"/>
              </a:rPr>
              <a:t>Etape </a:t>
            </a:r>
            <a:r>
              <a:rPr lang="fr-FR" sz="1300" b="1" dirty="0" smtClean="0">
                <a:latin typeface="Trebuchet MS" pitchFamily="34" charset="0"/>
                <a:cs typeface="Arial" pitchFamily="34" charset="0"/>
              </a:rPr>
              <a:t>7</a:t>
            </a:r>
            <a:endParaRPr lang="fr-FR" sz="1300" b="1" dirty="0">
              <a:latin typeface="Trebuchet MS" pitchFamily="34" charset="0"/>
              <a:cs typeface="Arial" pitchFamily="34" charset="0"/>
            </a:endParaRPr>
          </a:p>
          <a:p>
            <a:pPr marL="1588" lvl="1">
              <a:spcBef>
                <a:spcPct val="30000"/>
              </a:spcBef>
            </a:pPr>
            <a:r>
              <a:rPr lang="fr-FR" sz="1300" dirty="0">
                <a:latin typeface="Trebuchet MS" pitchFamily="34" charset="0"/>
                <a:cs typeface="Arial" pitchFamily="34" charset="0"/>
              </a:rPr>
              <a:t>Cession </a:t>
            </a:r>
            <a:r>
              <a:rPr lang="fr-FR" sz="1300" dirty="0" smtClean="0">
                <a:latin typeface="Trebuchet MS" pitchFamily="34" charset="0"/>
                <a:cs typeface="Arial" pitchFamily="34" charset="0"/>
              </a:rPr>
              <a:t>d’actions par Cyril à la Holding.</a:t>
            </a:r>
          </a:p>
          <a:p>
            <a:pPr marL="1588" lvl="1">
              <a:spcBef>
                <a:spcPct val="30000"/>
              </a:spcBef>
            </a:pPr>
            <a:endParaRPr lang="fr-FR" sz="1300" dirty="0" smtClean="0">
              <a:latin typeface="Trebuchet MS" pitchFamily="34" charset="0"/>
              <a:cs typeface="Arial" pitchFamily="34" charset="0"/>
            </a:endParaRPr>
          </a:p>
          <a:p>
            <a:pPr marL="1588" lvl="1">
              <a:spcBef>
                <a:spcPct val="30000"/>
              </a:spcBef>
            </a:pPr>
            <a:r>
              <a:rPr lang="fr-FR" sz="1300" b="1" dirty="0" smtClean="0">
                <a:latin typeface="Trebuchet MS" pitchFamily="34" charset="0"/>
                <a:cs typeface="Arial" pitchFamily="34" charset="0"/>
              </a:rPr>
              <a:t>Etape 8</a:t>
            </a:r>
          </a:p>
          <a:p>
            <a:pPr marL="179388" lvl="1" indent="-179388">
              <a:spcBef>
                <a:spcPct val="30000"/>
              </a:spcBef>
              <a:buFont typeface="Arial" pitchFamily="34" charset="0"/>
              <a:buChar char="•"/>
            </a:pPr>
            <a:r>
              <a:rPr lang="fr-FR" sz="1300" dirty="0" smtClean="0">
                <a:latin typeface="Trebuchet MS" pitchFamily="34" charset="0"/>
                <a:cs typeface="Arial" pitchFamily="34" charset="0"/>
              </a:rPr>
              <a:t>Conclusion d’un pacte Dutreil entre Marianne L., Claude L, Pierre S. et la Holding portant sur les titres de la société Léonard. </a:t>
            </a:r>
          </a:p>
          <a:p>
            <a:pPr marL="179388" lvl="1" indent="-179388">
              <a:spcBef>
                <a:spcPct val="30000"/>
              </a:spcBef>
              <a:buFont typeface="Arial" pitchFamily="34" charset="0"/>
              <a:buChar char="•"/>
            </a:pPr>
            <a:r>
              <a:rPr lang="fr-FR" sz="1300" dirty="0" smtClean="0">
                <a:latin typeface="Trebuchet MS" pitchFamily="34" charset="0"/>
                <a:cs typeface="Arial" pitchFamily="34" charset="0"/>
              </a:rPr>
              <a:t>Début de l’ECC.</a:t>
            </a:r>
            <a:endParaRPr lang="fr-FR" sz="1300" b="1" dirty="0" smtClean="0">
              <a:latin typeface="Trebuchet MS" pitchFamily="34" charset="0"/>
              <a:cs typeface="Arial" pitchFamily="34" charset="0"/>
            </a:endParaRPr>
          </a:p>
          <a:p>
            <a:pPr marL="1588" lvl="1">
              <a:spcBef>
                <a:spcPct val="30000"/>
              </a:spcBef>
            </a:pPr>
            <a:endParaRPr lang="fr-FR" sz="1300" dirty="0">
              <a:latin typeface="Trebuchet MS" pitchFamily="34" charset="0"/>
              <a:cs typeface="Arial" pitchFamily="34" charset="0"/>
            </a:endParaRPr>
          </a:p>
          <a:p>
            <a:pPr marL="1588" lvl="1">
              <a:spcBef>
                <a:spcPct val="30000"/>
              </a:spcBef>
            </a:pPr>
            <a:endParaRPr lang="fr-FR" sz="1300" dirty="0">
              <a:latin typeface="Trebuchet MS" pitchFamily="34" charset="0"/>
              <a:cs typeface="Arial" pitchFamily="34" charset="0"/>
            </a:endParaRPr>
          </a:p>
          <a:p>
            <a:pPr marL="1588" lvl="1">
              <a:spcBef>
                <a:spcPct val="30000"/>
              </a:spcBef>
            </a:pPr>
            <a:endParaRPr lang="fr-FR" sz="1300" dirty="0">
              <a:latin typeface="Trebuchet MS" pitchFamily="34" charset="0"/>
              <a:cs typeface="Arial" pitchFamily="34" charset="0"/>
            </a:endParaRPr>
          </a:p>
        </p:txBody>
      </p:sp>
      <p:grpSp>
        <p:nvGrpSpPr>
          <p:cNvPr id="5" name="Group 10"/>
          <p:cNvGrpSpPr>
            <a:grpSpLocks/>
          </p:cNvGrpSpPr>
          <p:nvPr/>
        </p:nvGrpSpPr>
        <p:grpSpPr bwMode="auto">
          <a:xfrm>
            <a:off x="179513" y="332531"/>
            <a:ext cx="8857173" cy="4989514"/>
            <a:chOff x="110" y="786"/>
            <a:chExt cx="7898" cy="3143"/>
          </a:xfrm>
        </p:grpSpPr>
        <p:sp>
          <p:nvSpPr>
            <p:cNvPr id="6" name="Rectangle 11"/>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lgn="just">
                <a:spcBef>
                  <a:spcPct val="30000"/>
                </a:spcBef>
                <a:buClr>
                  <a:srgbClr val="A5003E"/>
                </a:buClr>
                <a:buSzPct val="120000"/>
                <a:buFont typeface="Wingdings" pitchFamily="2" charset="2"/>
                <a:buChar char="§"/>
              </a:pPr>
              <a:endParaRPr lang="fr-FR" sz="1300">
                <a:latin typeface="Trebuchet MS" pitchFamily="34" charset="0"/>
              </a:endParaRPr>
            </a:p>
          </p:txBody>
        </p:sp>
        <p:sp>
          <p:nvSpPr>
            <p:cNvPr id="7" name="Rectangle 12"/>
            <p:cNvSpPr>
              <a:spLocks noChangeArrowheads="1"/>
            </p:cNvSpPr>
            <p:nvPr/>
          </p:nvSpPr>
          <p:spPr bwMode="auto">
            <a:xfrm>
              <a:off x="110" y="786"/>
              <a:ext cx="7898" cy="136"/>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Illustration n° 63 : Acquisition </a:t>
              </a:r>
              <a:r>
                <a:rPr lang="fr-FR" sz="1300" b="1" dirty="0">
                  <a:latin typeface="Trebuchet MS" pitchFamily="34" charset="0"/>
                  <a:cs typeface="Arial" pitchFamily="34" charset="0"/>
                </a:rPr>
                <a:t>des actions </a:t>
              </a:r>
              <a:r>
                <a:rPr lang="fr-FR" sz="1300" b="1" dirty="0" smtClean="0">
                  <a:latin typeface="Trebuchet MS" pitchFamily="34" charset="0"/>
                  <a:cs typeface="Arial" pitchFamily="34" charset="0"/>
                </a:rPr>
                <a:t>de Cyril </a:t>
              </a:r>
              <a:r>
                <a:rPr lang="fr-FR" sz="1300" b="1" dirty="0">
                  <a:latin typeface="Trebuchet MS" pitchFamily="34" charset="0"/>
                  <a:cs typeface="Arial" pitchFamily="34" charset="0"/>
                </a:rPr>
                <a:t>par la </a:t>
              </a:r>
              <a:r>
                <a:rPr lang="fr-FR" sz="1300" b="1" dirty="0" smtClean="0">
                  <a:latin typeface="Trebuchet MS" pitchFamily="34" charset="0"/>
                  <a:cs typeface="Arial" pitchFamily="34" charset="0"/>
                </a:rPr>
                <a:t>Holding et conclusion d’un pacte Dutreil</a:t>
              </a:r>
              <a:endParaRPr lang="fr-FR" sz="1300" b="1" dirty="0">
                <a:latin typeface="Trebuchet MS" pitchFamily="34" charset="0"/>
                <a:cs typeface="Arial" pitchFamily="34" charset="0"/>
              </a:endParaRPr>
            </a:p>
          </p:txBody>
        </p:sp>
      </p:grpSp>
      <p:sp>
        <p:nvSpPr>
          <p:cNvPr id="10" name="Rectangle 9"/>
          <p:cNvSpPr/>
          <p:nvPr/>
        </p:nvSpPr>
        <p:spPr>
          <a:xfrm>
            <a:off x="251520" y="3069727"/>
            <a:ext cx="571504" cy="571504"/>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Cyril L.</a:t>
            </a:r>
            <a:endParaRPr lang="fr-FR" sz="1100" b="1" dirty="0">
              <a:solidFill>
                <a:schemeClr val="tx1"/>
              </a:solidFill>
            </a:endParaRPr>
          </a:p>
        </p:txBody>
      </p:sp>
      <p:sp>
        <p:nvSpPr>
          <p:cNvPr id="11" name="Rectangle 10"/>
          <p:cNvSpPr/>
          <p:nvPr/>
        </p:nvSpPr>
        <p:spPr>
          <a:xfrm>
            <a:off x="1259632" y="1562689"/>
            <a:ext cx="720080" cy="643512"/>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Claude L.</a:t>
            </a:r>
            <a:endParaRPr lang="fr-FR" sz="1100" b="1" dirty="0">
              <a:solidFill>
                <a:schemeClr val="tx1"/>
              </a:solidFill>
            </a:endParaRPr>
          </a:p>
        </p:txBody>
      </p:sp>
      <p:cxnSp>
        <p:nvCxnSpPr>
          <p:cNvPr id="12" name="Connecteur droit 11"/>
          <p:cNvCxnSpPr/>
          <p:nvPr/>
        </p:nvCxnSpPr>
        <p:spPr>
          <a:xfrm>
            <a:off x="1619098" y="2426785"/>
            <a:ext cx="1728192"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rot="5400000">
            <a:off x="1511941" y="2317918"/>
            <a:ext cx="214314"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rot="5400000">
            <a:off x="3239278" y="2318773"/>
            <a:ext cx="216024"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rot="5400000">
            <a:off x="1370209" y="2892272"/>
            <a:ext cx="930974"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nvCxnSpPr>
        <p:spPr>
          <a:xfrm>
            <a:off x="827584" y="3357759"/>
            <a:ext cx="1368152"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17" name="Ellipse 16"/>
          <p:cNvSpPr/>
          <p:nvPr/>
        </p:nvSpPr>
        <p:spPr>
          <a:xfrm>
            <a:off x="2771800" y="1490681"/>
            <a:ext cx="936104" cy="714950"/>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Marianne L.</a:t>
            </a:r>
            <a:endParaRPr lang="fr-FR" sz="1100" b="1" dirty="0">
              <a:solidFill>
                <a:schemeClr val="tx1"/>
              </a:solidFill>
            </a:endParaRPr>
          </a:p>
        </p:txBody>
      </p:sp>
      <p:sp>
        <p:nvSpPr>
          <p:cNvPr id="18" name="Text Box 24"/>
          <p:cNvSpPr txBox="1">
            <a:spLocks noChangeArrowheads="1"/>
          </p:cNvSpPr>
          <p:nvPr/>
        </p:nvSpPr>
        <p:spPr bwMode="auto">
          <a:xfrm>
            <a:off x="755576" y="5235097"/>
            <a:ext cx="648072" cy="261610"/>
          </a:xfrm>
          <a:prstGeom prst="rect">
            <a:avLst/>
          </a:prstGeom>
          <a:noFill/>
          <a:ln w="9525">
            <a:noFill/>
            <a:miter lim="800000"/>
            <a:headEnd/>
            <a:tailEnd/>
          </a:ln>
        </p:spPr>
        <p:txBody>
          <a:bodyPr wrap="square">
            <a:spAutoFit/>
          </a:bodyPr>
          <a:lstStyle/>
          <a:p>
            <a:pPr marL="342900" indent="-342900" algn="ctr">
              <a:spcBef>
                <a:spcPct val="20000"/>
              </a:spcBef>
            </a:pPr>
            <a:r>
              <a:rPr lang="fr-FR" sz="1100" b="1" dirty="0" smtClean="0">
                <a:solidFill>
                  <a:srgbClr val="A5003E"/>
                </a:solidFill>
                <a:cs typeface="Times New Roman" pitchFamily="18" charset="0"/>
              </a:rPr>
              <a:t>51 %</a:t>
            </a:r>
          </a:p>
        </p:txBody>
      </p:sp>
      <p:sp>
        <p:nvSpPr>
          <p:cNvPr id="19" name="Text Box 24"/>
          <p:cNvSpPr txBox="1">
            <a:spLocks noChangeArrowheads="1"/>
          </p:cNvSpPr>
          <p:nvPr/>
        </p:nvSpPr>
        <p:spPr bwMode="auto">
          <a:xfrm>
            <a:off x="3995938" y="3362893"/>
            <a:ext cx="792088" cy="464743"/>
          </a:xfrm>
          <a:prstGeom prst="rect">
            <a:avLst/>
          </a:prstGeom>
          <a:noFill/>
          <a:ln w="9525">
            <a:noFill/>
            <a:miter lim="800000"/>
            <a:headEnd/>
            <a:tailEnd/>
          </a:ln>
        </p:spPr>
        <p:txBody>
          <a:bodyPr wrap="square">
            <a:spAutoFit/>
          </a:bodyPr>
          <a:lstStyle/>
          <a:p>
            <a:pPr marL="342900" indent="-342900" algn="ctr">
              <a:spcBef>
                <a:spcPct val="20000"/>
              </a:spcBef>
            </a:pPr>
            <a:r>
              <a:rPr lang="fr-FR" sz="1050" b="1" dirty="0" smtClean="0">
                <a:solidFill>
                  <a:srgbClr val="A5003E"/>
                </a:solidFill>
                <a:cs typeface="Times New Roman" pitchFamily="18" charset="0"/>
              </a:rPr>
              <a:t>0,01%</a:t>
            </a:r>
          </a:p>
          <a:p>
            <a:pPr marL="342900" indent="-342900" algn="ctr">
              <a:spcBef>
                <a:spcPct val="20000"/>
              </a:spcBef>
            </a:pPr>
            <a:r>
              <a:rPr lang="fr-FR" sz="1050" dirty="0" smtClean="0">
                <a:solidFill>
                  <a:srgbClr val="A5003E"/>
                </a:solidFill>
                <a:cs typeface="Times New Roman" pitchFamily="18" charset="0"/>
              </a:rPr>
              <a:t> (1 action)</a:t>
            </a:r>
            <a:endParaRPr lang="fr-FR" sz="1050" dirty="0">
              <a:solidFill>
                <a:srgbClr val="A5003E"/>
              </a:solidFill>
              <a:cs typeface="Times New Roman" pitchFamily="18" charset="0"/>
            </a:endParaRPr>
          </a:p>
        </p:txBody>
      </p:sp>
      <p:sp>
        <p:nvSpPr>
          <p:cNvPr id="20" name="Rectangle 19"/>
          <p:cNvSpPr/>
          <p:nvPr/>
        </p:nvSpPr>
        <p:spPr>
          <a:xfrm>
            <a:off x="4715442" y="1562689"/>
            <a:ext cx="720080" cy="643512"/>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Pierre S.</a:t>
            </a:r>
          </a:p>
          <a:p>
            <a:pPr algn="ctr"/>
            <a:r>
              <a:rPr lang="fr-FR" sz="1100" b="1" dirty="0" smtClean="0">
                <a:solidFill>
                  <a:schemeClr val="tx1"/>
                </a:solidFill>
              </a:rPr>
              <a:t>DG</a:t>
            </a:r>
            <a:endParaRPr lang="fr-FR" sz="1100" b="1" dirty="0">
              <a:solidFill>
                <a:schemeClr val="tx1"/>
              </a:solidFill>
            </a:endParaRPr>
          </a:p>
        </p:txBody>
      </p:sp>
      <p:sp>
        <p:nvSpPr>
          <p:cNvPr id="21" name="Rectangle 20"/>
          <p:cNvSpPr/>
          <p:nvPr/>
        </p:nvSpPr>
        <p:spPr>
          <a:xfrm>
            <a:off x="1835696" y="4443009"/>
            <a:ext cx="1512168"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Holding</a:t>
            </a:r>
            <a:endParaRPr lang="fr-FR" sz="1400" b="1" dirty="0"/>
          </a:p>
        </p:txBody>
      </p:sp>
      <p:sp>
        <p:nvSpPr>
          <p:cNvPr id="22" name="Rectangle 21"/>
          <p:cNvSpPr/>
          <p:nvPr/>
        </p:nvSpPr>
        <p:spPr>
          <a:xfrm>
            <a:off x="1763688" y="5811161"/>
            <a:ext cx="1728192"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SAS Léonard</a:t>
            </a:r>
          </a:p>
        </p:txBody>
      </p:sp>
      <p:sp>
        <p:nvSpPr>
          <p:cNvPr id="23" name="Line 20"/>
          <p:cNvSpPr>
            <a:spLocks noChangeShapeType="1"/>
          </p:cNvSpPr>
          <p:nvPr/>
        </p:nvSpPr>
        <p:spPr bwMode="auto">
          <a:xfrm>
            <a:off x="2699792" y="5091081"/>
            <a:ext cx="0" cy="720080"/>
          </a:xfrm>
          <a:prstGeom prst="line">
            <a:avLst/>
          </a:prstGeom>
          <a:noFill/>
          <a:ln w="25400">
            <a:solidFill>
              <a:srgbClr val="A5003E"/>
            </a:solidFill>
            <a:round/>
            <a:headEnd/>
            <a:tailEnd type="triangle" w="med" len="med"/>
          </a:ln>
        </p:spPr>
        <p:txBody>
          <a:bodyPr/>
          <a:lstStyle/>
          <a:p>
            <a:endParaRPr lang="fr-FR"/>
          </a:p>
        </p:txBody>
      </p:sp>
      <p:cxnSp>
        <p:nvCxnSpPr>
          <p:cNvPr id="24" name="Connecteur en angle 23"/>
          <p:cNvCxnSpPr/>
          <p:nvPr/>
        </p:nvCxnSpPr>
        <p:spPr>
          <a:xfrm rot="5400000">
            <a:off x="2051830" y="3650811"/>
            <a:ext cx="4176464" cy="1296364"/>
          </a:xfrm>
          <a:prstGeom prst="bentConnector3">
            <a:avLst>
              <a:gd name="adj1" fmla="val 100044"/>
            </a:avLst>
          </a:prstGeom>
          <a:ln w="25400">
            <a:solidFill>
              <a:srgbClr val="A5003E"/>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5" name="Connecteur en angle 87"/>
          <p:cNvCxnSpPr>
            <a:endCxn id="22" idx="1"/>
          </p:cNvCxnSpPr>
          <p:nvPr/>
        </p:nvCxnSpPr>
        <p:spPr>
          <a:xfrm rot="16200000" flipH="1">
            <a:off x="-413269" y="3955672"/>
            <a:ext cx="3921871" cy="432048"/>
          </a:xfrm>
          <a:prstGeom prst="bentConnector2">
            <a:avLst/>
          </a:prstGeom>
          <a:ln w="25400">
            <a:solidFill>
              <a:srgbClr val="A5003E"/>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6" name="Connecteur en angle 25"/>
          <p:cNvCxnSpPr/>
          <p:nvPr/>
        </p:nvCxnSpPr>
        <p:spPr>
          <a:xfrm rot="16200000" flipH="1">
            <a:off x="359532" y="3326887"/>
            <a:ext cx="2592288" cy="360040"/>
          </a:xfrm>
          <a:prstGeom prst="bentConnector3">
            <a:avLst>
              <a:gd name="adj1" fmla="val 100391"/>
            </a:avLst>
          </a:prstGeom>
          <a:ln w="25400">
            <a:solidFill>
              <a:srgbClr val="A5003E"/>
            </a:solidFill>
            <a:prstDash val="sysDot"/>
            <a:miter lim="800000"/>
            <a:tailEnd type="triangle"/>
          </a:ln>
        </p:spPr>
        <p:style>
          <a:lnRef idx="1">
            <a:schemeClr val="accent1"/>
          </a:lnRef>
          <a:fillRef idx="0">
            <a:schemeClr val="accent1"/>
          </a:fillRef>
          <a:effectRef idx="0">
            <a:schemeClr val="accent1"/>
          </a:effectRef>
          <a:fontRef idx="minor">
            <a:schemeClr val="tx1"/>
          </a:fontRef>
        </p:style>
      </p:cxnSp>
      <p:sp>
        <p:nvSpPr>
          <p:cNvPr id="27" name="Line 20"/>
          <p:cNvSpPr>
            <a:spLocks noChangeShapeType="1"/>
          </p:cNvSpPr>
          <p:nvPr/>
        </p:nvSpPr>
        <p:spPr bwMode="auto">
          <a:xfrm>
            <a:off x="2123728" y="3573783"/>
            <a:ext cx="0" cy="869226"/>
          </a:xfrm>
          <a:prstGeom prst="line">
            <a:avLst/>
          </a:prstGeom>
          <a:noFill/>
          <a:ln w="25400">
            <a:solidFill>
              <a:srgbClr val="A5003E"/>
            </a:solidFill>
            <a:prstDash val="dash"/>
            <a:round/>
            <a:headEnd/>
            <a:tailEnd type="triangle" w="med" len="med"/>
          </a:ln>
        </p:spPr>
        <p:txBody>
          <a:bodyPr/>
          <a:lstStyle/>
          <a:p>
            <a:endParaRPr lang="fr-FR"/>
          </a:p>
        </p:txBody>
      </p:sp>
      <p:sp>
        <p:nvSpPr>
          <p:cNvPr id="28" name="Line 20"/>
          <p:cNvSpPr>
            <a:spLocks noChangeShapeType="1"/>
          </p:cNvSpPr>
          <p:nvPr/>
        </p:nvSpPr>
        <p:spPr bwMode="auto">
          <a:xfrm>
            <a:off x="2699792" y="3645791"/>
            <a:ext cx="0" cy="792088"/>
          </a:xfrm>
          <a:prstGeom prst="line">
            <a:avLst/>
          </a:prstGeom>
          <a:noFill/>
          <a:ln w="25400">
            <a:solidFill>
              <a:srgbClr val="A5003E"/>
            </a:solidFill>
            <a:round/>
            <a:headEnd/>
            <a:tailEnd type="triangle" w="med" len="med"/>
          </a:ln>
        </p:spPr>
        <p:txBody>
          <a:bodyPr/>
          <a:lstStyle/>
          <a:p>
            <a:endParaRPr lang="fr-FR"/>
          </a:p>
        </p:txBody>
      </p:sp>
      <p:sp>
        <p:nvSpPr>
          <p:cNvPr id="29" name="Text Box 24"/>
          <p:cNvSpPr txBox="1">
            <a:spLocks noChangeArrowheads="1"/>
          </p:cNvSpPr>
          <p:nvPr/>
        </p:nvSpPr>
        <p:spPr bwMode="auto">
          <a:xfrm>
            <a:off x="2123728" y="4012126"/>
            <a:ext cx="432048" cy="430887"/>
          </a:xfrm>
          <a:prstGeom prst="rect">
            <a:avLst/>
          </a:prstGeom>
          <a:noFill/>
          <a:ln w="9525">
            <a:noFill/>
            <a:miter lim="800000"/>
            <a:headEnd/>
            <a:tailEnd/>
          </a:ln>
        </p:spPr>
        <p:txBody>
          <a:bodyPr wrap="square">
            <a:spAutoFit/>
          </a:bodyPr>
          <a:lstStyle/>
          <a:p>
            <a:r>
              <a:rPr lang="fr-FR" sz="1100" b="1" dirty="0" smtClean="0">
                <a:solidFill>
                  <a:srgbClr val="A5003E"/>
                </a:solidFill>
                <a:cs typeface="Times New Roman" pitchFamily="18" charset="0"/>
              </a:rPr>
              <a:t>49%</a:t>
            </a:r>
          </a:p>
          <a:p>
            <a:r>
              <a:rPr lang="fr-FR" sz="1100" b="1" dirty="0" smtClean="0">
                <a:solidFill>
                  <a:srgbClr val="A5003E"/>
                </a:solidFill>
                <a:cs typeface="Times New Roman" pitchFamily="18" charset="0"/>
              </a:rPr>
              <a:t>NP</a:t>
            </a:r>
          </a:p>
        </p:txBody>
      </p:sp>
      <p:sp>
        <p:nvSpPr>
          <p:cNvPr id="30" name="Text Box 24"/>
          <p:cNvSpPr txBox="1">
            <a:spLocks noChangeArrowheads="1"/>
          </p:cNvSpPr>
          <p:nvPr/>
        </p:nvSpPr>
        <p:spPr bwMode="auto">
          <a:xfrm>
            <a:off x="2699792" y="3973140"/>
            <a:ext cx="432048" cy="464743"/>
          </a:xfrm>
          <a:prstGeom prst="rect">
            <a:avLst/>
          </a:prstGeom>
          <a:noFill/>
          <a:ln w="9525">
            <a:noFill/>
            <a:miter lim="800000"/>
            <a:headEnd/>
            <a:tailEnd/>
          </a:ln>
        </p:spPr>
        <p:txBody>
          <a:bodyPr wrap="square">
            <a:spAutoFit/>
          </a:bodyPr>
          <a:lstStyle/>
          <a:p>
            <a:pPr marL="342900" indent="-342900">
              <a:spcBef>
                <a:spcPct val="20000"/>
              </a:spcBef>
            </a:pPr>
            <a:r>
              <a:rPr lang="fr-FR" sz="1100" b="1" dirty="0" smtClean="0">
                <a:solidFill>
                  <a:srgbClr val="A5003E"/>
                </a:solidFill>
                <a:cs typeface="Times New Roman" pitchFamily="18" charset="0"/>
              </a:rPr>
              <a:t>51%</a:t>
            </a:r>
          </a:p>
          <a:p>
            <a:pPr marL="342900" indent="-342900">
              <a:spcBef>
                <a:spcPct val="20000"/>
              </a:spcBef>
            </a:pPr>
            <a:r>
              <a:rPr lang="fr-FR" sz="1100" b="1" dirty="0" smtClean="0">
                <a:solidFill>
                  <a:srgbClr val="A5003E"/>
                </a:solidFill>
                <a:cs typeface="Times New Roman" pitchFamily="18" charset="0"/>
              </a:rPr>
              <a:t>PP</a:t>
            </a:r>
          </a:p>
        </p:txBody>
      </p:sp>
      <p:cxnSp>
        <p:nvCxnSpPr>
          <p:cNvPr id="31" name="Forme 109"/>
          <p:cNvCxnSpPr/>
          <p:nvPr/>
        </p:nvCxnSpPr>
        <p:spPr>
          <a:xfrm flipH="1">
            <a:off x="3491880" y="1850721"/>
            <a:ext cx="216024" cy="4284476"/>
          </a:xfrm>
          <a:prstGeom prst="bentConnector3">
            <a:avLst>
              <a:gd name="adj1" fmla="val -170611"/>
            </a:avLst>
          </a:prstGeom>
          <a:ln w="25400">
            <a:solidFill>
              <a:srgbClr val="A5003E"/>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2" name="Text Box 24"/>
          <p:cNvSpPr txBox="1">
            <a:spLocks noChangeArrowheads="1"/>
          </p:cNvSpPr>
          <p:nvPr/>
        </p:nvSpPr>
        <p:spPr bwMode="auto">
          <a:xfrm>
            <a:off x="3563890" y="4005835"/>
            <a:ext cx="576064" cy="447815"/>
          </a:xfrm>
          <a:prstGeom prst="rect">
            <a:avLst/>
          </a:prstGeom>
          <a:noFill/>
          <a:ln w="9525">
            <a:noFill/>
            <a:miter lim="800000"/>
            <a:headEnd/>
            <a:tailEnd/>
          </a:ln>
        </p:spPr>
        <p:txBody>
          <a:bodyPr wrap="square">
            <a:spAutoFit/>
          </a:bodyPr>
          <a:lstStyle/>
          <a:p>
            <a:pPr marL="342900" indent="-342900">
              <a:spcBef>
                <a:spcPct val="20000"/>
              </a:spcBef>
            </a:pPr>
            <a:r>
              <a:rPr lang="fr-FR" sz="1050" b="1" dirty="0" smtClean="0">
                <a:solidFill>
                  <a:srgbClr val="A5003E"/>
                </a:solidFill>
                <a:cs typeface="Times New Roman" pitchFamily="18" charset="0"/>
              </a:rPr>
              <a:t>0,01%</a:t>
            </a:r>
          </a:p>
          <a:p>
            <a:pPr marL="342900" indent="-342900">
              <a:spcBef>
                <a:spcPct val="20000"/>
              </a:spcBef>
            </a:pPr>
            <a:r>
              <a:rPr lang="fr-FR" sz="1050" b="1" dirty="0" smtClean="0">
                <a:solidFill>
                  <a:srgbClr val="A5003E"/>
                </a:solidFill>
                <a:cs typeface="Times New Roman" pitchFamily="18" charset="0"/>
              </a:rPr>
              <a:t>US</a:t>
            </a:r>
            <a:endParaRPr lang="fr-FR" sz="1050" b="1" dirty="0">
              <a:solidFill>
                <a:srgbClr val="A5003E"/>
              </a:solidFill>
              <a:cs typeface="Times New Roman" pitchFamily="18" charset="0"/>
            </a:endParaRPr>
          </a:p>
        </p:txBody>
      </p:sp>
      <p:sp>
        <p:nvSpPr>
          <p:cNvPr id="34" name="Ellipse 33"/>
          <p:cNvSpPr/>
          <p:nvPr/>
        </p:nvSpPr>
        <p:spPr>
          <a:xfrm>
            <a:off x="2051720" y="3069727"/>
            <a:ext cx="864096" cy="648072"/>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Inès L.</a:t>
            </a:r>
            <a:endParaRPr lang="fr-FR" sz="1100" b="1" dirty="0">
              <a:solidFill>
                <a:schemeClr val="tx1"/>
              </a:solidFill>
            </a:endParaRPr>
          </a:p>
        </p:txBody>
      </p:sp>
      <p:sp>
        <p:nvSpPr>
          <p:cNvPr id="35" name="Text Box 24"/>
          <p:cNvSpPr txBox="1">
            <a:spLocks noChangeArrowheads="1"/>
          </p:cNvSpPr>
          <p:nvPr/>
        </p:nvSpPr>
        <p:spPr bwMode="auto">
          <a:xfrm>
            <a:off x="1475656" y="3866949"/>
            <a:ext cx="648072" cy="447815"/>
          </a:xfrm>
          <a:custGeom>
            <a:avLst/>
            <a:gdLst>
              <a:gd name="connsiteX0" fmla="*/ 0 w 432048"/>
              <a:gd name="connsiteY0" fmla="*/ 0 h 464743"/>
              <a:gd name="connsiteX1" fmla="*/ 432048 w 432048"/>
              <a:gd name="connsiteY1" fmla="*/ 0 h 464743"/>
              <a:gd name="connsiteX2" fmla="*/ 432048 w 432048"/>
              <a:gd name="connsiteY2" fmla="*/ 464743 h 464743"/>
              <a:gd name="connsiteX3" fmla="*/ 0 w 432048"/>
              <a:gd name="connsiteY3" fmla="*/ 464743 h 464743"/>
              <a:gd name="connsiteX4" fmla="*/ 0 w 432048"/>
              <a:gd name="connsiteY4" fmla="*/ 0 h 46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48" h="464743">
                <a:moveTo>
                  <a:pt x="0" y="0"/>
                </a:moveTo>
                <a:lnTo>
                  <a:pt x="432048" y="0"/>
                </a:lnTo>
                <a:lnTo>
                  <a:pt x="432048" y="464743"/>
                </a:lnTo>
                <a:lnTo>
                  <a:pt x="0" y="464743"/>
                </a:lnTo>
                <a:lnTo>
                  <a:pt x="0" y="0"/>
                </a:lnTo>
                <a:close/>
              </a:path>
            </a:pathLst>
          </a:custGeom>
          <a:noFill/>
          <a:ln w="9525">
            <a:noFill/>
            <a:miter lim="800000"/>
            <a:headEnd/>
            <a:tailEnd/>
          </a:ln>
        </p:spPr>
        <p:txBody>
          <a:bodyPr wrap="square">
            <a:spAutoFit/>
          </a:bodyPr>
          <a:lstStyle/>
          <a:p>
            <a:pPr marL="342900" indent="-342900">
              <a:spcBef>
                <a:spcPct val="20000"/>
              </a:spcBef>
            </a:pPr>
            <a:r>
              <a:rPr lang="fr-FR" sz="1050" b="1" dirty="0" smtClean="0">
                <a:solidFill>
                  <a:srgbClr val="A5003E"/>
                </a:solidFill>
                <a:cs typeface="Times New Roman" pitchFamily="18" charset="0"/>
              </a:rPr>
              <a:t>48,99%</a:t>
            </a:r>
          </a:p>
          <a:p>
            <a:pPr marL="342900" indent="-342900">
              <a:spcBef>
                <a:spcPct val="20000"/>
              </a:spcBef>
            </a:pPr>
            <a:r>
              <a:rPr lang="fr-FR" sz="1050" b="1" dirty="0" smtClean="0">
                <a:solidFill>
                  <a:srgbClr val="A5003E"/>
                </a:solidFill>
                <a:cs typeface="Times New Roman" pitchFamily="18" charset="0"/>
              </a:rPr>
              <a:t>US</a:t>
            </a:r>
            <a:endParaRPr lang="fr-FR" sz="1050" b="1" dirty="0">
              <a:solidFill>
                <a:srgbClr val="A5003E"/>
              </a:solidFill>
              <a:cs typeface="Times New Roman" pitchFamily="18" charset="0"/>
            </a:endParaRPr>
          </a:p>
        </p:txBody>
      </p:sp>
      <p:sp>
        <p:nvSpPr>
          <p:cNvPr id="36" name="ZoneTexte 35"/>
          <p:cNvSpPr txBox="1"/>
          <p:nvPr/>
        </p:nvSpPr>
        <p:spPr>
          <a:xfrm>
            <a:off x="2555778" y="5379113"/>
            <a:ext cx="792088" cy="261610"/>
          </a:xfrm>
          <a:prstGeom prst="rect">
            <a:avLst/>
          </a:prstGeom>
          <a:noFill/>
        </p:spPr>
        <p:txBody>
          <a:bodyPr wrap="square" rtlCol="0">
            <a:spAutoFit/>
          </a:bodyPr>
          <a:lstStyle/>
          <a:p>
            <a:pPr algn="ctr"/>
            <a:r>
              <a:rPr lang="fr-FR" sz="1100" b="1" dirty="0" smtClean="0">
                <a:solidFill>
                  <a:srgbClr val="A5003E"/>
                </a:solidFill>
              </a:rPr>
              <a:t>48,98%</a:t>
            </a:r>
            <a:endParaRPr lang="fr-FR" sz="1100" b="1" dirty="0">
              <a:solidFill>
                <a:srgbClr val="A5003E"/>
              </a:solidFill>
            </a:endParaRPr>
          </a:p>
        </p:txBody>
      </p:sp>
      <p:cxnSp>
        <p:nvCxnSpPr>
          <p:cNvPr id="37" name="Connecteur en angle 36"/>
          <p:cNvCxnSpPr>
            <a:stCxn id="17" idx="5"/>
          </p:cNvCxnSpPr>
          <p:nvPr/>
        </p:nvCxnSpPr>
        <p:spPr>
          <a:xfrm rot="5400000">
            <a:off x="2216291" y="3232503"/>
            <a:ext cx="2486098" cy="222951"/>
          </a:xfrm>
          <a:prstGeom prst="bentConnector3">
            <a:avLst>
              <a:gd name="adj1" fmla="val 99166"/>
            </a:avLst>
          </a:prstGeom>
          <a:ln w="25400">
            <a:solidFill>
              <a:srgbClr val="A5003E"/>
            </a:solidFill>
            <a:prstDash val="sysDot"/>
            <a:miter lim="800000"/>
            <a:tailEnd type="triangle"/>
          </a:ln>
        </p:spPr>
        <p:style>
          <a:lnRef idx="1">
            <a:schemeClr val="accent1"/>
          </a:lnRef>
          <a:fillRef idx="0">
            <a:schemeClr val="accent1"/>
          </a:fillRef>
          <a:effectRef idx="0">
            <a:schemeClr val="accent1"/>
          </a:effectRef>
          <a:fontRef idx="minor">
            <a:schemeClr val="tx1"/>
          </a:fontRef>
        </p:style>
      </p:cxnSp>
      <p:sp>
        <p:nvSpPr>
          <p:cNvPr id="38" name="Text Box 24"/>
          <p:cNvSpPr txBox="1">
            <a:spLocks noChangeArrowheads="1"/>
          </p:cNvSpPr>
          <p:nvPr/>
        </p:nvSpPr>
        <p:spPr bwMode="auto">
          <a:xfrm>
            <a:off x="4716018" y="3357761"/>
            <a:ext cx="792088" cy="447815"/>
          </a:xfrm>
          <a:prstGeom prst="rect">
            <a:avLst/>
          </a:prstGeom>
          <a:noFill/>
          <a:ln w="9525">
            <a:noFill/>
            <a:miter lim="800000"/>
            <a:headEnd/>
            <a:tailEnd/>
          </a:ln>
        </p:spPr>
        <p:txBody>
          <a:bodyPr wrap="square">
            <a:spAutoFit/>
          </a:bodyPr>
          <a:lstStyle/>
          <a:p>
            <a:pPr marL="342900" indent="-342900" algn="ctr">
              <a:spcBef>
                <a:spcPct val="20000"/>
              </a:spcBef>
            </a:pPr>
            <a:r>
              <a:rPr lang="fr-FR" sz="1050" b="1" dirty="0" smtClean="0">
                <a:solidFill>
                  <a:srgbClr val="A5003E"/>
                </a:solidFill>
                <a:cs typeface="Times New Roman" pitchFamily="18" charset="0"/>
              </a:rPr>
              <a:t>0,01%</a:t>
            </a:r>
          </a:p>
          <a:p>
            <a:pPr marL="342900" indent="-342900" algn="ctr">
              <a:spcBef>
                <a:spcPct val="20000"/>
              </a:spcBef>
            </a:pPr>
            <a:r>
              <a:rPr lang="fr-FR" sz="1050" dirty="0" smtClean="0">
                <a:solidFill>
                  <a:srgbClr val="A5003E"/>
                </a:solidFill>
                <a:cs typeface="Times New Roman" pitchFamily="18" charset="0"/>
              </a:rPr>
              <a:t> (1 action)</a:t>
            </a:r>
            <a:endParaRPr lang="fr-FR" sz="1050" dirty="0">
              <a:solidFill>
                <a:srgbClr val="A5003E"/>
              </a:solidFill>
              <a:cs typeface="Times New Roman" pitchFamily="18" charset="0"/>
            </a:endParaRPr>
          </a:p>
        </p:txBody>
      </p:sp>
      <p:sp>
        <p:nvSpPr>
          <p:cNvPr id="39" name="Rectangle 38"/>
          <p:cNvSpPr/>
          <p:nvPr/>
        </p:nvSpPr>
        <p:spPr>
          <a:xfrm>
            <a:off x="5004048" y="4437112"/>
            <a:ext cx="1512168"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Fonds mezzanine</a:t>
            </a:r>
            <a:endParaRPr lang="fr-FR" sz="1400" b="1" dirty="0"/>
          </a:p>
        </p:txBody>
      </p:sp>
      <p:sp>
        <p:nvSpPr>
          <p:cNvPr id="40" name="Flèche droite 39"/>
          <p:cNvSpPr/>
          <p:nvPr/>
        </p:nvSpPr>
        <p:spPr>
          <a:xfrm>
            <a:off x="3419873" y="4581128"/>
            <a:ext cx="1509317" cy="576064"/>
          </a:xfrm>
          <a:prstGeom prst="rightArrow">
            <a:avLst/>
          </a:prstGeom>
          <a:solidFill>
            <a:srgbClr val="A5003E"/>
          </a:solidFill>
          <a:ln w="1016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lIns="0" rIns="0" anchor="ctr"/>
          <a:lstStyle/>
          <a:p>
            <a:pPr algn="ctr">
              <a:defRPr/>
            </a:pPr>
            <a:r>
              <a:rPr lang="fr-FR" sz="1200" b="1" dirty="0" smtClean="0"/>
              <a:t>Emission d’OCABSA</a:t>
            </a:r>
            <a:endParaRPr lang="fr-FR" sz="1200" b="1" dirty="0"/>
          </a:p>
        </p:txBody>
      </p:sp>
      <p:sp>
        <p:nvSpPr>
          <p:cNvPr id="41" name="ZoneTexte 40"/>
          <p:cNvSpPr txBox="1"/>
          <p:nvPr/>
        </p:nvSpPr>
        <p:spPr>
          <a:xfrm>
            <a:off x="3419872" y="5039598"/>
            <a:ext cx="708594" cy="261610"/>
          </a:xfrm>
          <a:prstGeom prst="rect">
            <a:avLst/>
          </a:prstGeom>
          <a:noFill/>
        </p:spPr>
        <p:txBody>
          <a:bodyPr wrap="square" rtlCol="0">
            <a:spAutoFit/>
          </a:bodyPr>
          <a:lstStyle/>
          <a:p>
            <a:pPr algn="ctr"/>
            <a:r>
              <a:rPr lang="fr-FR" sz="1100" b="1" dirty="0" smtClean="0"/>
              <a:t>24,5 M€</a:t>
            </a:r>
            <a:endParaRPr lang="fr-FR" sz="1100" b="1" dirty="0"/>
          </a:p>
        </p:txBody>
      </p:sp>
      <p:sp>
        <p:nvSpPr>
          <p:cNvPr id="42" name="Oval 42"/>
          <p:cNvSpPr>
            <a:spLocks noChangeArrowheads="1"/>
          </p:cNvSpPr>
          <p:nvPr/>
        </p:nvSpPr>
        <p:spPr bwMode="auto">
          <a:xfrm>
            <a:off x="4211960" y="4298993"/>
            <a:ext cx="220662" cy="218678"/>
          </a:xfrm>
          <a:prstGeom prst="ellipse">
            <a:avLst/>
          </a:prstGeom>
          <a:noFill/>
          <a:ln w="6350" algn="ctr">
            <a:solidFill>
              <a:srgbClr val="283B4C"/>
            </a:solidFill>
            <a:round/>
            <a:headEnd/>
            <a:tailEnd/>
          </a:ln>
        </p:spPr>
        <p:txBody>
          <a:bodyPr wrap="none" lIns="0" tIns="0" rIns="0" bIns="0" anchor="ctr"/>
          <a:lstStyle/>
          <a:p>
            <a:pPr algn="ctr"/>
            <a:r>
              <a:rPr lang="fr-FR" sz="1400" b="1" dirty="0" smtClean="0"/>
              <a:t>6</a:t>
            </a:r>
            <a:endParaRPr lang="fr-FR" sz="1400" b="1" dirty="0"/>
          </a:p>
        </p:txBody>
      </p:sp>
      <p:sp>
        <p:nvSpPr>
          <p:cNvPr id="43" name="Flèche droite 42"/>
          <p:cNvSpPr/>
          <p:nvPr/>
        </p:nvSpPr>
        <p:spPr>
          <a:xfrm rot="2208362">
            <a:off x="542053" y="4061110"/>
            <a:ext cx="1289761" cy="563071"/>
          </a:xfrm>
          <a:prstGeom prst="rightArrow">
            <a:avLst/>
          </a:prstGeom>
          <a:solidFill>
            <a:srgbClr val="A5003E"/>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anchor="ctr"/>
          <a:lstStyle/>
          <a:p>
            <a:pPr algn="ctr">
              <a:defRPr/>
            </a:pPr>
            <a:r>
              <a:rPr lang="fr-FR" sz="1200" b="1" dirty="0" smtClean="0"/>
              <a:t>Cession</a:t>
            </a:r>
            <a:endParaRPr lang="fr-FR" sz="1200" b="1" dirty="0"/>
          </a:p>
        </p:txBody>
      </p:sp>
      <p:sp>
        <p:nvSpPr>
          <p:cNvPr id="44" name="ZoneTexte 43"/>
          <p:cNvSpPr txBox="1"/>
          <p:nvPr/>
        </p:nvSpPr>
        <p:spPr>
          <a:xfrm>
            <a:off x="395536" y="4371001"/>
            <a:ext cx="708594" cy="261610"/>
          </a:xfrm>
          <a:prstGeom prst="rect">
            <a:avLst/>
          </a:prstGeom>
          <a:noFill/>
        </p:spPr>
        <p:txBody>
          <a:bodyPr wrap="square" rtlCol="0">
            <a:spAutoFit/>
          </a:bodyPr>
          <a:lstStyle/>
          <a:p>
            <a:pPr algn="ctr"/>
            <a:r>
              <a:rPr lang="fr-FR" sz="1100" b="1" dirty="0" smtClean="0"/>
              <a:t>24,49%</a:t>
            </a:r>
            <a:endParaRPr lang="fr-FR" sz="1100" b="1" dirty="0"/>
          </a:p>
        </p:txBody>
      </p:sp>
      <p:sp>
        <p:nvSpPr>
          <p:cNvPr id="45" name="Oval 42"/>
          <p:cNvSpPr>
            <a:spLocks noChangeArrowheads="1"/>
          </p:cNvSpPr>
          <p:nvPr/>
        </p:nvSpPr>
        <p:spPr bwMode="auto">
          <a:xfrm>
            <a:off x="1038972" y="3792283"/>
            <a:ext cx="220662" cy="218678"/>
          </a:xfrm>
          <a:prstGeom prst="ellipse">
            <a:avLst/>
          </a:prstGeom>
          <a:noFill/>
          <a:ln w="6350" algn="ctr">
            <a:solidFill>
              <a:srgbClr val="283B4C"/>
            </a:solidFill>
            <a:round/>
            <a:headEnd/>
            <a:tailEnd/>
          </a:ln>
        </p:spPr>
        <p:txBody>
          <a:bodyPr wrap="none" lIns="0" tIns="0" rIns="0" bIns="0" anchor="ctr"/>
          <a:lstStyle/>
          <a:p>
            <a:pPr algn="ctr"/>
            <a:r>
              <a:rPr lang="fr-FR" sz="1400" b="1" dirty="0" smtClean="0"/>
              <a:t>7</a:t>
            </a:r>
            <a:endParaRPr lang="fr-FR" sz="1400" b="1" dirty="0"/>
          </a:p>
        </p:txBody>
      </p:sp>
      <p:sp>
        <p:nvSpPr>
          <p:cNvPr id="46" name="Text Box 103"/>
          <p:cNvSpPr txBox="1">
            <a:spLocks noChangeArrowheads="1"/>
          </p:cNvSpPr>
          <p:nvPr/>
        </p:nvSpPr>
        <p:spPr bwMode="auto">
          <a:xfrm>
            <a:off x="5220072" y="837483"/>
            <a:ext cx="1440160" cy="692497"/>
          </a:xfrm>
          <a:prstGeom prst="rect">
            <a:avLst/>
          </a:prstGeom>
          <a:noFill/>
          <a:ln w="9525">
            <a:noFill/>
            <a:miter lim="800000"/>
            <a:headEnd/>
            <a:tailEnd/>
          </a:ln>
        </p:spPr>
        <p:txBody>
          <a:bodyPr wrap="square">
            <a:spAutoFit/>
          </a:bodyPr>
          <a:lstStyle/>
          <a:p>
            <a:r>
              <a:rPr lang="fr-FR" sz="1300" b="1" dirty="0" smtClean="0">
                <a:solidFill>
                  <a:srgbClr val="0066CC"/>
                </a:solidFill>
                <a:cs typeface="Times New Roman" pitchFamily="18" charset="0"/>
              </a:rPr>
              <a:t>PacteDutreil     Société Léonard</a:t>
            </a:r>
          </a:p>
          <a:p>
            <a:pPr marL="342900" indent="-342900"/>
            <a:r>
              <a:rPr lang="fr-FR" sz="1300" b="1" dirty="0" smtClean="0">
                <a:solidFill>
                  <a:srgbClr val="0066CC"/>
                </a:solidFill>
                <a:cs typeface="Times New Roman" pitchFamily="18" charset="0"/>
              </a:rPr>
              <a:t>	   ECC</a:t>
            </a:r>
            <a:endParaRPr lang="fr-FR" sz="1300" b="1" dirty="0">
              <a:solidFill>
                <a:srgbClr val="0066CC"/>
              </a:solidFill>
              <a:cs typeface="Times New Roman" pitchFamily="18" charset="0"/>
            </a:endParaRPr>
          </a:p>
        </p:txBody>
      </p:sp>
      <p:sp>
        <p:nvSpPr>
          <p:cNvPr id="48" name="Text Box 103"/>
          <p:cNvSpPr txBox="1">
            <a:spLocks noChangeArrowheads="1"/>
          </p:cNvSpPr>
          <p:nvPr/>
        </p:nvSpPr>
        <p:spPr bwMode="auto">
          <a:xfrm>
            <a:off x="-252536" y="2305226"/>
            <a:ext cx="1368152" cy="492443"/>
          </a:xfrm>
          <a:prstGeom prst="rect">
            <a:avLst/>
          </a:prstGeom>
          <a:noFill/>
          <a:ln w="9525">
            <a:noFill/>
            <a:miter lim="800000"/>
            <a:headEnd/>
            <a:tailEnd/>
          </a:ln>
        </p:spPr>
        <p:txBody>
          <a:bodyPr wrap="square">
            <a:spAutoFit/>
          </a:bodyPr>
          <a:lstStyle/>
          <a:p>
            <a:pPr algn="r"/>
            <a:r>
              <a:rPr lang="fr-FR" sz="1300" b="1" dirty="0" smtClean="0">
                <a:solidFill>
                  <a:srgbClr val="0066CC"/>
                </a:solidFill>
                <a:cs typeface="Times New Roman" pitchFamily="18" charset="0"/>
              </a:rPr>
              <a:t>PacteDutreil</a:t>
            </a:r>
          </a:p>
          <a:p>
            <a:pPr algn="r"/>
            <a:r>
              <a:rPr lang="fr-FR" sz="1300" b="1" dirty="0" smtClean="0">
                <a:solidFill>
                  <a:srgbClr val="0066CC"/>
                </a:solidFill>
                <a:cs typeface="Times New Roman" pitchFamily="18" charset="0"/>
              </a:rPr>
              <a:t>Holding - EIC</a:t>
            </a:r>
          </a:p>
        </p:txBody>
      </p:sp>
      <p:cxnSp>
        <p:nvCxnSpPr>
          <p:cNvPr id="51" name="Connecteur droit avec flèche 50"/>
          <p:cNvCxnSpPr>
            <a:stCxn id="48" idx="3"/>
          </p:cNvCxnSpPr>
          <p:nvPr/>
        </p:nvCxnSpPr>
        <p:spPr>
          <a:xfrm>
            <a:off x="1115618" y="2551448"/>
            <a:ext cx="936104" cy="518283"/>
          </a:xfrm>
          <a:prstGeom prst="straightConnector1">
            <a:avLst/>
          </a:prstGeom>
          <a:ln w="63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4" name="Oval 42"/>
          <p:cNvSpPr>
            <a:spLocks noChangeArrowheads="1"/>
          </p:cNvSpPr>
          <p:nvPr/>
        </p:nvSpPr>
        <p:spPr bwMode="auto">
          <a:xfrm>
            <a:off x="6084170" y="1485551"/>
            <a:ext cx="220662" cy="218678"/>
          </a:xfrm>
          <a:prstGeom prst="ellipse">
            <a:avLst/>
          </a:prstGeom>
          <a:noFill/>
          <a:ln w="6350" algn="ctr">
            <a:solidFill>
              <a:srgbClr val="0066CC"/>
            </a:solidFill>
            <a:round/>
            <a:headEnd/>
            <a:tailEnd/>
          </a:ln>
        </p:spPr>
        <p:txBody>
          <a:bodyPr wrap="none" lIns="0" tIns="0" rIns="0" bIns="0" anchor="ctr"/>
          <a:lstStyle/>
          <a:p>
            <a:pPr algn="ctr"/>
            <a:r>
              <a:rPr lang="fr-FR" sz="1400" b="1" dirty="0" smtClean="0">
                <a:solidFill>
                  <a:srgbClr val="0066CC"/>
                </a:solidFill>
              </a:rPr>
              <a:t>8</a:t>
            </a:r>
            <a:endParaRPr lang="fr-FR" sz="1400" b="1" dirty="0">
              <a:solidFill>
                <a:srgbClr val="0066CC"/>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 name="Tableau 38"/>
          <p:cNvGraphicFramePr>
            <a:graphicFrameLocks noGrp="1"/>
          </p:cNvGraphicFramePr>
          <p:nvPr/>
        </p:nvGraphicFramePr>
        <p:xfrm>
          <a:off x="0" y="-27384"/>
          <a:ext cx="9144000" cy="6763390"/>
        </p:xfrm>
        <a:graphic>
          <a:graphicData uri="http://schemas.openxmlformats.org/drawingml/2006/table">
            <a:tbl>
              <a:tblPr firstRow="1" bandRow="1">
                <a:tableStyleId>{5C22544A-7EE6-4342-B048-85BDC9FD1C3A}</a:tableStyleId>
              </a:tblPr>
              <a:tblGrid>
                <a:gridCol w="3167844"/>
                <a:gridCol w="5976156"/>
              </a:tblGrid>
              <a:tr h="439147">
                <a:tc>
                  <a:txBody>
                    <a:bodyPr/>
                    <a:lstStyle/>
                    <a:p>
                      <a:pPr algn="l"/>
                      <a:r>
                        <a:rPr lang="fr-FR" sz="1400" dirty="0" smtClean="0">
                          <a:solidFill>
                            <a:schemeClr val="bg1"/>
                          </a:solidFill>
                          <a:latin typeface="Trebuchet MS" pitchFamily="34" charset="0"/>
                        </a:rPr>
                        <a:t>Partie Génogramme</a:t>
                      </a:r>
                      <a:endParaRPr lang="fr-FR" sz="1400" dirty="0">
                        <a:solidFill>
                          <a:schemeClr val="bg1"/>
                        </a:solidFill>
                        <a:latin typeface="Trebuchet MS" pitchFamily="34" charset="0"/>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r"/>
                      <a:r>
                        <a:rPr lang="fr-FR" sz="1400" dirty="0" smtClean="0">
                          <a:solidFill>
                            <a:schemeClr val="bg1"/>
                          </a:solidFill>
                          <a:latin typeface="Trebuchet MS" pitchFamily="34" charset="0"/>
                        </a:rPr>
                        <a:t>Partie organigramme juridique</a:t>
                      </a:r>
                      <a:endParaRPr lang="fr-FR" sz="1400" dirty="0">
                        <a:solidFill>
                          <a:schemeClr val="bg1"/>
                        </a:solidFill>
                        <a:latin typeface="Trebuchet MS" pitchFamily="34" charset="0"/>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r>
              <a:tr h="34899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b="1" dirty="0" smtClean="0">
                          <a:latin typeface="Trebuchet MS" pitchFamily="34" charset="0"/>
                        </a:rPr>
                        <a:t>Personnes physiques</a:t>
                      </a:r>
                      <a:r>
                        <a:rPr lang="fr-FR" sz="1200" b="1" baseline="0" dirty="0" smtClean="0">
                          <a:latin typeface="Trebuchet MS" pitchFamily="34" charset="0"/>
                        </a:rPr>
                        <a:t> :</a:t>
                      </a:r>
                      <a:endParaRPr lang="fr-FR" sz="1200" b="1" dirty="0" smtClean="0">
                        <a:solidFill>
                          <a:srgbClr val="000000"/>
                        </a:solidFill>
                        <a:latin typeface="Trebuchet MS" pitchFamily="34" charset="0"/>
                        <a:cs typeface="Times New Roman" pitchFamily="18" charset="0"/>
                        <a:sym typeface="Webdings" pitchFamily="18" charset="2"/>
                      </a:endParaRPr>
                    </a:p>
                    <a:p>
                      <a:endParaRPr lang="fr-FR" sz="1200" b="1" dirty="0" smtClean="0">
                        <a:solidFill>
                          <a:srgbClr val="000000"/>
                        </a:solidFill>
                        <a:latin typeface="Trebuchet MS" pitchFamily="34" charset="0"/>
                        <a:cs typeface="Times New Roman" pitchFamily="18" charset="0"/>
                        <a:sym typeface="Webdings" pitchFamily="18" charset="2"/>
                      </a:endParaRPr>
                    </a:p>
                    <a:p>
                      <a:endParaRPr lang="fr-FR" sz="1200" b="1" dirty="0" smtClean="0">
                        <a:solidFill>
                          <a:srgbClr val="000000"/>
                        </a:solidFill>
                        <a:latin typeface="Trebuchet MS" pitchFamily="34" charset="0"/>
                        <a:cs typeface="Times New Roman" pitchFamily="18" charset="0"/>
                        <a:sym typeface="Webdings" pitchFamily="18" charset="2"/>
                      </a:endParaRPr>
                    </a:p>
                    <a:p>
                      <a:endParaRPr lang="fr-FR" sz="1200" b="1" dirty="0" smtClean="0">
                        <a:solidFill>
                          <a:srgbClr val="000000"/>
                        </a:solidFill>
                        <a:latin typeface="Trebuchet MS" pitchFamily="34" charset="0"/>
                        <a:cs typeface="Times New Roman" pitchFamily="18" charset="0"/>
                        <a:sym typeface="Webdings" pitchFamily="18" charset="2"/>
                      </a:endParaRPr>
                    </a:p>
                    <a:p>
                      <a:endParaRPr lang="fr-FR" sz="1200" b="1" dirty="0" smtClean="0">
                        <a:solidFill>
                          <a:srgbClr val="000000"/>
                        </a:solidFill>
                        <a:latin typeface="Trebuchet MS" pitchFamily="34" charset="0"/>
                        <a:cs typeface="Times New Roman" pitchFamily="18" charset="0"/>
                        <a:sym typeface="Webdings" pitchFamily="18" charset="2"/>
                      </a:endParaRPr>
                    </a:p>
                    <a:p>
                      <a:endParaRPr lang="fr-FR" sz="1200" b="1" dirty="0" smtClean="0">
                        <a:solidFill>
                          <a:srgbClr val="000000"/>
                        </a:solidFill>
                        <a:latin typeface="Trebuchet MS" pitchFamily="34" charset="0"/>
                        <a:cs typeface="Times New Roman" pitchFamily="18" charset="0"/>
                        <a:sym typeface="Webdings" pitchFamily="18" charset="2"/>
                      </a:endParaRPr>
                    </a:p>
                    <a:p>
                      <a:endParaRPr lang="fr-FR" sz="1200" b="1" dirty="0" smtClean="0">
                        <a:solidFill>
                          <a:srgbClr val="000000"/>
                        </a:solidFill>
                        <a:latin typeface="Trebuchet MS" pitchFamily="34" charset="0"/>
                        <a:cs typeface="Times New Roman" pitchFamily="18" charset="0"/>
                        <a:sym typeface="Webdings" pitchFamily="18" charset="2"/>
                      </a:endParaRPr>
                    </a:p>
                    <a:p>
                      <a:endParaRPr lang="fr-FR" sz="1200" b="1" dirty="0" smtClean="0">
                        <a:solidFill>
                          <a:srgbClr val="000000"/>
                        </a:solidFill>
                        <a:latin typeface="Trebuchet MS" pitchFamily="34" charset="0"/>
                        <a:cs typeface="Times New Roman" pitchFamily="18" charset="0"/>
                        <a:sym typeface="Webdings" pitchFamily="18" charset="2"/>
                      </a:endParaRPr>
                    </a:p>
                    <a:p>
                      <a:endParaRPr lang="fr-FR" sz="1200" b="1" dirty="0" smtClean="0">
                        <a:solidFill>
                          <a:srgbClr val="000000"/>
                        </a:solidFill>
                        <a:latin typeface="Trebuchet MS" pitchFamily="34" charset="0"/>
                        <a:cs typeface="Times New Roman" pitchFamily="18" charset="0"/>
                        <a:sym typeface="Webdings" pitchFamily="18" charset="2"/>
                      </a:endParaRPr>
                    </a:p>
                    <a:p>
                      <a:endParaRPr lang="fr-FR" sz="1200" b="1" dirty="0" smtClean="0">
                        <a:solidFill>
                          <a:srgbClr val="000000"/>
                        </a:solidFill>
                        <a:latin typeface="Trebuchet MS" pitchFamily="34" charset="0"/>
                        <a:cs typeface="Times New Roman" pitchFamily="18" charset="0"/>
                        <a:sym typeface="Webdings" pitchFamily="18" charset="2"/>
                      </a:endParaRPr>
                    </a:p>
                    <a:p>
                      <a:endParaRPr lang="fr-FR" sz="1200" b="1" dirty="0" smtClean="0">
                        <a:solidFill>
                          <a:srgbClr val="000000"/>
                        </a:solidFill>
                        <a:latin typeface="Trebuchet MS" pitchFamily="34" charset="0"/>
                        <a:cs typeface="Times New Roman" pitchFamily="18" charset="0"/>
                        <a:sym typeface="Webdings" pitchFamily="18" charset="2"/>
                      </a:endParaRPr>
                    </a:p>
                    <a:p>
                      <a:endParaRPr lang="fr-FR" sz="1200" b="1" dirty="0" smtClean="0">
                        <a:solidFill>
                          <a:srgbClr val="000000"/>
                        </a:solidFill>
                        <a:latin typeface="Trebuchet MS" pitchFamily="34" charset="0"/>
                        <a:cs typeface="Times New Roman" pitchFamily="18" charset="0"/>
                        <a:sym typeface="Webdings" pitchFamily="18" charset="2"/>
                      </a:endParaRPr>
                    </a:p>
                    <a:p>
                      <a:endParaRPr lang="fr-FR" sz="1200" b="1" dirty="0" smtClean="0">
                        <a:solidFill>
                          <a:srgbClr val="000000"/>
                        </a:solidFill>
                        <a:latin typeface="Trebuchet MS" pitchFamily="34" charset="0"/>
                        <a:cs typeface="Times New Roman" pitchFamily="18" charset="0"/>
                        <a:sym typeface="Webdings" pitchFamily="18" charset="2"/>
                      </a:endParaRPr>
                    </a:p>
                    <a:p>
                      <a:endParaRPr lang="fr-FR" sz="1200" b="1" dirty="0" smtClean="0">
                        <a:solidFill>
                          <a:srgbClr val="000000"/>
                        </a:solidFill>
                        <a:latin typeface="Trebuchet MS" pitchFamily="34" charset="0"/>
                        <a:cs typeface="Times New Roman" pitchFamily="18" charset="0"/>
                        <a:sym typeface="Webdings" pitchFamily="18" charset="2"/>
                      </a:endParaRPr>
                    </a:p>
                    <a:p>
                      <a:endParaRPr lang="fr-FR" sz="1200" b="1" dirty="0" smtClean="0">
                        <a:solidFill>
                          <a:srgbClr val="000000"/>
                        </a:solidFill>
                        <a:latin typeface="Trebuchet MS" pitchFamily="34" charset="0"/>
                        <a:cs typeface="Times New Roman" pitchFamily="18" charset="0"/>
                        <a:sym typeface="Webdings" pitchFamily="18" charset="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fr-FR" sz="1200" b="1" dirty="0" smtClean="0">
                          <a:latin typeface="Trebuchet MS" pitchFamily="34" charset="0"/>
                        </a:rPr>
                        <a:t>Entités juridiques</a:t>
                      </a:r>
                      <a:r>
                        <a:rPr lang="fr-FR" sz="1200" b="1" baseline="0" dirty="0" smtClean="0">
                          <a:latin typeface="Trebuchet MS" pitchFamily="34" charset="0"/>
                        </a:rPr>
                        <a:t> :</a:t>
                      </a:r>
                    </a:p>
                    <a:p>
                      <a:endParaRPr lang="fr-FR" sz="1200" b="1" baseline="0" dirty="0" smtClean="0">
                        <a:latin typeface="Trebuchet MS" pitchFamily="34" charset="0"/>
                      </a:endParaRPr>
                    </a:p>
                    <a:p>
                      <a:endParaRPr lang="fr-FR" sz="1200" b="1" baseline="0" dirty="0" smtClean="0">
                        <a:latin typeface="Trebuchet MS" pitchFamily="34" charset="0"/>
                      </a:endParaRPr>
                    </a:p>
                    <a:p>
                      <a:endParaRPr lang="fr-FR" sz="1200" b="1" baseline="0" dirty="0" smtClean="0">
                        <a:latin typeface="Trebuchet MS" pitchFamily="34" charset="0"/>
                      </a:endParaRPr>
                    </a:p>
                    <a:p>
                      <a:endParaRPr lang="fr-FR" sz="1200" b="1" baseline="0" dirty="0" smtClean="0">
                        <a:latin typeface="Trebuchet MS" pitchFamily="34" charset="0"/>
                      </a:endParaRPr>
                    </a:p>
                    <a:p>
                      <a:endParaRPr lang="fr-FR" sz="1200" b="1" baseline="0" dirty="0" smtClean="0">
                        <a:latin typeface="Trebuchet MS" pitchFamily="34" charset="0"/>
                      </a:endParaRPr>
                    </a:p>
                    <a:p>
                      <a:endParaRPr lang="fr-FR" sz="1200" b="1" baseline="0" dirty="0" smtClean="0">
                        <a:latin typeface="Trebuchet MS" pitchFamily="34" charset="0"/>
                      </a:endParaRPr>
                    </a:p>
                    <a:p>
                      <a:endParaRPr lang="fr-FR" sz="600" b="1" baseline="0" dirty="0" smtClean="0">
                        <a:latin typeface="Trebuchet MS" pitchFamily="34" charset="0"/>
                      </a:endParaRPr>
                    </a:p>
                    <a:p>
                      <a:endParaRPr lang="fr-FR" sz="600" b="1" baseline="0" dirty="0" smtClean="0">
                        <a:latin typeface="Trebuchet MS" pitchFamily="34" charset="0"/>
                      </a:endParaRPr>
                    </a:p>
                    <a:p>
                      <a:endParaRPr lang="fr-FR" sz="400" b="1" baseline="0" dirty="0" smtClean="0">
                        <a:latin typeface="Trebuchet MS" pitchFamily="34" charset="0"/>
                      </a:endParaRPr>
                    </a:p>
                    <a:p>
                      <a:r>
                        <a:rPr lang="fr-FR" sz="1200" b="1" baseline="0" dirty="0" smtClean="0">
                          <a:latin typeface="Trebuchet MS" pitchFamily="34" charset="0"/>
                        </a:rPr>
                        <a:t>Périmètre d’une relation contractuelle ou civile :</a:t>
                      </a:r>
                      <a:endParaRPr lang="fr-FR" sz="1200" b="1" dirty="0">
                        <a:latin typeface="Trebuchet MS"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357322">
                <a:tc>
                  <a:txBody>
                    <a:bodyPr/>
                    <a:lstStyle/>
                    <a:p>
                      <a:r>
                        <a:rPr lang="fr-FR" sz="1200" b="1" dirty="0" smtClean="0">
                          <a:latin typeface="Trebuchet MS" pitchFamily="34" charset="0"/>
                        </a:rPr>
                        <a:t>Liens familiaux :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fr-FR" sz="1200" b="1" dirty="0" smtClean="0">
                          <a:latin typeface="Trebuchet MS" pitchFamily="34" charset="0"/>
                        </a:rPr>
                        <a:t>Nature</a:t>
                      </a:r>
                      <a:r>
                        <a:rPr lang="fr-FR" sz="1200" b="1" baseline="0" dirty="0" smtClean="0">
                          <a:latin typeface="Trebuchet MS" pitchFamily="34" charset="0"/>
                        </a:rPr>
                        <a:t> des liens capitalistiques et  politiques,  et détention d’actifs :</a:t>
                      </a:r>
                      <a:endParaRPr lang="fr-FR" sz="1200" b="1" dirty="0">
                        <a:latin typeface="Trebuchet MS"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1477003">
                <a:tc>
                  <a:txBody>
                    <a:bodyPr/>
                    <a:lstStyle/>
                    <a:p>
                      <a:r>
                        <a:rPr lang="fr-FR" sz="1200" b="1" dirty="0" smtClean="0">
                          <a:latin typeface="Trebuchet MS" pitchFamily="34" charset="0"/>
                        </a:rPr>
                        <a:t>Liens</a:t>
                      </a:r>
                      <a:r>
                        <a:rPr lang="fr-FR" sz="1200" b="1" baseline="0" dirty="0" smtClean="0">
                          <a:latin typeface="Trebuchet MS" pitchFamily="34" charset="0"/>
                        </a:rPr>
                        <a:t> Affectifs :</a:t>
                      </a:r>
                      <a:endParaRPr lang="fr-FR" sz="1200" b="1" dirty="0">
                        <a:latin typeface="Trebuchet MS"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fr-FR" sz="1200" b="1" dirty="0" smtClean="0">
                          <a:latin typeface="Trebuchet MS" pitchFamily="34" charset="0"/>
                        </a:rPr>
                        <a:t>Nature des</a:t>
                      </a:r>
                      <a:r>
                        <a:rPr lang="fr-FR" sz="1200" b="1" baseline="0" dirty="0" smtClean="0">
                          <a:latin typeface="Trebuchet MS" pitchFamily="34" charset="0"/>
                        </a:rPr>
                        <a:t> opérations juridiques : </a:t>
                      </a:r>
                      <a:endParaRPr lang="fr-FR" sz="1200" b="1" dirty="0">
                        <a:latin typeface="Trebuchet MS"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7187" name="ZoneTexte 6"/>
          <p:cNvSpPr txBox="1">
            <a:spLocks noChangeArrowheads="1"/>
          </p:cNvSpPr>
          <p:nvPr/>
        </p:nvSpPr>
        <p:spPr bwMode="auto">
          <a:xfrm>
            <a:off x="2071688" y="1036638"/>
            <a:ext cx="1095375" cy="246062"/>
          </a:xfrm>
          <a:prstGeom prst="rect">
            <a:avLst/>
          </a:prstGeom>
          <a:noFill/>
          <a:ln w="9525">
            <a:noFill/>
            <a:miter lim="800000"/>
            <a:headEnd/>
            <a:tailEnd/>
          </a:ln>
        </p:spPr>
        <p:txBody>
          <a:bodyPr>
            <a:spAutoFit/>
          </a:bodyPr>
          <a:lstStyle/>
          <a:p>
            <a:r>
              <a:rPr lang="fr-FR" sz="1000" dirty="0">
                <a:latin typeface="Trebuchet MS" pitchFamily="34" charset="0"/>
              </a:rPr>
              <a:t>Homme décédé</a:t>
            </a:r>
          </a:p>
        </p:txBody>
      </p:sp>
      <p:sp>
        <p:nvSpPr>
          <p:cNvPr id="8" name="Triangle isocèle 7"/>
          <p:cNvSpPr/>
          <p:nvPr/>
        </p:nvSpPr>
        <p:spPr>
          <a:xfrm>
            <a:off x="103190" y="2479675"/>
            <a:ext cx="642937" cy="571500"/>
          </a:xfrm>
          <a:prstGeom prst="triangle">
            <a:avLst/>
          </a:prstGeom>
          <a:solidFill>
            <a:schemeClr val="accent3">
              <a:lumMod val="40000"/>
              <a:lumOff val="60000"/>
            </a:schemeClr>
          </a:solidFill>
          <a:ln>
            <a:solidFill>
              <a:srgbClr val="517C2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9" name="Rectangle 8"/>
          <p:cNvSpPr/>
          <p:nvPr/>
        </p:nvSpPr>
        <p:spPr>
          <a:xfrm>
            <a:off x="1434428" y="872716"/>
            <a:ext cx="642942" cy="606938"/>
          </a:xfrm>
          <a:prstGeom prst="rect">
            <a:avLst/>
          </a:prstGeom>
          <a:solidFill>
            <a:schemeClr val="accent3">
              <a:lumMod val="40000"/>
              <a:lumOff val="60000"/>
            </a:schemeClr>
          </a:solidFill>
          <a:ln w="25400" cmpd="sng">
            <a:solidFill>
              <a:srgbClr val="517C22"/>
            </a:solidFill>
          </a:ln>
          <a:effectLst/>
          <a:scene3d>
            <a:camera prst="orthographicFront"/>
            <a:lightRig rig="glow" dir="t">
              <a:rot lat="0" lon="0" rev="141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sz="700" dirty="0">
              <a:solidFill>
                <a:schemeClr val="tx1"/>
              </a:solidFill>
            </a:endParaRPr>
          </a:p>
        </p:txBody>
      </p:sp>
      <p:cxnSp>
        <p:nvCxnSpPr>
          <p:cNvPr id="10" name="Connecteur droit 9"/>
          <p:cNvCxnSpPr/>
          <p:nvPr/>
        </p:nvCxnSpPr>
        <p:spPr>
          <a:xfrm>
            <a:off x="1428750" y="873128"/>
            <a:ext cx="642938" cy="606425"/>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rot="10800000" flipV="1">
            <a:off x="1435102" y="873128"/>
            <a:ext cx="636588" cy="606425"/>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sp>
        <p:nvSpPr>
          <p:cNvPr id="12" name="Organigramme : Jonction de sommaire 11"/>
          <p:cNvSpPr/>
          <p:nvPr/>
        </p:nvSpPr>
        <p:spPr>
          <a:xfrm>
            <a:off x="1357313" y="1641477"/>
            <a:ext cx="714375" cy="714375"/>
          </a:xfrm>
          <a:prstGeom prst="flowChartSummingJunction">
            <a:avLst/>
          </a:prstGeom>
          <a:solidFill>
            <a:schemeClr val="accent3">
              <a:lumMod val="40000"/>
              <a:lumOff val="60000"/>
            </a:schemeClr>
          </a:solidFill>
          <a:ln>
            <a:solidFill>
              <a:srgbClr val="517C2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7195" name="ZoneTexte 12"/>
          <p:cNvSpPr txBox="1">
            <a:spLocks noChangeArrowheads="1"/>
          </p:cNvSpPr>
          <p:nvPr/>
        </p:nvSpPr>
        <p:spPr bwMode="auto">
          <a:xfrm>
            <a:off x="2074864" y="1855788"/>
            <a:ext cx="1139825" cy="246062"/>
          </a:xfrm>
          <a:prstGeom prst="rect">
            <a:avLst/>
          </a:prstGeom>
          <a:noFill/>
          <a:ln w="9525">
            <a:noFill/>
            <a:miter lim="800000"/>
            <a:headEnd/>
            <a:tailEnd/>
          </a:ln>
        </p:spPr>
        <p:txBody>
          <a:bodyPr>
            <a:spAutoFit/>
          </a:bodyPr>
          <a:lstStyle/>
          <a:p>
            <a:r>
              <a:rPr lang="fr-FR" sz="1000" dirty="0">
                <a:latin typeface="Trebuchet MS" pitchFamily="34" charset="0"/>
              </a:rPr>
              <a:t>Femme décédée</a:t>
            </a:r>
          </a:p>
        </p:txBody>
      </p:sp>
      <p:sp>
        <p:nvSpPr>
          <p:cNvPr id="7196" name="ZoneTexte 13"/>
          <p:cNvSpPr txBox="1">
            <a:spLocks noChangeArrowheads="1"/>
          </p:cNvSpPr>
          <p:nvPr/>
        </p:nvSpPr>
        <p:spPr bwMode="auto">
          <a:xfrm>
            <a:off x="755653" y="2670179"/>
            <a:ext cx="2026517" cy="246221"/>
          </a:xfrm>
          <a:prstGeom prst="rect">
            <a:avLst/>
          </a:prstGeom>
          <a:noFill/>
          <a:ln w="9525">
            <a:noFill/>
            <a:miter lim="800000"/>
            <a:headEnd/>
            <a:tailEnd/>
          </a:ln>
        </p:spPr>
        <p:txBody>
          <a:bodyPr wrap="none">
            <a:spAutoFit/>
          </a:bodyPr>
          <a:lstStyle/>
          <a:p>
            <a:r>
              <a:rPr lang="fr-FR" sz="1000" dirty="0">
                <a:latin typeface="Trebuchet MS" pitchFamily="34" charset="0"/>
              </a:rPr>
              <a:t>Sexe inconnu ou enfant à naître</a:t>
            </a:r>
          </a:p>
        </p:txBody>
      </p:sp>
      <p:sp>
        <p:nvSpPr>
          <p:cNvPr id="7197" name="ZoneTexte 14"/>
          <p:cNvSpPr txBox="1">
            <a:spLocks noChangeArrowheads="1"/>
          </p:cNvSpPr>
          <p:nvPr/>
        </p:nvSpPr>
        <p:spPr bwMode="auto">
          <a:xfrm>
            <a:off x="709615" y="1036641"/>
            <a:ext cx="619080" cy="246221"/>
          </a:xfrm>
          <a:prstGeom prst="rect">
            <a:avLst/>
          </a:prstGeom>
          <a:noFill/>
          <a:ln w="9525">
            <a:noFill/>
            <a:miter lim="800000"/>
            <a:headEnd/>
            <a:tailEnd/>
          </a:ln>
        </p:spPr>
        <p:txBody>
          <a:bodyPr wrap="none">
            <a:spAutoFit/>
          </a:bodyPr>
          <a:lstStyle/>
          <a:p>
            <a:r>
              <a:rPr lang="fr-FR" sz="1000" dirty="0">
                <a:latin typeface="Trebuchet MS" pitchFamily="34" charset="0"/>
              </a:rPr>
              <a:t>Homme</a:t>
            </a:r>
          </a:p>
        </p:txBody>
      </p:sp>
      <p:sp>
        <p:nvSpPr>
          <p:cNvPr id="7198" name="ZoneTexte 15"/>
          <p:cNvSpPr txBox="1">
            <a:spLocks noChangeArrowheads="1"/>
          </p:cNvSpPr>
          <p:nvPr/>
        </p:nvSpPr>
        <p:spPr bwMode="auto">
          <a:xfrm>
            <a:off x="750890" y="1862141"/>
            <a:ext cx="643125" cy="246221"/>
          </a:xfrm>
          <a:prstGeom prst="rect">
            <a:avLst/>
          </a:prstGeom>
          <a:noFill/>
          <a:ln w="9525">
            <a:noFill/>
            <a:miter lim="800000"/>
            <a:headEnd/>
            <a:tailEnd/>
          </a:ln>
        </p:spPr>
        <p:txBody>
          <a:bodyPr wrap="none">
            <a:spAutoFit/>
          </a:bodyPr>
          <a:lstStyle/>
          <a:p>
            <a:r>
              <a:rPr lang="fr-FR" sz="1000" dirty="0">
                <a:latin typeface="Trebuchet MS" pitchFamily="34" charset="0"/>
              </a:rPr>
              <a:t>Femme </a:t>
            </a:r>
          </a:p>
        </p:txBody>
      </p:sp>
      <p:grpSp>
        <p:nvGrpSpPr>
          <p:cNvPr id="2" name="Groupe 89"/>
          <p:cNvGrpSpPr>
            <a:grpSpLocks/>
          </p:cNvGrpSpPr>
          <p:nvPr/>
        </p:nvGrpSpPr>
        <p:grpSpPr bwMode="auto">
          <a:xfrm>
            <a:off x="3502024" y="4254503"/>
            <a:ext cx="2266992" cy="635123"/>
            <a:chOff x="5000628" y="4111473"/>
            <a:chExt cx="2267076" cy="635441"/>
          </a:xfrm>
        </p:grpSpPr>
        <p:cxnSp>
          <p:nvCxnSpPr>
            <p:cNvPr id="62" name="Connecteur droit avec flèche 61"/>
            <p:cNvCxnSpPr/>
            <p:nvPr/>
          </p:nvCxnSpPr>
          <p:spPr>
            <a:xfrm>
              <a:off x="5000628" y="4429132"/>
              <a:ext cx="857282" cy="1589"/>
            </a:xfrm>
            <a:prstGeom prst="straightConnector1">
              <a:avLst/>
            </a:prstGeom>
            <a:ln w="19050">
              <a:solidFill>
                <a:srgbClr val="A5003E"/>
              </a:solidFill>
              <a:prstDash val="lgDash"/>
              <a:tailEnd type="arrow"/>
            </a:ln>
          </p:spPr>
          <p:style>
            <a:lnRef idx="1">
              <a:schemeClr val="accent1"/>
            </a:lnRef>
            <a:fillRef idx="0">
              <a:schemeClr val="accent1"/>
            </a:fillRef>
            <a:effectRef idx="0">
              <a:schemeClr val="accent1"/>
            </a:effectRef>
            <a:fontRef idx="minor">
              <a:schemeClr val="tx1"/>
            </a:fontRef>
          </p:style>
        </p:cxnSp>
        <p:sp>
          <p:nvSpPr>
            <p:cNvPr id="7292" name="ZoneTexte 62"/>
            <p:cNvSpPr txBox="1">
              <a:spLocks noChangeArrowheads="1"/>
            </p:cNvSpPr>
            <p:nvPr/>
          </p:nvSpPr>
          <p:spPr bwMode="auto">
            <a:xfrm>
              <a:off x="6143636" y="4286256"/>
              <a:ext cx="987808" cy="246344"/>
            </a:xfrm>
            <a:prstGeom prst="rect">
              <a:avLst/>
            </a:prstGeom>
            <a:noFill/>
            <a:ln w="9525">
              <a:noFill/>
              <a:miter lim="800000"/>
              <a:headEnd/>
              <a:tailEnd/>
            </a:ln>
          </p:spPr>
          <p:txBody>
            <a:bodyPr wrap="none">
              <a:spAutoFit/>
            </a:bodyPr>
            <a:lstStyle/>
            <a:p>
              <a:r>
                <a:rPr lang="fr-FR" sz="1000" dirty="0">
                  <a:latin typeface="Trebuchet MS" pitchFamily="34" charset="0"/>
                </a:rPr>
                <a:t>Nue propriété</a:t>
              </a:r>
            </a:p>
          </p:txBody>
        </p:sp>
        <p:cxnSp>
          <p:nvCxnSpPr>
            <p:cNvPr id="64" name="Connecteur droit avec flèche 63"/>
            <p:cNvCxnSpPr/>
            <p:nvPr/>
          </p:nvCxnSpPr>
          <p:spPr>
            <a:xfrm>
              <a:off x="5000628" y="4214713"/>
              <a:ext cx="857282" cy="1588"/>
            </a:xfrm>
            <a:prstGeom prst="straightConnector1">
              <a:avLst/>
            </a:prstGeom>
            <a:ln w="19050">
              <a:solidFill>
                <a:srgbClr val="A5003E"/>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7294" name="ZoneTexte 64"/>
            <p:cNvSpPr txBox="1">
              <a:spLocks noChangeArrowheads="1"/>
            </p:cNvSpPr>
            <p:nvPr/>
          </p:nvSpPr>
          <p:spPr bwMode="auto">
            <a:xfrm>
              <a:off x="6143636" y="4111473"/>
              <a:ext cx="1124068" cy="246344"/>
            </a:xfrm>
            <a:prstGeom prst="rect">
              <a:avLst/>
            </a:prstGeom>
            <a:noFill/>
            <a:ln w="9525">
              <a:noFill/>
              <a:miter lim="800000"/>
              <a:headEnd/>
              <a:tailEnd/>
            </a:ln>
          </p:spPr>
          <p:txBody>
            <a:bodyPr wrap="none">
              <a:spAutoFit/>
            </a:bodyPr>
            <a:lstStyle/>
            <a:p>
              <a:r>
                <a:rPr lang="fr-FR" sz="1000" dirty="0">
                  <a:latin typeface="Trebuchet MS" pitchFamily="34" charset="0"/>
                </a:rPr>
                <a:t>Pleine propriété</a:t>
              </a:r>
            </a:p>
          </p:txBody>
        </p:sp>
        <p:cxnSp>
          <p:nvCxnSpPr>
            <p:cNvPr id="66" name="Connecteur droit avec flèche 65"/>
            <p:cNvCxnSpPr/>
            <p:nvPr/>
          </p:nvCxnSpPr>
          <p:spPr>
            <a:xfrm>
              <a:off x="5000628" y="4641964"/>
              <a:ext cx="857282" cy="1589"/>
            </a:xfrm>
            <a:prstGeom prst="straightConnector1">
              <a:avLst/>
            </a:prstGeom>
            <a:ln w="19050">
              <a:solidFill>
                <a:srgbClr val="A5003E"/>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7296" name="ZoneTexte 66"/>
            <p:cNvSpPr txBox="1">
              <a:spLocks noChangeArrowheads="1"/>
            </p:cNvSpPr>
            <p:nvPr/>
          </p:nvSpPr>
          <p:spPr bwMode="auto">
            <a:xfrm>
              <a:off x="6143637" y="4500570"/>
              <a:ext cx="646355" cy="246344"/>
            </a:xfrm>
            <a:prstGeom prst="rect">
              <a:avLst/>
            </a:prstGeom>
            <a:noFill/>
            <a:ln w="9525">
              <a:noFill/>
              <a:miter lim="800000"/>
              <a:headEnd/>
              <a:tailEnd/>
            </a:ln>
          </p:spPr>
          <p:txBody>
            <a:bodyPr wrap="none">
              <a:spAutoFit/>
            </a:bodyPr>
            <a:lstStyle/>
            <a:p>
              <a:r>
                <a:rPr lang="fr-FR" sz="1000" dirty="0">
                  <a:latin typeface="Trebuchet MS" pitchFamily="34" charset="0"/>
                </a:rPr>
                <a:t>Usufruit</a:t>
              </a:r>
            </a:p>
          </p:txBody>
        </p:sp>
      </p:grpSp>
      <p:sp>
        <p:nvSpPr>
          <p:cNvPr id="70" name="Flèche droite 69"/>
          <p:cNvSpPr/>
          <p:nvPr/>
        </p:nvSpPr>
        <p:spPr>
          <a:xfrm>
            <a:off x="3571877" y="5948367"/>
            <a:ext cx="720725" cy="357187"/>
          </a:xfrm>
          <a:prstGeom prst="rightArrow">
            <a:avLst/>
          </a:prstGeom>
          <a:solidFill>
            <a:srgbClr val="A500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900" dirty="0"/>
              <a:t>Nature</a:t>
            </a:r>
          </a:p>
        </p:txBody>
      </p:sp>
      <p:sp>
        <p:nvSpPr>
          <p:cNvPr id="72" name="Flèche droite 71"/>
          <p:cNvSpPr/>
          <p:nvPr/>
        </p:nvSpPr>
        <p:spPr>
          <a:xfrm>
            <a:off x="3571877" y="5546725"/>
            <a:ext cx="720725" cy="357188"/>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900" dirty="0"/>
              <a:t>Nature</a:t>
            </a:r>
          </a:p>
        </p:txBody>
      </p:sp>
      <p:sp>
        <p:nvSpPr>
          <p:cNvPr id="7202" name="ZoneTexte 72"/>
          <p:cNvSpPr txBox="1">
            <a:spLocks noChangeArrowheads="1"/>
          </p:cNvSpPr>
          <p:nvPr/>
        </p:nvSpPr>
        <p:spPr bwMode="auto">
          <a:xfrm>
            <a:off x="4643440" y="5624513"/>
            <a:ext cx="4213225" cy="246062"/>
          </a:xfrm>
          <a:prstGeom prst="rect">
            <a:avLst/>
          </a:prstGeom>
          <a:noFill/>
          <a:ln w="9525">
            <a:noFill/>
            <a:miter lim="800000"/>
            <a:headEnd/>
            <a:tailEnd/>
          </a:ln>
        </p:spPr>
        <p:txBody>
          <a:bodyPr>
            <a:spAutoFit/>
          </a:bodyPr>
          <a:lstStyle/>
          <a:p>
            <a:r>
              <a:rPr lang="fr-FR" sz="1000" dirty="0">
                <a:latin typeface="Trebuchet MS" pitchFamily="34" charset="0"/>
              </a:rPr>
              <a:t>Relation contractuelle </a:t>
            </a:r>
          </a:p>
        </p:txBody>
      </p:sp>
      <p:sp>
        <p:nvSpPr>
          <p:cNvPr id="7203" name="ZoneTexte 73"/>
          <p:cNvSpPr txBox="1">
            <a:spLocks noChangeArrowheads="1"/>
          </p:cNvSpPr>
          <p:nvPr/>
        </p:nvSpPr>
        <p:spPr bwMode="auto">
          <a:xfrm>
            <a:off x="4643438" y="6000754"/>
            <a:ext cx="2995612" cy="246063"/>
          </a:xfrm>
          <a:prstGeom prst="rect">
            <a:avLst/>
          </a:prstGeom>
          <a:noFill/>
          <a:ln w="9525">
            <a:noFill/>
            <a:miter lim="800000"/>
            <a:headEnd/>
            <a:tailEnd/>
          </a:ln>
        </p:spPr>
        <p:txBody>
          <a:bodyPr>
            <a:spAutoFit/>
          </a:bodyPr>
          <a:lstStyle/>
          <a:p>
            <a:r>
              <a:rPr lang="fr-FR" sz="1000" dirty="0">
                <a:latin typeface="Trebuchet MS" pitchFamily="34" charset="0"/>
              </a:rPr>
              <a:t>Opération juridique portant sur le capital</a:t>
            </a:r>
          </a:p>
        </p:txBody>
      </p:sp>
      <p:grpSp>
        <p:nvGrpSpPr>
          <p:cNvPr id="3" name="Groupe 84"/>
          <p:cNvGrpSpPr>
            <a:grpSpLocks/>
          </p:cNvGrpSpPr>
          <p:nvPr/>
        </p:nvGrpSpPr>
        <p:grpSpPr bwMode="auto">
          <a:xfrm>
            <a:off x="3276600" y="642940"/>
            <a:ext cx="5616575" cy="1274823"/>
            <a:chOff x="4786314" y="1014316"/>
            <a:chExt cx="5616624" cy="1274933"/>
          </a:xfrm>
        </p:grpSpPr>
        <p:sp>
          <p:nvSpPr>
            <p:cNvPr id="61" name="Rectangle 60"/>
            <p:cNvSpPr/>
            <p:nvPr/>
          </p:nvSpPr>
          <p:spPr>
            <a:xfrm>
              <a:off x="4786314" y="1093570"/>
              <a:ext cx="1000132" cy="428628"/>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900" b="1" dirty="0">
                  <a:latin typeface="Trebuchet MS" pitchFamily="34" charset="0"/>
                </a:rPr>
                <a:t>Nature</a:t>
              </a:r>
            </a:p>
          </p:txBody>
        </p:sp>
        <p:sp>
          <p:nvSpPr>
            <p:cNvPr id="75" name="Rectangle 74"/>
            <p:cNvSpPr/>
            <p:nvPr/>
          </p:nvSpPr>
          <p:spPr>
            <a:xfrm>
              <a:off x="7796970" y="1122328"/>
              <a:ext cx="1000132" cy="428628"/>
            </a:xfrm>
            <a:prstGeom prst="rect">
              <a:avLst/>
            </a:prstGeom>
            <a:solidFill>
              <a:srgbClr val="FF7C80"/>
            </a:solidFill>
            <a:ln w="34925">
              <a:solidFill>
                <a:srgbClr val="0066CC"/>
              </a:solidFill>
              <a:prstDash val="sysDot"/>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900" b="1" dirty="0">
                  <a:latin typeface="Trebuchet MS" pitchFamily="34" charset="0"/>
                </a:rPr>
                <a:t>Nature</a:t>
              </a:r>
            </a:p>
          </p:txBody>
        </p:sp>
        <p:sp>
          <p:nvSpPr>
            <p:cNvPr id="76" name="Rectangle 75"/>
            <p:cNvSpPr/>
            <p:nvPr/>
          </p:nvSpPr>
          <p:spPr>
            <a:xfrm>
              <a:off x="4796004" y="1707078"/>
              <a:ext cx="1000132" cy="428628"/>
            </a:xfrm>
            <a:prstGeom prst="rect">
              <a:avLst/>
            </a:prstGeom>
            <a:solidFill>
              <a:schemeClr val="tx2">
                <a:lumMod val="40000"/>
                <a:lumOff val="60000"/>
              </a:schemeClr>
            </a:solidFill>
            <a:ln cmpd="sng">
              <a:solidFill>
                <a:srgbClr val="0066CC"/>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900" b="1" dirty="0">
                  <a:latin typeface="Trebuchet MS" pitchFamily="34" charset="0"/>
                </a:rPr>
                <a:t>Nature</a:t>
              </a:r>
            </a:p>
          </p:txBody>
        </p:sp>
        <p:sp>
          <p:nvSpPr>
            <p:cNvPr id="7288" name="ZoneTexte 76"/>
            <p:cNvSpPr txBox="1">
              <a:spLocks noChangeArrowheads="1"/>
            </p:cNvSpPr>
            <p:nvPr/>
          </p:nvSpPr>
          <p:spPr bwMode="auto">
            <a:xfrm>
              <a:off x="5813473" y="1031822"/>
              <a:ext cx="1554869" cy="554046"/>
            </a:xfrm>
            <a:prstGeom prst="rect">
              <a:avLst/>
            </a:prstGeom>
            <a:noFill/>
            <a:ln w="9525">
              <a:noFill/>
              <a:miter lim="800000"/>
              <a:headEnd/>
              <a:tailEnd/>
            </a:ln>
          </p:spPr>
          <p:txBody>
            <a:bodyPr>
              <a:spAutoFit/>
            </a:bodyPr>
            <a:lstStyle/>
            <a:p>
              <a:r>
                <a:rPr lang="fr-FR" sz="1000" dirty="0">
                  <a:latin typeface="Trebuchet MS" pitchFamily="34" charset="0"/>
                </a:rPr>
                <a:t>Entité juridique dotée de la personnalité morale</a:t>
              </a:r>
            </a:p>
          </p:txBody>
        </p:sp>
        <p:sp>
          <p:nvSpPr>
            <p:cNvPr id="7289" name="ZoneTexte 77"/>
            <p:cNvSpPr txBox="1">
              <a:spLocks noChangeArrowheads="1"/>
            </p:cNvSpPr>
            <p:nvPr/>
          </p:nvSpPr>
          <p:spPr bwMode="auto">
            <a:xfrm>
              <a:off x="8837001" y="1014316"/>
              <a:ext cx="1565937" cy="707886"/>
            </a:xfrm>
            <a:prstGeom prst="rect">
              <a:avLst/>
            </a:prstGeom>
            <a:noFill/>
            <a:ln w="9525">
              <a:noFill/>
              <a:miter lim="800000"/>
              <a:headEnd/>
              <a:tailEnd/>
            </a:ln>
          </p:spPr>
          <p:txBody>
            <a:bodyPr>
              <a:spAutoFit/>
            </a:bodyPr>
            <a:lstStyle/>
            <a:p>
              <a:r>
                <a:rPr lang="fr-FR" sz="1000" dirty="0">
                  <a:latin typeface="Trebuchet MS" pitchFamily="34" charset="0"/>
                </a:rPr>
                <a:t>Entité dépourvue de la personnalité morale (fiducie, société en participation)</a:t>
              </a:r>
            </a:p>
          </p:txBody>
        </p:sp>
        <p:sp>
          <p:nvSpPr>
            <p:cNvPr id="7290" name="ZoneTexte 78"/>
            <p:cNvSpPr txBox="1">
              <a:spLocks noChangeArrowheads="1"/>
            </p:cNvSpPr>
            <p:nvPr/>
          </p:nvSpPr>
          <p:spPr bwMode="auto">
            <a:xfrm>
              <a:off x="5796706" y="1581302"/>
              <a:ext cx="2143140" cy="707947"/>
            </a:xfrm>
            <a:prstGeom prst="rect">
              <a:avLst/>
            </a:prstGeom>
            <a:noFill/>
            <a:ln w="9525">
              <a:noFill/>
              <a:miter lim="800000"/>
              <a:headEnd/>
              <a:tailEnd/>
            </a:ln>
          </p:spPr>
          <p:txBody>
            <a:bodyPr>
              <a:spAutoFit/>
            </a:bodyPr>
            <a:lstStyle/>
            <a:p>
              <a:r>
                <a:rPr lang="fr-FR" sz="1000" dirty="0">
                  <a:latin typeface="Trebuchet MS" pitchFamily="34" charset="0"/>
                </a:rPr>
                <a:t>Entité dotée de la personnalité morale sans but lucratif (association, fondation, fonds de dotation)</a:t>
              </a:r>
            </a:p>
          </p:txBody>
        </p:sp>
      </p:grpSp>
      <p:grpSp>
        <p:nvGrpSpPr>
          <p:cNvPr id="4" name="Groupe 88"/>
          <p:cNvGrpSpPr>
            <a:grpSpLocks/>
          </p:cNvGrpSpPr>
          <p:nvPr/>
        </p:nvGrpSpPr>
        <p:grpSpPr bwMode="auto">
          <a:xfrm>
            <a:off x="3276600" y="2286000"/>
            <a:ext cx="2374900" cy="1036638"/>
            <a:chOff x="5000628" y="2873861"/>
            <a:chExt cx="2376264" cy="1035989"/>
          </a:xfrm>
        </p:grpSpPr>
        <p:sp>
          <p:nvSpPr>
            <p:cNvPr id="82" name="Ellipse 81"/>
            <p:cNvSpPr/>
            <p:nvPr/>
          </p:nvSpPr>
          <p:spPr>
            <a:xfrm>
              <a:off x="5000628" y="2873861"/>
              <a:ext cx="1000132" cy="436114"/>
            </a:xfrm>
            <a:prstGeom prst="ellipse">
              <a:avLst/>
            </a:prstGeom>
            <a:solidFill>
              <a:srgbClr val="92D050">
                <a:alpha val="32000"/>
              </a:srgbClr>
            </a:solidFill>
            <a:ln>
              <a:solidFill>
                <a:srgbClr val="92D050"/>
              </a:solidFill>
              <a:prstDash val="solid"/>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fr-FR" sz="800" b="1" dirty="0">
                  <a:solidFill>
                    <a:schemeClr val="tx1"/>
                  </a:solidFill>
                  <a:latin typeface="Trebuchet MS" pitchFamily="34" charset="0"/>
                </a:rPr>
                <a:t>Indivision</a:t>
              </a:r>
            </a:p>
          </p:txBody>
        </p:sp>
        <p:sp>
          <p:nvSpPr>
            <p:cNvPr id="7277" name="ZoneTexte 82"/>
            <p:cNvSpPr txBox="1">
              <a:spLocks noChangeArrowheads="1"/>
            </p:cNvSpPr>
            <p:nvPr/>
          </p:nvSpPr>
          <p:spPr bwMode="auto">
            <a:xfrm>
              <a:off x="6008740" y="2897027"/>
              <a:ext cx="1008112" cy="400110"/>
            </a:xfrm>
            <a:prstGeom prst="rect">
              <a:avLst/>
            </a:prstGeom>
            <a:noFill/>
            <a:ln w="9525">
              <a:noFill/>
              <a:miter lim="800000"/>
              <a:headEnd/>
              <a:tailEnd/>
            </a:ln>
          </p:spPr>
          <p:txBody>
            <a:bodyPr>
              <a:spAutoFit/>
            </a:bodyPr>
            <a:lstStyle/>
            <a:p>
              <a:r>
                <a:rPr lang="fr-FR" sz="1000" dirty="0">
                  <a:latin typeface="Trebuchet MS" pitchFamily="34" charset="0"/>
                </a:rPr>
                <a:t>Indivision successorale</a:t>
              </a:r>
            </a:p>
          </p:txBody>
        </p:sp>
        <p:sp>
          <p:nvSpPr>
            <p:cNvPr id="7278" name="ZoneTexte 85"/>
            <p:cNvSpPr txBox="1">
              <a:spLocks noChangeArrowheads="1"/>
            </p:cNvSpPr>
            <p:nvPr/>
          </p:nvSpPr>
          <p:spPr bwMode="auto">
            <a:xfrm>
              <a:off x="6008740" y="3355852"/>
              <a:ext cx="1368152" cy="553998"/>
            </a:xfrm>
            <a:prstGeom prst="rect">
              <a:avLst/>
            </a:prstGeom>
            <a:noFill/>
            <a:ln w="9525">
              <a:noFill/>
              <a:miter lim="800000"/>
              <a:headEnd/>
              <a:tailEnd/>
            </a:ln>
          </p:spPr>
          <p:txBody>
            <a:bodyPr>
              <a:spAutoFit/>
            </a:bodyPr>
            <a:lstStyle/>
            <a:p>
              <a:r>
                <a:rPr lang="fr-FR" sz="1000" dirty="0">
                  <a:latin typeface="Trebuchet MS" pitchFamily="34" charset="0"/>
                </a:rPr>
                <a:t>Engagement contractuel ou familial</a:t>
              </a:r>
            </a:p>
          </p:txBody>
        </p:sp>
      </p:grpSp>
      <p:grpSp>
        <p:nvGrpSpPr>
          <p:cNvPr id="5" name="Groupe 87"/>
          <p:cNvGrpSpPr>
            <a:grpSpLocks/>
          </p:cNvGrpSpPr>
          <p:nvPr/>
        </p:nvGrpSpPr>
        <p:grpSpPr bwMode="auto">
          <a:xfrm>
            <a:off x="500065" y="4143375"/>
            <a:ext cx="2166843" cy="1103350"/>
            <a:chOff x="570646" y="4071942"/>
            <a:chExt cx="2166675" cy="1103514"/>
          </a:xfrm>
        </p:grpSpPr>
        <p:cxnSp>
          <p:nvCxnSpPr>
            <p:cNvPr id="18" name="Connecteur droit 17"/>
            <p:cNvCxnSpPr/>
            <p:nvPr/>
          </p:nvCxnSpPr>
          <p:spPr>
            <a:xfrm>
              <a:off x="572233" y="4254532"/>
              <a:ext cx="642888" cy="1587"/>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9" name="Connecteur droit 18"/>
            <p:cNvCxnSpPr/>
            <p:nvPr/>
          </p:nvCxnSpPr>
          <p:spPr>
            <a:xfrm rot="5400000" flipH="1" flipV="1">
              <a:off x="1142878" y="4182291"/>
              <a:ext cx="142896" cy="1588"/>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rot="16200000" flipV="1">
              <a:off x="500784" y="4183085"/>
              <a:ext cx="142896" cy="0"/>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22" name="Connecteur droit 21"/>
            <p:cNvCxnSpPr/>
            <p:nvPr/>
          </p:nvCxnSpPr>
          <p:spPr>
            <a:xfrm>
              <a:off x="570646" y="4500631"/>
              <a:ext cx="642887" cy="1588"/>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rot="5400000" flipH="1" flipV="1">
              <a:off x="1127001" y="4444267"/>
              <a:ext cx="174651" cy="1588"/>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24" name="Connecteur droit 23"/>
            <p:cNvCxnSpPr/>
            <p:nvPr/>
          </p:nvCxnSpPr>
          <p:spPr>
            <a:xfrm rot="5400000" flipH="1" flipV="1">
              <a:off x="484908" y="4443472"/>
              <a:ext cx="173064" cy="1587"/>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sp>
          <p:nvSpPr>
            <p:cNvPr id="7262" name="ZoneTexte 24"/>
            <p:cNvSpPr txBox="1">
              <a:spLocks noChangeArrowheads="1"/>
            </p:cNvSpPr>
            <p:nvPr/>
          </p:nvSpPr>
          <p:spPr bwMode="auto">
            <a:xfrm>
              <a:off x="1547664" y="4361577"/>
              <a:ext cx="615826" cy="246258"/>
            </a:xfrm>
            <a:prstGeom prst="rect">
              <a:avLst/>
            </a:prstGeom>
            <a:noFill/>
            <a:ln w="9525">
              <a:noFill/>
              <a:miter lim="800000"/>
              <a:headEnd/>
              <a:tailEnd/>
            </a:ln>
          </p:spPr>
          <p:txBody>
            <a:bodyPr wrap="none">
              <a:spAutoFit/>
            </a:bodyPr>
            <a:lstStyle/>
            <a:p>
              <a:r>
                <a:rPr lang="fr-FR" sz="1000" dirty="0">
                  <a:latin typeface="Trebuchet MS" pitchFamily="34" charset="0"/>
                </a:rPr>
                <a:t>Divorce</a:t>
              </a:r>
            </a:p>
          </p:txBody>
        </p:sp>
        <p:cxnSp>
          <p:nvCxnSpPr>
            <p:cNvPr id="26" name="Connecteur droit 25"/>
            <p:cNvCxnSpPr/>
            <p:nvPr/>
          </p:nvCxnSpPr>
          <p:spPr>
            <a:xfrm rot="5400000">
              <a:off x="786504" y="4357760"/>
              <a:ext cx="214345" cy="2142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Connecteur droit 26"/>
            <p:cNvCxnSpPr/>
            <p:nvPr/>
          </p:nvCxnSpPr>
          <p:spPr>
            <a:xfrm rot="5400000">
              <a:off x="857936" y="4357759"/>
              <a:ext cx="214345" cy="2142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Connecteur droit 27"/>
            <p:cNvCxnSpPr/>
            <p:nvPr/>
          </p:nvCxnSpPr>
          <p:spPr>
            <a:xfrm>
              <a:off x="572233" y="4683221"/>
              <a:ext cx="642888" cy="1587"/>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29" name="Connecteur droit 28"/>
            <p:cNvCxnSpPr/>
            <p:nvPr/>
          </p:nvCxnSpPr>
          <p:spPr>
            <a:xfrm rot="5400000" flipH="1" flipV="1">
              <a:off x="1143672" y="4754669"/>
              <a:ext cx="142896" cy="0"/>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30" name="Connecteur droit 29"/>
            <p:cNvCxnSpPr/>
            <p:nvPr/>
          </p:nvCxnSpPr>
          <p:spPr>
            <a:xfrm rot="5400000" flipH="1" flipV="1">
              <a:off x="501578" y="4753876"/>
              <a:ext cx="142896" cy="1588"/>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sp>
          <p:nvSpPr>
            <p:cNvPr id="7268" name="ZoneTexte 30"/>
            <p:cNvSpPr txBox="1">
              <a:spLocks noChangeArrowheads="1"/>
            </p:cNvSpPr>
            <p:nvPr/>
          </p:nvSpPr>
          <p:spPr bwMode="auto">
            <a:xfrm>
              <a:off x="1547664" y="4643446"/>
              <a:ext cx="1103101" cy="246258"/>
            </a:xfrm>
            <a:prstGeom prst="rect">
              <a:avLst/>
            </a:prstGeom>
            <a:noFill/>
            <a:ln w="9525">
              <a:noFill/>
              <a:miter lim="800000"/>
              <a:headEnd/>
              <a:tailEnd/>
            </a:ln>
          </p:spPr>
          <p:txBody>
            <a:bodyPr wrap="none">
              <a:spAutoFit/>
            </a:bodyPr>
            <a:lstStyle/>
            <a:p>
              <a:r>
                <a:rPr lang="fr-FR" sz="1000" dirty="0">
                  <a:latin typeface="Trebuchet MS" pitchFamily="34" charset="0"/>
                </a:rPr>
                <a:t>Lien de filiation</a:t>
              </a:r>
            </a:p>
          </p:txBody>
        </p:sp>
        <p:sp>
          <p:nvSpPr>
            <p:cNvPr id="7269" name="ZoneTexte 20"/>
            <p:cNvSpPr txBox="1">
              <a:spLocks noChangeArrowheads="1"/>
            </p:cNvSpPr>
            <p:nvPr/>
          </p:nvSpPr>
          <p:spPr bwMode="auto">
            <a:xfrm>
              <a:off x="1547664" y="4071942"/>
              <a:ext cx="1189657" cy="246258"/>
            </a:xfrm>
            <a:prstGeom prst="rect">
              <a:avLst/>
            </a:prstGeom>
            <a:noFill/>
            <a:ln w="9525">
              <a:noFill/>
              <a:miter lim="800000"/>
              <a:headEnd/>
              <a:tailEnd/>
            </a:ln>
          </p:spPr>
          <p:txBody>
            <a:bodyPr wrap="none">
              <a:spAutoFit/>
            </a:bodyPr>
            <a:lstStyle/>
            <a:p>
              <a:r>
                <a:rPr lang="fr-FR" sz="1000" dirty="0">
                  <a:latin typeface="Trebuchet MS" pitchFamily="34" charset="0"/>
                </a:rPr>
                <a:t>Relation maritale</a:t>
              </a:r>
            </a:p>
          </p:txBody>
        </p:sp>
        <p:cxnSp>
          <p:nvCxnSpPr>
            <p:cNvPr id="94" name="Connecteur droit 93"/>
            <p:cNvCxnSpPr/>
            <p:nvPr/>
          </p:nvCxnSpPr>
          <p:spPr>
            <a:xfrm rot="5400000" flipH="1" flipV="1">
              <a:off x="1143672" y="4999180"/>
              <a:ext cx="141309" cy="1588"/>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95" name="Connecteur droit 94"/>
            <p:cNvCxnSpPr/>
            <p:nvPr/>
          </p:nvCxnSpPr>
          <p:spPr>
            <a:xfrm rot="16200000" flipV="1">
              <a:off x="501578" y="4999974"/>
              <a:ext cx="141309" cy="0"/>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sp>
          <p:nvSpPr>
            <p:cNvPr id="7272" name="ZoneTexte 99"/>
            <p:cNvSpPr txBox="1">
              <a:spLocks noChangeArrowheads="1"/>
            </p:cNvSpPr>
            <p:nvPr/>
          </p:nvSpPr>
          <p:spPr bwMode="auto">
            <a:xfrm>
              <a:off x="1547664" y="4929198"/>
              <a:ext cx="820995" cy="246258"/>
            </a:xfrm>
            <a:prstGeom prst="rect">
              <a:avLst/>
            </a:prstGeom>
            <a:noFill/>
            <a:ln w="9525">
              <a:noFill/>
              <a:miter lim="800000"/>
              <a:headEnd/>
              <a:tailEnd/>
            </a:ln>
          </p:spPr>
          <p:txBody>
            <a:bodyPr wrap="none">
              <a:spAutoFit/>
            </a:bodyPr>
            <a:lstStyle/>
            <a:p>
              <a:r>
                <a:rPr lang="fr-FR" sz="1000" dirty="0">
                  <a:latin typeface="Trebuchet MS" pitchFamily="34" charset="0"/>
                </a:rPr>
                <a:t>Union libre</a:t>
              </a:r>
            </a:p>
          </p:txBody>
        </p:sp>
        <p:cxnSp>
          <p:nvCxnSpPr>
            <p:cNvPr id="87" name="Connecteur droit 86"/>
            <p:cNvCxnSpPr/>
            <p:nvPr/>
          </p:nvCxnSpPr>
          <p:spPr>
            <a:xfrm>
              <a:off x="572233" y="5102383"/>
              <a:ext cx="642888" cy="1587"/>
            </a:xfrm>
            <a:prstGeom prst="line">
              <a:avLst/>
            </a:prstGeom>
            <a:ln w="19050">
              <a:solidFill>
                <a:srgbClr val="517C22"/>
              </a:solidFill>
              <a:prstDash val="sysDash"/>
            </a:ln>
          </p:spPr>
          <p:style>
            <a:lnRef idx="1">
              <a:schemeClr val="accent1"/>
            </a:lnRef>
            <a:fillRef idx="0">
              <a:schemeClr val="accent1"/>
            </a:fillRef>
            <a:effectRef idx="0">
              <a:schemeClr val="accent1"/>
            </a:effectRef>
            <a:fontRef idx="minor">
              <a:schemeClr val="tx1"/>
            </a:fontRef>
          </p:style>
        </p:cxnSp>
      </p:grpSp>
      <p:grpSp>
        <p:nvGrpSpPr>
          <p:cNvPr id="6" name="Groupe 97"/>
          <p:cNvGrpSpPr>
            <a:grpSpLocks/>
          </p:cNvGrpSpPr>
          <p:nvPr/>
        </p:nvGrpSpPr>
        <p:grpSpPr bwMode="auto">
          <a:xfrm>
            <a:off x="500064" y="5683250"/>
            <a:ext cx="2097176" cy="960480"/>
            <a:chOff x="571472" y="5643578"/>
            <a:chExt cx="2097341" cy="960643"/>
          </a:xfrm>
        </p:grpSpPr>
        <p:grpSp>
          <p:nvGrpSpPr>
            <p:cNvPr id="7" name="Groupe 96"/>
            <p:cNvGrpSpPr>
              <a:grpSpLocks/>
            </p:cNvGrpSpPr>
            <p:nvPr/>
          </p:nvGrpSpPr>
          <p:grpSpPr bwMode="auto">
            <a:xfrm>
              <a:off x="587348" y="5643578"/>
              <a:ext cx="2081465" cy="746329"/>
              <a:chOff x="587348" y="5611671"/>
              <a:chExt cx="2081465" cy="746329"/>
            </a:xfrm>
          </p:grpSpPr>
          <p:cxnSp>
            <p:nvCxnSpPr>
              <p:cNvPr id="49" name="Connecteur droit 48"/>
              <p:cNvCxnSpPr/>
              <p:nvPr/>
            </p:nvCxnSpPr>
            <p:spPr>
              <a:xfrm>
                <a:off x="587348" y="5968920"/>
                <a:ext cx="642988" cy="1587"/>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sp>
            <p:nvSpPr>
              <p:cNvPr id="7247" name="ZoneTexte 49"/>
              <p:cNvSpPr txBox="1">
                <a:spLocks noChangeArrowheads="1"/>
              </p:cNvSpPr>
              <p:nvPr/>
            </p:nvSpPr>
            <p:spPr bwMode="auto">
              <a:xfrm>
                <a:off x="1547664" y="5611671"/>
                <a:ext cx="1088846" cy="246263"/>
              </a:xfrm>
              <a:prstGeom prst="rect">
                <a:avLst/>
              </a:prstGeom>
              <a:noFill/>
              <a:ln w="9525">
                <a:noFill/>
                <a:miter lim="800000"/>
                <a:headEnd/>
                <a:tailEnd/>
              </a:ln>
            </p:spPr>
            <p:txBody>
              <a:bodyPr wrap="none">
                <a:spAutoFit/>
              </a:bodyPr>
              <a:lstStyle/>
              <a:p>
                <a:r>
                  <a:rPr lang="fr-FR" sz="1000" dirty="0">
                    <a:latin typeface="Trebuchet MS" pitchFamily="34" charset="0"/>
                  </a:rPr>
                  <a:t>Lien conflictuel</a:t>
                </a:r>
              </a:p>
            </p:txBody>
          </p:sp>
          <p:cxnSp>
            <p:nvCxnSpPr>
              <p:cNvPr id="51" name="Connecteur droit 50"/>
              <p:cNvCxnSpPr/>
              <p:nvPr/>
            </p:nvCxnSpPr>
            <p:spPr>
              <a:xfrm>
                <a:off x="587348" y="5775212"/>
                <a:ext cx="642988" cy="1587"/>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52" name="Connecteur droit 51"/>
              <p:cNvCxnSpPr/>
              <p:nvPr/>
            </p:nvCxnSpPr>
            <p:spPr>
              <a:xfrm>
                <a:off x="587348" y="6254718"/>
                <a:ext cx="642988" cy="1587"/>
              </a:xfrm>
              <a:prstGeom prst="line">
                <a:avLst/>
              </a:prstGeom>
              <a:ln w="63500" cmpd="dbl">
                <a:solidFill>
                  <a:srgbClr val="517C22"/>
                </a:solidFill>
              </a:ln>
            </p:spPr>
            <p:style>
              <a:lnRef idx="1">
                <a:schemeClr val="accent1"/>
              </a:lnRef>
              <a:fillRef idx="0">
                <a:schemeClr val="accent1"/>
              </a:fillRef>
              <a:effectRef idx="0">
                <a:schemeClr val="accent1"/>
              </a:effectRef>
              <a:fontRef idx="minor">
                <a:schemeClr val="tx1"/>
              </a:fontRef>
            </p:style>
          </p:cxnSp>
          <p:sp>
            <p:nvSpPr>
              <p:cNvPr id="7250" name="ZoneTexte 52"/>
              <p:cNvSpPr txBox="1">
                <a:spLocks noChangeArrowheads="1"/>
              </p:cNvSpPr>
              <p:nvPr/>
            </p:nvSpPr>
            <p:spPr bwMode="auto">
              <a:xfrm>
                <a:off x="1536683" y="5865516"/>
                <a:ext cx="1132130" cy="246263"/>
              </a:xfrm>
              <a:prstGeom prst="rect">
                <a:avLst/>
              </a:prstGeom>
              <a:noFill/>
              <a:ln w="9525">
                <a:noFill/>
                <a:miter lim="800000"/>
                <a:headEnd/>
                <a:tailEnd/>
              </a:ln>
            </p:spPr>
            <p:txBody>
              <a:bodyPr wrap="none">
                <a:spAutoFit/>
              </a:bodyPr>
              <a:lstStyle/>
              <a:p>
                <a:r>
                  <a:rPr lang="fr-FR" sz="1000" dirty="0">
                    <a:latin typeface="Trebuchet MS" pitchFamily="34" charset="0"/>
                  </a:rPr>
                  <a:t>Bonnes relations</a:t>
                </a:r>
              </a:p>
            </p:txBody>
          </p:sp>
          <p:sp>
            <p:nvSpPr>
              <p:cNvPr id="7251" name="Rectangle 53"/>
              <p:cNvSpPr>
                <a:spLocks noChangeArrowheads="1"/>
              </p:cNvSpPr>
              <p:nvPr/>
            </p:nvSpPr>
            <p:spPr bwMode="auto">
              <a:xfrm>
                <a:off x="1547664" y="6111737"/>
                <a:ext cx="684857" cy="246263"/>
              </a:xfrm>
              <a:prstGeom prst="rect">
                <a:avLst/>
              </a:prstGeom>
              <a:noFill/>
              <a:ln w="9525">
                <a:noFill/>
                <a:miter lim="800000"/>
                <a:headEnd/>
                <a:tailEnd/>
              </a:ln>
            </p:spPr>
            <p:txBody>
              <a:bodyPr wrap="none">
                <a:spAutoFit/>
              </a:bodyPr>
              <a:lstStyle/>
              <a:p>
                <a:r>
                  <a:rPr lang="fr-FR" sz="1000" dirty="0">
                    <a:latin typeface="Trebuchet MS" pitchFamily="34" charset="0"/>
                  </a:rPr>
                  <a:t>Lien fort</a:t>
                </a:r>
              </a:p>
            </p:txBody>
          </p:sp>
          <p:sp>
            <p:nvSpPr>
              <p:cNvPr id="55" name="Ellipse 54"/>
              <p:cNvSpPr/>
              <p:nvPr/>
            </p:nvSpPr>
            <p:spPr>
              <a:xfrm>
                <a:off x="802259" y="5897423"/>
                <a:ext cx="133352" cy="142876"/>
              </a:xfrm>
              <a:prstGeom prst="ellipse">
                <a:avLst/>
              </a:prstGeom>
              <a:solidFill>
                <a:schemeClr val="bg1"/>
              </a:solidFill>
              <a:ln w="19050" cmpd="sng">
                <a:solidFill>
                  <a:schemeClr val="tx1"/>
                </a:solidFill>
              </a:ln>
              <a:effectLst/>
              <a:scene3d>
                <a:camera prst="orthographicFront"/>
                <a:lightRig rig="glow" dir="t">
                  <a:rot lat="0" lon="0" rev="141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sz="1000" dirty="0">
                  <a:solidFill>
                    <a:schemeClr val="tx1"/>
                  </a:solidFill>
                </a:endParaRPr>
              </a:p>
            </p:txBody>
          </p:sp>
          <p:pic>
            <p:nvPicPr>
              <p:cNvPr id="7255" name="Picture 2"/>
              <p:cNvPicPr>
                <a:picLocks noChangeAspect="1" noChangeArrowheads="1"/>
              </p:cNvPicPr>
              <p:nvPr/>
            </p:nvPicPr>
            <p:blipFill>
              <a:blip r:embed="rId3" cstate="print"/>
              <a:srcRect/>
              <a:stretch>
                <a:fillRect/>
              </a:stretch>
            </p:blipFill>
            <p:spPr bwMode="auto">
              <a:xfrm>
                <a:off x="773686" y="5651202"/>
                <a:ext cx="314325" cy="152400"/>
              </a:xfrm>
              <a:prstGeom prst="rect">
                <a:avLst/>
              </a:prstGeom>
              <a:noFill/>
              <a:ln w="9525">
                <a:noFill/>
                <a:miter lim="800000"/>
                <a:headEnd/>
                <a:tailEnd/>
              </a:ln>
            </p:spPr>
          </p:pic>
        </p:grpSp>
        <p:cxnSp>
          <p:nvCxnSpPr>
            <p:cNvPr id="81" name="Connecteur droit 80"/>
            <p:cNvCxnSpPr/>
            <p:nvPr/>
          </p:nvCxnSpPr>
          <p:spPr>
            <a:xfrm>
              <a:off x="571472" y="6500973"/>
              <a:ext cx="214329" cy="1588"/>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88" name="Connecteur droit 87"/>
            <p:cNvCxnSpPr/>
            <p:nvPr/>
          </p:nvCxnSpPr>
          <p:spPr>
            <a:xfrm>
              <a:off x="1000131" y="6500973"/>
              <a:ext cx="214329" cy="1588"/>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92" name="Connecteur droit 91"/>
            <p:cNvCxnSpPr/>
            <p:nvPr/>
          </p:nvCxnSpPr>
          <p:spPr>
            <a:xfrm rot="5400000" flipH="1" flipV="1">
              <a:off x="713558" y="6500180"/>
              <a:ext cx="142899" cy="1587"/>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93" name="Connecteur droit 92"/>
            <p:cNvCxnSpPr/>
            <p:nvPr/>
          </p:nvCxnSpPr>
          <p:spPr>
            <a:xfrm rot="5400000" flipH="1" flipV="1">
              <a:off x="927887" y="6500180"/>
              <a:ext cx="142899" cy="1588"/>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sp>
          <p:nvSpPr>
            <p:cNvPr id="7245" name="Rectangle 95"/>
            <p:cNvSpPr>
              <a:spLocks noChangeArrowheads="1"/>
            </p:cNvSpPr>
            <p:nvPr/>
          </p:nvSpPr>
          <p:spPr bwMode="auto">
            <a:xfrm>
              <a:off x="1547664" y="6357958"/>
              <a:ext cx="833949" cy="246263"/>
            </a:xfrm>
            <a:prstGeom prst="rect">
              <a:avLst/>
            </a:prstGeom>
            <a:noFill/>
            <a:ln w="9525">
              <a:noFill/>
              <a:miter lim="800000"/>
              <a:headEnd/>
              <a:tailEnd/>
            </a:ln>
          </p:spPr>
          <p:txBody>
            <a:bodyPr wrap="none">
              <a:spAutoFit/>
            </a:bodyPr>
            <a:lstStyle/>
            <a:p>
              <a:r>
                <a:rPr lang="fr-FR" sz="1000" dirty="0">
                  <a:latin typeface="Trebuchet MS" pitchFamily="34" charset="0"/>
                </a:rPr>
                <a:t>Lien rompu</a:t>
              </a:r>
            </a:p>
          </p:txBody>
        </p:sp>
      </p:grpSp>
      <p:sp>
        <p:nvSpPr>
          <p:cNvPr id="7208" name="ZoneTexte 79"/>
          <p:cNvSpPr txBox="1">
            <a:spLocks noChangeArrowheads="1"/>
          </p:cNvSpPr>
          <p:nvPr/>
        </p:nvSpPr>
        <p:spPr bwMode="auto">
          <a:xfrm>
            <a:off x="7288214" y="4786324"/>
            <a:ext cx="805029" cy="246221"/>
          </a:xfrm>
          <a:prstGeom prst="rect">
            <a:avLst/>
          </a:prstGeom>
          <a:noFill/>
          <a:ln w="9525">
            <a:noFill/>
            <a:miter lim="800000"/>
            <a:headEnd/>
            <a:tailEnd/>
          </a:ln>
        </p:spPr>
        <p:txBody>
          <a:bodyPr wrap="none">
            <a:spAutoFit/>
          </a:bodyPr>
          <a:lstStyle/>
          <a:p>
            <a:r>
              <a:rPr lang="fr-FR" sz="1000" dirty="0">
                <a:latin typeface="Trebuchet MS" pitchFamily="34" charset="0"/>
              </a:rPr>
              <a:t>Immeubles</a:t>
            </a:r>
          </a:p>
        </p:txBody>
      </p:sp>
      <p:sp>
        <p:nvSpPr>
          <p:cNvPr id="85" name="Ellipse 84"/>
          <p:cNvSpPr/>
          <p:nvPr/>
        </p:nvSpPr>
        <p:spPr>
          <a:xfrm>
            <a:off x="3275856" y="2801447"/>
            <a:ext cx="1000132" cy="460723"/>
          </a:xfrm>
          <a:prstGeom prst="ellipse">
            <a:avLst/>
          </a:prstGeom>
          <a:solidFill>
            <a:srgbClr val="FF7C80">
              <a:alpha val="31000"/>
            </a:srgbClr>
          </a:solidFill>
          <a:ln>
            <a:solidFill>
              <a:srgbClr val="0066CC"/>
            </a:solidFill>
            <a:prstDash val="dash"/>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800" b="1" dirty="0">
                <a:solidFill>
                  <a:schemeClr val="tx1"/>
                </a:solidFill>
                <a:latin typeface="Trebuchet MS" pitchFamily="34" charset="0"/>
              </a:rPr>
              <a:t>Pacte</a:t>
            </a:r>
          </a:p>
          <a:p>
            <a:pPr algn="ctr">
              <a:defRPr/>
            </a:pPr>
            <a:r>
              <a:rPr lang="fr-FR" sz="800" b="1" dirty="0">
                <a:solidFill>
                  <a:schemeClr val="tx1"/>
                </a:solidFill>
                <a:latin typeface="Trebuchet MS" pitchFamily="34" charset="0"/>
              </a:rPr>
              <a:t>Charte</a:t>
            </a:r>
          </a:p>
          <a:p>
            <a:pPr algn="ctr">
              <a:defRPr/>
            </a:pPr>
            <a:r>
              <a:rPr lang="fr-FR" sz="800" b="1" dirty="0">
                <a:solidFill>
                  <a:schemeClr val="tx1"/>
                </a:solidFill>
                <a:latin typeface="Trebuchet MS" pitchFamily="34" charset="0"/>
              </a:rPr>
              <a:t>Protocole</a:t>
            </a:r>
          </a:p>
        </p:txBody>
      </p:sp>
      <p:sp>
        <p:nvSpPr>
          <p:cNvPr id="7212" name="Oval 67" descr="Diagonales en pointillés vers le haut"/>
          <p:cNvSpPr>
            <a:spLocks noChangeArrowheads="1"/>
          </p:cNvSpPr>
          <p:nvPr/>
        </p:nvSpPr>
        <p:spPr bwMode="auto">
          <a:xfrm>
            <a:off x="6072188" y="3429004"/>
            <a:ext cx="1143000" cy="415925"/>
          </a:xfrm>
          <a:custGeom>
            <a:avLst/>
            <a:gdLst>
              <a:gd name="T0" fmla="*/ 0 w 1025673"/>
              <a:gd name="T1" fmla="*/ 184393 h 432792"/>
              <a:gd name="T2" fmla="*/ 483437 w 1025673"/>
              <a:gd name="T3" fmla="*/ 14506 h 432792"/>
              <a:gd name="T4" fmla="*/ 790920 w 1025673"/>
              <a:gd name="T5" fmla="*/ 1 h 432792"/>
              <a:gd name="T6" fmla="*/ 1098402 w 1025673"/>
              <a:gd name="T7" fmla="*/ 14507 h 432792"/>
              <a:gd name="T8" fmla="*/ 1581837 w 1025673"/>
              <a:gd name="T9" fmla="*/ 184395 h 432792"/>
              <a:gd name="T10" fmla="*/ 1098400 w 1025673"/>
              <a:gd name="T11" fmla="*/ 354285 h 432792"/>
              <a:gd name="T12" fmla="*/ 790916 w 1025673"/>
              <a:gd name="T13" fmla="*/ 368789 h 432792"/>
              <a:gd name="T14" fmla="*/ 483434 w 1025673"/>
              <a:gd name="T15" fmla="*/ 354284 h 432792"/>
              <a:gd name="T16" fmla="*/ -1 w 1025673"/>
              <a:gd name="T17" fmla="*/ 184394 h 432792"/>
              <a:gd name="T18" fmla="*/ 0 w 1025673"/>
              <a:gd name="T19" fmla="*/ 184393 h 43279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5673"/>
              <a:gd name="T31" fmla="*/ 0 h 432792"/>
              <a:gd name="T32" fmla="*/ 1025673 w 1025673"/>
              <a:gd name="T33" fmla="*/ 432792 h 43279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5673" h="432792">
                <a:moveTo>
                  <a:pt x="0" y="216396"/>
                </a:moveTo>
                <a:cubicBezTo>
                  <a:pt x="1" y="129391"/>
                  <a:pt x="123491" y="50847"/>
                  <a:pt x="313464" y="17023"/>
                </a:cubicBezTo>
                <a:cubicBezTo>
                  <a:pt x="376562" y="5789"/>
                  <a:pt x="444353" y="1"/>
                  <a:pt x="512837" y="1"/>
                </a:cubicBezTo>
                <a:cubicBezTo>
                  <a:pt x="581322" y="1"/>
                  <a:pt x="649113" y="5789"/>
                  <a:pt x="712211" y="17024"/>
                </a:cubicBezTo>
                <a:cubicBezTo>
                  <a:pt x="902185" y="50849"/>
                  <a:pt x="1025675" y="129393"/>
                  <a:pt x="1025674" y="216398"/>
                </a:cubicBezTo>
                <a:cubicBezTo>
                  <a:pt x="1025674" y="303403"/>
                  <a:pt x="902184" y="381947"/>
                  <a:pt x="712210" y="415772"/>
                </a:cubicBezTo>
                <a:cubicBezTo>
                  <a:pt x="649112" y="427006"/>
                  <a:pt x="581321" y="432794"/>
                  <a:pt x="512836" y="432794"/>
                </a:cubicBezTo>
                <a:cubicBezTo>
                  <a:pt x="444351" y="432794"/>
                  <a:pt x="376560" y="427006"/>
                  <a:pt x="313462" y="415771"/>
                </a:cubicBezTo>
                <a:cubicBezTo>
                  <a:pt x="123488" y="381946"/>
                  <a:pt x="-2" y="303402"/>
                  <a:pt x="-1" y="216397"/>
                </a:cubicBezTo>
                <a:lnTo>
                  <a:pt x="0" y="216396"/>
                </a:lnTo>
                <a:close/>
              </a:path>
            </a:pathLst>
          </a:custGeom>
          <a:pattFill prst="dashUpDiag">
            <a:fgClr>
              <a:srgbClr val="7C7C7C"/>
            </a:fgClr>
            <a:bgClr>
              <a:srgbClr val="FFFFFF"/>
            </a:bgClr>
          </a:pattFill>
          <a:ln w="25400" algn="ctr">
            <a:solidFill>
              <a:srgbClr val="0066CC"/>
            </a:solidFill>
            <a:prstDash val="dash"/>
            <a:round/>
            <a:headEnd/>
            <a:tailEnd/>
          </a:ln>
        </p:spPr>
        <p:txBody>
          <a:bodyPr lIns="0" tIns="0" rIns="0" bIns="0" anchor="ctr">
            <a:spAutoFit/>
          </a:bodyPr>
          <a:lstStyle/>
          <a:p>
            <a:pPr algn="ctr"/>
            <a:endParaRPr lang="fr-FR" sz="900" b="1" dirty="0">
              <a:latin typeface="Trebuchet MS" pitchFamily="34" charset="0"/>
            </a:endParaRPr>
          </a:p>
          <a:p>
            <a:pPr algn="ctr"/>
            <a:r>
              <a:rPr lang="fr-FR" sz="900" b="1" dirty="0">
                <a:latin typeface="Trebuchet MS" pitchFamily="34" charset="0"/>
              </a:rPr>
              <a:t>EIC</a:t>
            </a:r>
            <a:endParaRPr lang="fr-FR" sz="800" b="1" dirty="0">
              <a:latin typeface="Trebuchet MS" pitchFamily="34" charset="0"/>
            </a:endParaRPr>
          </a:p>
          <a:p>
            <a:pPr algn="ctr"/>
            <a:endParaRPr lang="fr-FR" sz="900" b="1" dirty="0">
              <a:latin typeface="Trebuchet MS" pitchFamily="34" charset="0"/>
            </a:endParaRPr>
          </a:p>
        </p:txBody>
      </p:sp>
      <p:sp>
        <p:nvSpPr>
          <p:cNvPr id="7213" name="Oval 34" descr="5 %"/>
          <p:cNvSpPr>
            <a:spLocks noChangeArrowheads="1"/>
          </p:cNvSpPr>
          <p:nvPr/>
        </p:nvSpPr>
        <p:spPr bwMode="auto">
          <a:xfrm>
            <a:off x="6072188" y="2870204"/>
            <a:ext cx="1143000" cy="415925"/>
          </a:xfrm>
          <a:custGeom>
            <a:avLst/>
            <a:gdLst>
              <a:gd name="T0" fmla="*/ 0 w 1071549"/>
              <a:gd name="T1" fmla="*/ 2023537 h 194756"/>
              <a:gd name="T2" fmla="*/ 569587 w 1071549"/>
              <a:gd name="T3" fmla="*/ 32619 h 194756"/>
              <a:gd name="T4" fmla="*/ 693621 w 1071549"/>
              <a:gd name="T5" fmla="*/ 0 h 194756"/>
              <a:gd name="T6" fmla="*/ 817657 w 1071549"/>
              <a:gd name="T7" fmla="*/ 32619 h 194756"/>
              <a:gd name="T8" fmla="*/ 1387243 w 1071549"/>
              <a:gd name="T9" fmla="*/ 2023556 h 194756"/>
              <a:gd name="T10" fmla="*/ 817655 w 1071549"/>
              <a:gd name="T11" fmla="*/ 4014474 h 194756"/>
              <a:gd name="T12" fmla="*/ 693621 w 1071549"/>
              <a:gd name="T13" fmla="*/ 4047098 h 194756"/>
              <a:gd name="T14" fmla="*/ 569586 w 1071549"/>
              <a:gd name="T15" fmla="*/ 4014474 h 194756"/>
              <a:gd name="T16" fmla="*/ 0 w 1071549"/>
              <a:gd name="T17" fmla="*/ 2023537 h 1947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71549"/>
              <a:gd name="T28" fmla="*/ 0 h 194756"/>
              <a:gd name="T29" fmla="*/ 1071549 w 1071549"/>
              <a:gd name="T30" fmla="*/ 194756 h 1947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71549" h="194756">
                <a:moveTo>
                  <a:pt x="0" y="97378"/>
                </a:moveTo>
                <a:cubicBezTo>
                  <a:pt x="2" y="50314"/>
                  <a:pt x="185196" y="9986"/>
                  <a:pt x="439967" y="1570"/>
                </a:cubicBezTo>
                <a:cubicBezTo>
                  <a:pt x="471580" y="526"/>
                  <a:pt x="503645" y="0"/>
                  <a:pt x="535775" y="0"/>
                </a:cubicBezTo>
                <a:cubicBezTo>
                  <a:pt x="567906" y="0"/>
                  <a:pt x="599971" y="525"/>
                  <a:pt x="631584" y="1570"/>
                </a:cubicBezTo>
                <a:cubicBezTo>
                  <a:pt x="886358" y="9986"/>
                  <a:pt x="1071553" y="50315"/>
                  <a:pt x="1071550" y="97379"/>
                </a:cubicBezTo>
                <a:cubicBezTo>
                  <a:pt x="1071550" y="144443"/>
                  <a:pt x="886355" y="184771"/>
                  <a:pt x="631583" y="193187"/>
                </a:cubicBezTo>
                <a:cubicBezTo>
                  <a:pt x="599970" y="194231"/>
                  <a:pt x="567905" y="194757"/>
                  <a:pt x="535775" y="194757"/>
                </a:cubicBezTo>
                <a:cubicBezTo>
                  <a:pt x="503644" y="194757"/>
                  <a:pt x="471579" y="194232"/>
                  <a:pt x="439966" y="193187"/>
                </a:cubicBezTo>
                <a:cubicBezTo>
                  <a:pt x="185193" y="184771"/>
                  <a:pt x="-2" y="144442"/>
                  <a:pt x="0" y="97378"/>
                </a:cubicBezTo>
                <a:close/>
              </a:path>
            </a:pathLst>
          </a:custGeom>
          <a:pattFill prst="pct5">
            <a:fgClr>
              <a:srgbClr val="899BA9"/>
            </a:fgClr>
            <a:bgClr>
              <a:srgbClr val="FFFFFF"/>
            </a:bgClr>
          </a:pattFill>
          <a:ln w="25400" algn="ctr">
            <a:solidFill>
              <a:srgbClr val="0066CC"/>
            </a:solidFill>
            <a:prstDash val="dash"/>
            <a:round/>
            <a:headEnd/>
            <a:tailEnd/>
          </a:ln>
        </p:spPr>
        <p:txBody>
          <a:bodyPr lIns="0" tIns="0" rIns="0" bIns="0" anchor="ctr">
            <a:spAutoFit/>
          </a:bodyPr>
          <a:lstStyle/>
          <a:p>
            <a:pPr algn="ctr"/>
            <a:endParaRPr lang="fr-FR" sz="900" b="1" dirty="0">
              <a:latin typeface="Trebuchet MS" pitchFamily="34" charset="0"/>
            </a:endParaRPr>
          </a:p>
          <a:p>
            <a:pPr algn="ctr"/>
            <a:r>
              <a:rPr lang="fr-FR" sz="900" b="1" dirty="0">
                <a:latin typeface="Trebuchet MS" pitchFamily="34" charset="0"/>
              </a:rPr>
              <a:t>ECC</a:t>
            </a:r>
          </a:p>
          <a:p>
            <a:pPr algn="ctr"/>
            <a:endParaRPr lang="fr-FR" sz="900" b="1" dirty="0">
              <a:latin typeface="Trebuchet MS" pitchFamily="34" charset="0"/>
            </a:endParaRPr>
          </a:p>
        </p:txBody>
      </p:sp>
      <p:sp>
        <p:nvSpPr>
          <p:cNvPr id="7214" name="ZoneTexte 98"/>
          <p:cNvSpPr txBox="1">
            <a:spLocks noChangeArrowheads="1"/>
          </p:cNvSpPr>
          <p:nvPr/>
        </p:nvSpPr>
        <p:spPr bwMode="auto">
          <a:xfrm>
            <a:off x="7308850" y="2862263"/>
            <a:ext cx="1584325" cy="400050"/>
          </a:xfrm>
          <a:prstGeom prst="rect">
            <a:avLst/>
          </a:prstGeom>
          <a:noFill/>
          <a:ln w="9525">
            <a:noFill/>
            <a:miter lim="800000"/>
            <a:headEnd/>
            <a:tailEnd/>
          </a:ln>
        </p:spPr>
        <p:txBody>
          <a:bodyPr>
            <a:spAutoFit/>
          </a:bodyPr>
          <a:lstStyle/>
          <a:p>
            <a:r>
              <a:rPr lang="fr-FR" sz="1000" dirty="0">
                <a:latin typeface="Trebuchet MS" pitchFamily="34" charset="0"/>
              </a:rPr>
              <a:t>Engagement collectif de conservation des titres</a:t>
            </a:r>
          </a:p>
        </p:txBody>
      </p:sp>
      <p:sp>
        <p:nvSpPr>
          <p:cNvPr id="7215" name="ZoneTexte 100"/>
          <p:cNvSpPr txBox="1">
            <a:spLocks noChangeArrowheads="1"/>
          </p:cNvSpPr>
          <p:nvPr/>
        </p:nvSpPr>
        <p:spPr bwMode="auto">
          <a:xfrm>
            <a:off x="7307265" y="3357564"/>
            <a:ext cx="1620837" cy="553998"/>
          </a:xfrm>
          <a:prstGeom prst="rect">
            <a:avLst/>
          </a:prstGeom>
          <a:noFill/>
          <a:ln w="9525">
            <a:noFill/>
            <a:miter lim="800000"/>
            <a:headEnd/>
            <a:tailEnd/>
          </a:ln>
        </p:spPr>
        <p:txBody>
          <a:bodyPr>
            <a:spAutoFit/>
          </a:bodyPr>
          <a:lstStyle/>
          <a:p>
            <a:r>
              <a:rPr lang="fr-FR" sz="1000" dirty="0">
                <a:latin typeface="Trebuchet MS" pitchFamily="34" charset="0"/>
              </a:rPr>
              <a:t>Engagement individuel de conservation des titres</a:t>
            </a:r>
          </a:p>
        </p:txBody>
      </p:sp>
      <p:sp>
        <p:nvSpPr>
          <p:cNvPr id="89" name="Rectangle 88"/>
          <p:cNvSpPr/>
          <p:nvPr/>
        </p:nvSpPr>
        <p:spPr>
          <a:xfrm>
            <a:off x="107504" y="872716"/>
            <a:ext cx="648072" cy="612068"/>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r>
              <a:rPr lang="fr-FR" sz="1100" b="1" dirty="0">
                <a:solidFill>
                  <a:schemeClr val="tx1"/>
                </a:solidFill>
              </a:rPr>
              <a:t>M.</a:t>
            </a:r>
          </a:p>
        </p:txBody>
      </p:sp>
      <p:sp>
        <p:nvSpPr>
          <p:cNvPr id="91" name="Ellipse 90"/>
          <p:cNvSpPr/>
          <p:nvPr/>
        </p:nvSpPr>
        <p:spPr>
          <a:xfrm>
            <a:off x="71500" y="1628800"/>
            <a:ext cx="720080" cy="714950"/>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r>
              <a:rPr lang="fr-FR" sz="1100" b="1" dirty="0">
                <a:solidFill>
                  <a:schemeClr val="tx1"/>
                </a:solidFill>
              </a:rPr>
              <a:t>Mme</a:t>
            </a:r>
          </a:p>
        </p:txBody>
      </p:sp>
      <p:sp>
        <p:nvSpPr>
          <p:cNvPr id="113" name="Cube 112"/>
          <p:cNvSpPr/>
          <p:nvPr/>
        </p:nvSpPr>
        <p:spPr>
          <a:xfrm>
            <a:off x="6524627" y="4786325"/>
            <a:ext cx="285750" cy="357187"/>
          </a:xfrm>
          <a:prstGeom prst="cube">
            <a:avLst/>
          </a:prstGeom>
          <a:solidFill>
            <a:schemeClr val="tx1"/>
          </a:solidFill>
          <a:ln>
            <a:solidFill>
              <a:srgbClr val="385D8A"/>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114" name="Triangle isocèle 113"/>
          <p:cNvSpPr/>
          <p:nvPr/>
        </p:nvSpPr>
        <p:spPr>
          <a:xfrm>
            <a:off x="6524627" y="4584708"/>
            <a:ext cx="214313" cy="285750"/>
          </a:xfrm>
          <a:prstGeom prst="triangle">
            <a:avLst/>
          </a:prstGeom>
          <a:solidFill>
            <a:schemeClr val="tx1"/>
          </a:solidFill>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115" name="Cube 114"/>
          <p:cNvSpPr/>
          <p:nvPr/>
        </p:nvSpPr>
        <p:spPr>
          <a:xfrm>
            <a:off x="6667502" y="4786325"/>
            <a:ext cx="285750" cy="357187"/>
          </a:xfrm>
          <a:prstGeom prst="cube">
            <a:avLst/>
          </a:prstGeom>
          <a:solidFill>
            <a:schemeClr val="tx1"/>
          </a:solidFill>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116" name="Cube 115"/>
          <p:cNvSpPr/>
          <p:nvPr/>
        </p:nvSpPr>
        <p:spPr>
          <a:xfrm>
            <a:off x="6810375" y="4786325"/>
            <a:ext cx="285750" cy="357187"/>
          </a:xfrm>
          <a:prstGeom prst="cube">
            <a:avLst/>
          </a:prstGeom>
          <a:solidFill>
            <a:schemeClr val="tx1"/>
          </a:solidFill>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108" name="Triangle isocèle 107"/>
          <p:cNvSpPr/>
          <p:nvPr/>
        </p:nvSpPr>
        <p:spPr>
          <a:xfrm>
            <a:off x="6670675" y="4584708"/>
            <a:ext cx="214313" cy="285750"/>
          </a:xfrm>
          <a:prstGeom prst="triangle">
            <a:avLst/>
          </a:prstGeom>
          <a:solidFill>
            <a:schemeClr val="tx1"/>
          </a:solidFill>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117" name="Triangle isocèle 116"/>
          <p:cNvSpPr/>
          <p:nvPr/>
        </p:nvSpPr>
        <p:spPr>
          <a:xfrm>
            <a:off x="6810376" y="4584708"/>
            <a:ext cx="214313" cy="285750"/>
          </a:xfrm>
          <a:prstGeom prst="triangle">
            <a:avLst/>
          </a:prstGeom>
          <a:solidFill>
            <a:schemeClr val="tx1"/>
          </a:solidFill>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103" name="Ellipse 102"/>
          <p:cNvSpPr/>
          <p:nvPr/>
        </p:nvSpPr>
        <p:spPr>
          <a:xfrm>
            <a:off x="6048757" y="2304495"/>
            <a:ext cx="1166451" cy="417615"/>
          </a:xfrm>
          <a:prstGeom prst="ellipse">
            <a:avLst/>
          </a:prstGeom>
          <a:noFill/>
          <a:ln>
            <a:solidFill>
              <a:srgbClr val="0066CC"/>
            </a:solidFill>
            <a:prstDash val="dash"/>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800" b="1" dirty="0">
                <a:solidFill>
                  <a:schemeClr val="tx1"/>
                </a:solidFill>
                <a:latin typeface="Trebuchet MS" pitchFamily="34" charset="0"/>
              </a:rPr>
              <a:t>Engagement de conservation</a:t>
            </a:r>
          </a:p>
        </p:txBody>
      </p:sp>
      <p:sp>
        <p:nvSpPr>
          <p:cNvPr id="7231" name="ZoneTexte 104"/>
          <p:cNvSpPr txBox="1">
            <a:spLocks noChangeArrowheads="1"/>
          </p:cNvSpPr>
          <p:nvPr/>
        </p:nvSpPr>
        <p:spPr bwMode="auto">
          <a:xfrm>
            <a:off x="7324725" y="2286000"/>
            <a:ext cx="1603375" cy="553998"/>
          </a:xfrm>
          <a:prstGeom prst="rect">
            <a:avLst/>
          </a:prstGeom>
          <a:noFill/>
          <a:ln w="9525">
            <a:noFill/>
            <a:miter lim="800000"/>
            <a:headEnd/>
            <a:tailEnd/>
          </a:ln>
        </p:spPr>
        <p:txBody>
          <a:bodyPr>
            <a:spAutoFit/>
          </a:bodyPr>
          <a:lstStyle/>
          <a:p>
            <a:r>
              <a:rPr lang="fr-FR" sz="1000" dirty="0">
                <a:latin typeface="Trebuchet MS" pitchFamily="34" charset="0"/>
              </a:rPr>
              <a:t>Pacte Dutreil transmission ou Pacte ISF</a:t>
            </a:r>
          </a:p>
        </p:txBody>
      </p:sp>
      <p:sp>
        <p:nvSpPr>
          <p:cNvPr id="7232" name="Oval 19" descr="Grands confettis"/>
          <p:cNvSpPr>
            <a:spLocks noChangeArrowheads="1"/>
          </p:cNvSpPr>
          <p:nvPr/>
        </p:nvSpPr>
        <p:spPr bwMode="auto">
          <a:xfrm>
            <a:off x="3276600" y="3340100"/>
            <a:ext cx="1009650" cy="533400"/>
          </a:xfrm>
          <a:prstGeom prst="ellipse">
            <a:avLst/>
          </a:prstGeom>
          <a:pattFill prst="lgConfetti">
            <a:fgClr>
              <a:srgbClr val="FCF735"/>
            </a:fgClr>
            <a:bgClr>
              <a:schemeClr val="bg1"/>
            </a:bgClr>
          </a:pattFill>
          <a:ln w="25400">
            <a:solidFill>
              <a:srgbClr val="0066CC"/>
            </a:solidFill>
            <a:prstDash val="dash"/>
            <a:round/>
            <a:headEnd/>
            <a:tailEnd/>
          </a:ln>
        </p:spPr>
        <p:txBody>
          <a:bodyPr wrap="none" anchor="ctr"/>
          <a:lstStyle/>
          <a:p>
            <a:pPr algn="ctr"/>
            <a:r>
              <a:rPr lang="fr-FR" sz="800" b="1" dirty="0">
                <a:latin typeface="Trebuchet MS" pitchFamily="34" charset="0"/>
              </a:rPr>
              <a:t>Intégration </a:t>
            </a:r>
          </a:p>
          <a:p>
            <a:pPr algn="ctr"/>
            <a:r>
              <a:rPr lang="fr-FR" sz="800" b="1" dirty="0">
                <a:latin typeface="Trebuchet MS" pitchFamily="34" charset="0"/>
              </a:rPr>
              <a:t>fiscale ou </a:t>
            </a:r>
          </a:p>
          <a:p>
            <a:pPr algn="ctr"/>
            <a:r>
              <a:rPr lang="fr-FR" sz="800" b="1" dirty="0">
                <a:latin typeface="Trebuchet MS" pitchFamily="34" charset="0"/>
              </a:rPr>
              <a:t>régime mère-fille</a:t>
            </a:r>
          </a:p>
        </p:txBody>
      </p:sp>
      <p:sp>
        <p:nvSpPr>
          <p:cNvPr id="7233" name="ZoneTexte 108"/>
          <p:cNvSpPr txBox="1">
            <a:spLocks noChangeArrowheads="1"/>
          </p:cNvSpPr>
          <p:nvPr/>
        </p:nvSpPr>
        <p:spPr bwMode="auto">
          <a:xfrm>
            <a:off x="4319588" y="3370263"/>
            <a:ext cx="1368425" cy="400050"/>
          </a:xfrm>
          <a:prstGeom prst="rect">
            <a:avLst/>
          </a:prstGeom>
          <a:noFill/>
          <a:ln w="9525">
            <a:noFill/>
            <a:miter lim="800000"/>
            <a:headEnd/>
            <a:tailEnd/>
          </a:ln>
        </p:spPr>
        <p:txBody>
          <a:bodyPr>
            <a:spAutoFit/>
          </a:bodyPr>
          <a:lstStyle/>
          <a:p>
            <a:r>
              <a:rPr lang="fr-FR" sz="1000" dirty="0">
                <a:latin typeface="Trebuchet MS" pitchFamily="34" charset="0"/>
              </a:rPr>
              <a:t>Périmètre d’intégration fiscale</a:t>
            </a:r>
          </a:p>
        </p:txBody>
      </p:sp>
      <p:cxnSp>
        <p:nvCxnSpPr>
          <p:cNvPr id="102" name="Connecteur droit avec flèche 101"/>
          <p:cNvCxnSpPr/>
          <p:nvPr/>
        </p:nvCxnSpPr>
        <p:spPr>
          <a:xfrm>
            <a:off x="3502025" y="5070475"/>
            <a:ext cx="857250" cy="1588"/>
          </a:xfrm>
          <a:prstGeom prst="straightConnector1">
            <a:avLst/>
          </a:prstGeom>
          <a:ln w="19050">
            <a:solidFill>
              <a:srgbClr val="000000"/>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7235" name="ZoneTexte 105"/>
          <p:cNvSpPr txBox="1">
            <a:spLocks noChangeArrowheads="1"/>
          </p:cNvSpPr>
          <p:nvPr/>
        </p:nvSpPr>
        <p:spPr bwMode="auto">
          <a:xfrm>
            <a:off x="4645026" y="4929191"/>
            <a:ext cx="942887" cy="246221"/>
          </a:xfrm>
          <a:prstGeom prst="rect">
            <a:avLst/>
          </a:prstGeom>
          <a:noFill/>
          <a:ln w="9525">
            <a:noFill/>
            <a:miter lim="800000"/>
            <a:headEnd/>
            <a:tailEnd/>
          </a:ln>
        </p:spPr>
        <p:txBody>
          <a:bodyPr wrap="none">
            <a:spAutoFit/>
          </a:bodyPr>
          <a:lstStyle/>
          <a:p>
            <a:r>
              <a:rPr lang="fr-FR" sz="1000" dirty="0">
                <a:latin typeface="Trebuchet MS" pitchFamily="34" charset="0"/>
              </a:rPr>
              <a:t>Droit de vote</a:t>
            </a:r>
          </a:p>
        </p:txBody>
      </p:sp>
      <p:sp>
        <p:nvSpPr>
          <p:cNvPr id="110" name="Rectangle 109"/>
          <p:cNvSpPr/>
          <p:nvPr/>
        </p:nvSpPr>
        <p:spPr>
          <a:xfrm>
            <a:off x="3571868" y="6357958"/>
            <a:ext cx="714380" cy="285752"/>
          </a:xfrm>
          <a:prstGeom prst="rect">
            <a:avLst/>
          </a:prstGeom>
          <a:solidFill>
            <a:srgbClr val="FFFF00">
              <a:alpha val="69804"/>
            </a:srgbClr>
          </a:solidFill>
          <a:ln cmpd="sng">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900" b="1" dirty="0">
                <a:solidFill>
                  <a:schemeClr val="tx1"/>
                </a:solidFill>
                <a:latin typeface="Trebuchet MS" pitchFamily="34" charset="0"/>
              </a:rPr>
              <a:t>Nature</a:t>
            </a:r>
          </a:p>
        </p:txBody>
      </p:sp>
      <p:sp>
        <p:nvSpPr>
          <p:cNvPr id="7239" name="ZoneTexte 110"/>
          <p:cNvSpPr txBox="1">
            <a:spLocks noChangeArrowheads="1"/>
          </p:cNvSpPr>
          <p:nvPr/>
        </p:nvSpPr>
        <p:spPr bwMode="auto">
          <a:xfrm>
            <a:off x="4643438" y="6357938"/>
            <a:ext cx="2995612" cy="246062"/>
          </a:xfrm>
          <a:prstGeom prst="rect">
            <a:avLst/>
          </a:prstGeom>
          <a:noFill/>
          <a:ln w="9525">
            <a:noFill/>
            <a:miter lim="800000"/>
            <a:headEnd/>
            <a:tailEnd/>
          </a:ln>
        </p:spPr>
        <p:txBody>
          <a:bodyPr>
            <a:spAutoFit/>
          </a:bodyPr>
          <a:lstStyle/>
          <a:p>
            <a:r>
              <a:rPr lang="fr-FR" sz="1000" dirty="0">
                <a:latin typeface="Trebuchet MS" pitchFamily="34" charset="0"/>
              </a:rPr>
              <a:t>Précision juridique complémentaire</a:t>
            </a:r>
          </a:p>
        </p:txBody>
      </p:sp>
      <p:cxnSp>
        <p:nvCxnSpPr>
          <p:cNvPr id="96" name="Connecteur droit avec flèche 95"/>
          <p:cNvCxnSpPr/>
          <p:nvPr/>
        </p:nvCxnSpPr>
        <p:spPr bwMode="auto">
          <a:xfrm>
            <a:off x="6357956" y="4357694"/>
            <a:ext cx="857250" cy="1587"/>
          </a:xfrm>
          <a:prstGeom prst="straightConnector1">
            <a:avLst/>
          </a:prstGeom>
          <a:ln w="19050">
            <a:solidFill>
              <a:srgbClr val="A5003E"/>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97" name="ZoneTexte 64"/>
          <p:cNvSpPr txBox="1">
            <a:spLocks noChangeArrowheads="1"/>
          </p:cNvSpPr>
          <p:nvPr/>
        </p:nvSpPr>
        <p:spPr bwMode="auto">
          <a:xfrm>
            <a:off x="7358082" y="4254349"/>
            <a:ext cx="1768433" cy="246221"/>
          </a:xfrm>
          <a:prstGeom prst="rect">
            <a:avLst/>
          </a:prstGeom>
          <a:noFill/>
          <a:ln w="9525">
            <a:noFill/>
            <a:miter lim="800000"/>
            <a:headEnd/>
            <a:tailEnd/>
          </a:ln>
        </p:spPr>
        <p:txBody>
          <a:bodyPr wrap="none">
            <a:spAutoFit/>
          </a:bodyPr>
          <a:lstStyle/>
          <a:p>
            <a:r>
              <a:rPr lang="fr-FR" sz="1000" dirty="0" smtClean="0">
                <a:latin typeface="Trebuchet MS" pitchFamily="34" charset="0"/>
              </a:rPr>
              <a:t>Titre privé de droit de vote</a:t>
            </a:r>
            <a:endParaRPr lang="fr-FR" sz="1000" dirty="0">
              <a:latin typeface="Trebuchet MS" pitchFamily="34" charset="0"/>
            </a:endParaRPr>
          </a:p>
        </p:txBody>
      </p:sp>
      <p:cxnSp>
        <p:nvCxnSpPr>
          <p:cNvPr id="99" name="Connecteur droit 98"/>
          <p:cNvCxnSpPr/>
          <p:nvPr/>
        </p:nvCxnSpPr>
        <p:spPr>
          <a:xfrm rot="16200000" flipH="1">
            <a:off x="6607983" y="4250537"/>
            <a:ext cx="285752" cy="2143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Connecteur droit 100"/>
          <p:cNvCxnSpPr/>
          <p:nvPr/>
        </p:nvCxnSpPr>
        <p:spPr>
          <a:xfrm rot="5400000" flipH="1" flipV="1">
            <a:off x="6607983" y="4250537"/>
            <a:ext cx="285752" cy="2143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8" name="Rectangle 44"/>
          <p:cNvSpPr>
            <a:spLocks noChangeArrowheads="1"/>
          </p:cNvSpPr>
          <p:nvPr/>
        </p:nvSpPr>
        <p:spPr bwMode="auto">
          <a:xfrm>
            <a:off x="1907704" y="44624"/>
            <a:ext cx="4176588" cy="260648"/>
          </a:xfrm>
          <a:prstGeom prst="rect">
            <a:avLst/>
          </a:prstGeom>
          <a:solidFill>
            <a:schemeClr val="bg1">
              <a:lumMod val="85000"/>
            </a:schemeClr>
          </a:solidFill>
          <a:ln w="12700" algn="ctr">
            <a:noFill/>
            <a:miter lim="800000"/>
            <a:headEnd/>
            <a:tailEnd/>
          </a:ln>
        </p:spPr>
        <p:txBody>
          <a:bodyPr wrap="none" lIns="54000" anchor="ctr"/>
          <a:lstStyle/>
          <a:p>
            <a:pPr algn="ctr" defTabSz="457200" fontAlgn="auto">
              <a:spcBef>
                <a:spcPts val="0"/>
              </a:spcBef>
              <a:spcAft>
                <a:spcPts val="0"/>
              </a:spcAft>
              <a:defRPr/>
            </a:pPr>
            <a:r>
              <a:rPr lang="fr-FR" sz="1400" b="1" dirty="0" smtClean="0">
                <a:latin typeface="Trebuchet MS" pitchFamily="34" charset="0"/>
                <a:ea typeface="ＭＳ Ｐゴシック" pitchFamily="34" charset="-128"/>
              </a:rPr>
              <a:t>Illustration n° 7 : Légende du </a:t>
            </a:r>
            <a:r>
              <a:rPr lang="fr-FR" sz="1400" b="1" dirty="0" err="1" smtClean="0">
                <a:latin typeface="Trebuchet MS" pitchFamily="34" charset="0"/>
                <a:ea typeface="ＭＳ Ｐゴシック" pitchFamily="34" charset="-128"/>
              </a:rPr>
              <a:t>génorganigramme</a:t>
            </a:r>
            <a:r>
              <a:rPr lang="fr-FR" sz="1400" b="1" baseline="30000" dirty="0" smtClean="0">
                <a:latin typeface="Trebuchet MS" pitchFamily="34" charset="0"/>
                <a:ea typeface="ＭＳ Ｐゴシック" pitchFamily="34" charset="-128"/>
              </a:rPr>
              <a:t>®</a:t>
            </a:r>
            <a:endParaRPr lang="fr-FR" sz="1400" b="1" dirty="0">
              <a:latin typeface="Trebuchet MS" pitchFamily="34" charset="0"/>
              <a:ea typeface="ＭＳ Ｐゴシック" pitchFamily="34" charset="-128"/>
              <a:cs typeface="+mn-cs"/>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34" descr="5 %"/>
          <p:cNvSpPr>
            <a:spLocks noChangeArrowheads="1"/>
          </p:cNvSpPr>
          <p:nvPr/>
        </p:nvSpPr>
        <p:spPr bwMode="auto">
          <a:xfrm>
            <a:off x="827584" y="928223"/>
            <a:ext cx="5320410" cy="4309861"/>
          </a:xfrm>
          <a:custGeom>
            <a:avLst/>
            <a:gdLst>
              <a:gd name="connsiteX0" fmla="*/ 0 w 5473182"/>
              <a:gd name="connsiteY0" fmla="*/ 779026 h 1558052"/>
              <a:gd name="connsiteX1" fmla="*/ 1987335 w 5473182"/>
              <a:gd name="connsiteY1" fmla="*/ 29771 h 1558052"/>
              <a:gd name="connsiteX2" fmla="*/ 2736593 w 5473182"/>
              <a:gd name="connsiteY2" fmla="*/ 4 h 1558052"/>
              <a:gd name="connsiteX3" fmla="*/ 3485853 w 5473182"/>
              <a:gd name="connsiteY3" fmla="*/ 29772 h 1558052"/>
              <a:gd name="connsiteX4" fmla="*/ 5473184 w 5473182"/>
              <a:gd name="connsiteY4" fmla="*/ 779035 h 1558052"/>
              <a:gd name="connsiteX5" fmla="*/ 3485851 w 5473182"/>
              <a:gd name="connsiteY5" fmla="*/ 1528293 h 1558052"/>
              <a:gd name="connsiteX6" fmla="*/ 2736593 w 5473182"/>
              <a:gd name="connsiteY6" fmla="*/ 1558061 h 1558052"/>
              <a:gd name="connsiteX7" fmla="*/ 1987334 w 5473182"/>
              <a:gd name="connsiteY7" fmla="*/ 1528293 h 1558052"/>
              <a:gd name="connsiteX8" fmla="*/ 3 w 5473182"/>
              <a:gd name="connsiteY8" fmla="*/ 779031 h 1558052"/>
              <a:gd name="connsiteX9" fmla="*/ 0 w 5473182"/>
              <a:gd name="connsiteY9" fmla="*/ 779026 h 1558052"/>
              <a:gd name="connsiteX0" fmla="*/ 2 w 5473193"/>
              <a:gd name="connsiteY0" fmla="*/ 779022 h 3632582"/>
              <a:gd name="connsiteX1" fmla="*/ 1987337 w 5473193"/>
              <a:gd name="connsiteY1" fmla="*/ 29767 h 3632582"/>
              <a:gd name="connsiteX2" fmla="*/ 2736595 w 5473193"/>
              <a:gd name="connsiteY2" fmla="*/ 0 h 3632582"/>
              <a:gd name="connsiteX3" fmla="*/ 3485855 w 5473193"/>
              <a:gd name="connsiteY3" fmla="*/ 29768 h 3632582"/>
              <a:gd name="connsiteX4" fmla="*/ 5473186 w 5473193"/>
              <a:gd name="connsiteY4" fmla="*/ 779031 h 3632582"/>
              <a:gd name="connsiteX5" fmla="*/ 3485853 w 5473193"/>
              <a:gd name="connsiteY5" fmla="*/ 1528289 h 3632582"/>
              <a:gd name="connsiteX6" fmla="*/ 3768422 w 5473193"/>
              <a:gd name="connsiteY6" fmla="*/ 3632582 h 3632582"/>
              <a:gd name="connsiteX7" fmla="*/ 1987336 w 5473193"/>
              <a:gd name="connsiteY7" fmla="*/ 1528289 h 3632582"/>
              <a:gd name="connsiteX8" fmla="*/ 5 w 5473193"/>
              <a:gd name="connsiteY8" fmla="*/ 779027 h 3632582"/>
              <a:gd name="connsiteX9" fmla="*/ 2 w 5473193"/>
              <a:gd name="connsiteY9" fmla="*/ 779022 h 3632582"/>
              <a:gd name="connsiteX0" fmla="*/ 2 w 5473193"/>
              <a:gd name="connsiteY0" fmla="*/ 779022 h 3966421"/>
              <a:gd name="connsiteX1" fmla="*/ 1987337 w 5473193"/>
              <a:gd name="connsiteY1" fmla="*/ 29767 h 3966421"/>
              <a:gd name="connsiteX2" fmla="*/ 2736595 w 5473193"/>
              <a:gd name="connsiteY2" fmla="*/ 0 h 3966421"/>
              <a:gd name="connsiteX3" fmla="*/ 3485855 w 5473193"/>
              <a:gd name="connsiteY3" fmla="*/ 29768 h 3966421"/>
              <a:gd name="connsiteX4" fmla="*/ 5473186 w 5473193"/>
              <a:gd name="connsiteY4" fmla="*/ 779031 h 3966421"/>
              <a:gd name="connsiteX5" fmla="*/ 3485853 w 5473193"/>
              <a:gd name="connsiteY5" fmla="*/ 1528289 h 3966421"/>
              <a:gd name="connsiteX6" fmla="*/ 3768422 w 5473193"/>
              <a:gd name="connsiteY6" fmla="*/ 3632582 h 3966421"/>
              <a:gd name="connsiteX7" fmla="*/ 1615040 w 5473193"/>
              <a:gd name="connsiteY7" fmla="*/ 3531325 h 3966421"/>
              <a:gd name="connsiteX8" fmla="*/ 5 w 5473193"/>
              <a:gd name="connsiteY8" fmla="*/ 779027 h 3966421"/>
              <a:gd name="connsiteX9" fmla="*/ 2 w 5473193"/>
              <a:gd name="connsiteY9" fmla="*/ 779022 h 3966421"/>
              <a:gd name="connsiteX0" fmla="*/ 897245 w 5473193"/>
              <a:gd name="connsiteY0" fmla="*/ 392361 h 3966421"/>
              <a:gd name="connsiteX1" fmla="*/ 1987337 w 5473193"/>
              <a:gd name="connsiteY1" fmla="*/ 29767 h 3966421"/>
              <a:gd name="connsiteX2" fmla="*/ 2736595 w 5473193"/>
              <a:gd name="connsiteY2" fmla="*/ 0 h 3966421"/>
              <a:gd name="connsiteX3" fmla="*/ 3485855 w 5473193"/>
              <a:gd name="connsiteY3" fmla="*/ 29768 h 3966421"/>
              <a:gd name="connsiteX4" fmla="*/ 5473186 w 5473193"/>
              <a:gd name="connsiteY4" fmla="*/ 779031 h 3966421"/>
              <a:gd name="connsiteX5" fmla="*/ 3485853 w 5473193"/>
              <a:gd name="connsiteY5" fmla="*/ 1528289 h 3966421"/>
              <a:gd name="connsiteX6" fmla="*/ 3768422 w 5473193"/>
              <a:gd name="connsiteY6" fmla="*/ 3632582 h 3966421"/>
              <a:gd name="connsiteX7" fmla="*/ 1615040 w 5473193"/>
              <a:gd name="connsiteY7" fmla="*/ 3531325 h 3966421"/>
              <a:gd name="connsiteX8" fmla="*/ 5 w 5473193"/>
              <a:gd name="connsiteY8" fmla="*/ 779027 h 3966421"/>
              <a:gd name="connsiteX9" fmla="*/ 897245 w 5473193"/>
              <a:gd name="connsiteY9" fmla="*/ 392361 h 3966421"/>
              <a:gd name="connsiteX0" fmla="*/ 458296 w 5034244"/>
              <a:gd name="connsiteY0" fmla="*/ 392361 h 3966421"/>
              <a:gd name="connsiteX1" fmla="*/ 1548388 w 5034244"/>
              <a:gd name="connsiteY1" fmla="*/ 29767 h 3966421"/>
              <a:gd name="connsiteX2" fmla="*/ 2297646 w 5034244"/>
              <a:gd name="connsiteY2" fmla="*/ 0 h 3966421"/>
              <a:gd name="connsiteX3" fmla="*/ 3046906 w 5034244"/>
              <a:gd name="connsiteY3" fmla="*/ 29768 h 3966421"/>
              <a:gd name="connsiteX4" fmla="*/ 5034237 w 5034244"/>
              <a:gd name="connsiteY4" fmla="*/ 779031 h 3966421"/>
              <a:gd name="connsiteX5" fmla="*/ 3046904 w 5034244"/>
              <a:gd name="connsiteY5" fmla="*/ 1528289 h 3966421"/>
              <a:gd name="connsiteX6" fmla="*/ 3329473 w 5034244"/>
              <a:gd name="connsiteY6" fmla="*/ 3632582 h 3966421"/>
              <a:gd name="connsiteX7" fmla="*/ 1176091 w 5034244"/>
              <a:gd name="connsiteY7" fmla="*/ 3531325 h 3966421"/>
              <a:gd name="connsiteX8" fmla="*/ 368572 w 5034244"/>
              <a:gd name="connsiteY8" fmla="*/ 1202416 h 3966421"/>
              <a:gd name="connsiteX9" fmla="*/ 458296 w 5034244"/>
              <a:gd name="connsiteY9" fmla="*/ 392361 h 3966421"/>
              <a:gd name="connsiteX0" fmla="*/ 637747 w 5213695"/>
              <a:gd name="connsiteY0" fmla="*/ 392361 h 3983297"/>
              <a:gd name="connsiteX1" fmla="*/ 1727839 w 5213695"/>
              <a:gd name="connsiteY1" fmla="*/ 29767 h 3983297"/>
              <a:gd name="connsiteX2" fmla="*/ 2477097 w 5213695"/>
              <a:gd name="connsiteY2" fmla="*/ 0 h 3983297"/>
              <a:gd name="connsiteX3" fmla="*/ 3226357 w 5213695"/>
              <a:gd name="connsiteY3" fmla="*/ 29768 h 3983297"/>
              <a:gd name="connsiteX4" fmla="*/ 5213688 w 5213695"/>
              <a:gd name="connsiteY4" fmla="*/ 779031 h 3983297"/>
              <a:gd name="connsiteX5" fmla="*/ 3226355 w 5213695"/>
              <a:gd name="connsiteY5" fmla="*/ 1528289 h 3983297"/>
              <a:gd name="connsiteX6" fmla="*/ 3508924 w 5213695"/>
              <a:gd name="connsiteY6" fmla="*/ 3632582 h 3983297"/>
              <a:gd name="connsiteX7" fmla="*/ 1176092 w 5213695"/>
              <a:gd name="connsiteY7" fmla="*/ 3632580 h 3983297"/>
              <a:gd name="connsiteX8" fmla="*/ 548023 w 5213695"/>
              <a:gd name="connsiteY8" fmla="*/ 1202416 h 3983297"/>
              <a:gd name="connsiteX9" fmla="*/ 637747 w 5213695"/>
              <a:gd name="connsiteY9" fmla="*/ 392361 h 3983297"/>
              <a:gd name="connsiteX0" fmla="*/ 1176092 w 5213695"/>
              <a:gd name="connsiteY0" fmla="*/ 348098 h 4647833"/>
              <a:gd name="connsiteX1" fmla="*/ 1727839 w 5213695"/>
              <a:gd name="connsiteY1" fmla="*/ 694303 h 4647833"/>
              <a:gd name="connsiteX2" fmla="*/ 2477097 w 5213695"/>
              <a:gd name="connsiteY2" fmla="*/ 664536 h 4647833"/>
              <a:gd name="connsiteX3" fmla="*/ 3226357 w 5213695"/>
              <a:gd name="connsiteY3" fmla="*/ 694304 h 4647833"/>
              <a:gd name="connsiteX4" fmla="*/ 5213688 w 5213695"/>
              <a:gd name="connsiteY4" fmla="*/ 1443567 h 4647833"/>
              <a:gd name="connsiteX5" fmla="*/ 3226355 w 5213695"/>
              <a:gd name="connsiteY5" fmla="*/ 2192825 h 4647833"/>
              <a:gd name="connsiteX6" fmla="*/ 3508924 w 5213695"/>
              <a:gd name="connsiteY6" fmla="*/ 4297118 h 4647833"/>
              <a:gd name="connsiteX7" fmla="*/ 1176092 w 5213695"/>
              <a:gd name="connsiteY7" fmla="*/ 4297116 h 4647833"/>
              <a:gd name="connsiteX8" fmla="*/ 548023 w 5213695"/>
              <a:gd name="connsiteY8" fmla="*/ 1866952 h 4647833"/>
              <a:gd name="connsiteX9" fmla="*/ 1176092 w 5213695"/>
              <a:gd name="connsiteY9" fmla="*/ 348098 h 4647833"/>
              <a:gd name="connsiteX0" fmla="*/ 1176092 w 5213695"/>
              <a:gd name="connsiteY0" fmla="*/ 348098 h 4647833"/>
              <a:gd name="connsiteX1" fmla="*/ 4944512 w 5213695"/>
              <a:gd name="connsiteY1" fmla="*/ 348098 h 4647833"/>
              <a:gd name="connsiteX2" fmla="*/ 2477097 w 5213695"/>
              <a:gd name="connsiteY2" fmla="*/ 664536 h 4647833"/>
              <a:gd name="connsiteX3" fmla="*/ 3226357 w 5213695"/>
              <a:gd name="connsiteY3" fmla="*/ 694304 h 4647833"/>
              <a:gd name="connsiteX4" fmla="*/ 5213688 w 5213695"/>
              <a:gd name="connsiteY4" fmla="*/ 1443567 h 4647833"/>
              <a:gd name="connsiteX5" fmla="*/ 3226355 w 5213695"/>
              <a:gd name="connsiteY5" fmla="*/ 2192825 h 4647833"/>
              <a:gd name="connsiteX6" fmla="*/ 3508924 w 5213695"/>
              <a:gd name="connsiteY6" fmla="*/ 4297118 h 4647833"/>
              <a:gd name="connsiteX7" fmla="*/ 1176092 w 5213695"/>
              <a:gd name="connsiteY7" fmla="*/ 4297116 h 4647833"/>
              <a:gd name="connsiteX8" fmla="*/ 548023 w 5213695"/>
              <a:gd name="connsiteY8" fmla="*/ 1866952 h 4647833"/>
              <a:gd name="connsiteX9" fmla="*/ 1176092 w 5213695"/>
              <a:gd name="connsiteY9" fmla="*/ 348098 h 4647833"/>
              <a:gd name="connsiteX0" fmla="*/ 1265817 w 5213695"/>
              <a:gd name="connsiteY0" fmla="*/ 348098 h 4647833"/>
              <a:gd name="connsiteX1" fmla="*/ 4944512 w 5213695"/>
              <a:gd name="connsiteY1" fmla="*/ 348098 h 4647833"/>
              <a:gd name="connsiteX2" fmla="*/ 2477097 w 5213695"/>
              <a:gd name="connsiteY2" fmla="*/ 664536 h 4647833"/>
              <a:gd name="connsiteX3" fmla="*/ 3226357 w 5213695"/>
              <a:gd name="connsiteY3" fmla="*/ 694304 h 4647833"/>
              <a:gd name="connsiteX4" fmla="*/ 5213688 w 5213695"/>
              <a:gd name="connsiteY4" fmla="*/ 1443567 h 4647833"/>
              <a:gd name="connsiteX5" fmla="*/ 3226355 w 5213695"/>
              <a:gd name="connsiteY5" fmla="*/ 2192825 h 4647833"/>
              <a:gd name="connsiteX6" fmla="*/ 3508924 w 5213695"/>
              <a:gd name="connsiteY6" fmla="*/ 4297118 h 4647833"/>
              <a:gd name="connsiteX7" fmla="*/ 1176092 w 5213695"/>
              <a:gd name="connsiteY7" fmla="*/ 4297116 h 4647833"/>
              <a:gd name="connsiteX8" fmla="*/ 548023 w 5213695"/>
              <a:gd name="connsiteY8" fmla="*/ 1866952 h 4647833"/>
              <a:gd name="connsiteX9" fmla="*/ 1265817 w 5213695"/>
              <a:gd name="connsiteY9" fmla="*/ 348098 h 4647833"/>
              <a:gd name="connsiteX0" fmla="*/ 1265817 w 5213695"/>
              <a:gd name="connsiteY0" fmla="*/ 271777 h 4571512"/>
              <a:gd name="connsiteX1" fmla="*/ 2073335 w 5213695"/>
              <a:gd name="connsiteY1" fmla="*/ 271777 h 4571512"/>
              <a:gd name="connsiteX2" fmla="*/ 4944512 w 5213695"/>
              <a:gd name="connsiteY2" fmla="*/ 271777 h 4571512"/>
              <a:gd name="connsiteX3" fmla="*/ 2477097 w 5213695"/>
              <a:gd name="connsiteY3" fmla="*/ 588215 h 4571512"/>
              <a:gd name="connsiteX4" fmla="*/ 3226357 w 5213695"/>
              <a:gd name="connsiteY4" fmla="*/ 617983 h 4571512"/>
              <a:gd name="connsiteX5" fmla="*/ 5213688 w 5213695"/>
              <a:gd name="connsiteY5" fmla="*/ 1367246 h 4571512"/>
              <a:gd name="connsiteX6" fmla="*/ 3226355 w 5213695"/>
              <a:gd name="connsiteY6" fmla="*/ 2116504 h 4571512"/>
              <a:gd name="connsiteX7" fmla="*/ 3508924 w 5213695"/>
              <a:gd name="connsiteY7" fmla="*/ 4220797 h 4571512"/>
              <a:gd name="connsiteX8" fmla="*/ 1176092 w 5213695"/>
              <a:gd name="connsiteY8" fmla="*/ 4220795 h 4571512"/>
              <a:gd name="connsiteX9" fmla="*/ 548023 w 5213695"/>
              <a:gd name="connsiteY9" fmla="*/ 1790631 h 4571512"/>
              <a:gd name="connsiteX10" fmla="*/ 1265817 w 5213695"/>
              <a:gd name="connsiteY10" fmla="*/ 271777 h 4571512"/>
              <a:gd name="connsiteX0" fmla="*/ 1265817 w 5213695"/>
              <a:gd name="connsiteY0" fmla="*/ 265217 h 4564952"/>
              <a:gd name="connsiteX1" fmla="*/ 1624714 w 5213695"/>
              <a:gd name="connsiteY1" fmla="*/ 265217 h 4564952"/>
              <a:gd name="connsiteX2" fmla="*/ 2073335 w 5213695"/>
              <a:gd name="connsiteY2" fmla="*/ 265217 h 4564952"/>
              <a:gd name="connsiteX3" fmla="*/ 4944512 w 5213695"/>
              <a:gd name="connsiteY3" fmla="*/ 265217 h 4564952"/>
              <a:gd name="connsiteX4" fmla="*/ 2477097 w 5213695"/>
              <a:gd name="connsiteY4" fmla="*/ 581655 h 4564952"/>
              <a:gd name="connsiteX5" fmla="*/ 3226357 w 5213695"/>
              <a:gd name="connsiteY5" fmla="*/ 611423 h 4564952"/>
              <a:gd name="connsiteX6" fmla="*/ 5213688 w 5213695"/>
              <a:gd name="connsiteY6" fmla="*/ 1360686 h 4564952"/>
              <a:gd name="connsiteX7" fmla="*/ 3226355 w 5213695"/>
              <a:gd name="connsiteY7" fmla="*/ 2109944 h 4564952"/>
              <a:gd name="connsiteX8" fmla="*/ 3508924 w 5213695"/>
              <a:gd name="connsiteY8" fmla="*/ 4214237 h 4564952"/>
              <a:gd name="connsiteX9" fmla="*/ 1176092 w 5213695"/>
              <a:gd name="connsiteY9" fmla="*/ 4214235 h 4564952"/>
              <a:gd name="connsiteX10" fmla="*/ 548023 w 5213695"/>
              <a:gd name="connsiteY10" fmla="*/ 1784071 h 4564952"/>
              <a:gd name="connsiteX11" fmla="*/ 1265817 w 5213695"/>
              <a:gd name="connsiteY11" fmla="*/ 265217 h 4564952"/>
              <a:gd name="connsiteX0" fmla="*/ 548023 w 5213695"/>
              <a:gd name="connsiteY0" fmla="*/ 1590228 h 4371109"/>
              <a:gd name="connsiteX1" fmla="*/ 1624714 w 5213695"/>
              <a:gd name="connsiteY1" fmla="*/ 71374 h 4371109"/>
              <a:gd name="connsiteX2" fmla="*/ 2073335 w 5213695"/>
              <a:gd name="connsiteY2" fmla="*/ 71374 h 4371109"/>
              <a:gd name="connsiteX3" fmla="*/ 4944512 w 5213695"/>
              <a:gd name="connsiteY3" fmla="*/ 71374 h 4371109"/>
              <a:gd name="connsiteX4" fmla="*/ 2477097 w 5213695"/>
              <a:gd name="connsiteY4" fmla="*/ 387812 h 4371109"/>
              <a:gd name="connsiteX5" fmla="*/ 3226357 w 5213695"/>
              <a:gd name="connsiteY5" fmla="*/ 417580 h 4371109"/>
              <a:gd name="connsiteX6" fmla="*/ 5213688 w 5213695"/>
              <a:gd name="connsiteY6" fmla="*/ 1166843 h 4371109"/>
              <a:gd name="connsiteX7" fmla="*/ 3226355 w 5213695"/>
              <a:gd name="connsiteY7" fmla="*/ 1916101 h 4371109"/>
              <a:gd name="connsiteX8" fmla="*/ 3508924 w 5213695"/>
              <a:gd name="connsiteY8" fmla="*/ 4020394 h 4371109"/>
              <a:gd name="connsiteX9" fmla="*/ 1176092 w 5213695"/>
              <a:gd name="connsiteY9" fmla="*/ 4020392 h 4371109"/>
              <a:gd name="connsiteX10" fmla="*/ 548023 w 5213695"/>
              <a:gd name="connsiteY10" fmla="*/ 1590228 h 4371109"/>
              <a:gd name="connsiteX0" fmla="*/ 548023 w 5213695"/>
              <a:gd name="connsiteY0" fmla="*/ 1590228 h 4371109"/>
              <a:gd name="connsiteX1" fmla="*/ 1076691 w 5213695"/>
              <a:gd name="connsiteY1" fmla="*/ 405028 h 4371109"/>
              <a:gd name="connsiteX2" fmla="*/ 1624714 w 5213695"/>
              <a:gd name="connsiteY2" fmla="*/ 71374 h 4371109"/>
              <a:gd name="connsiteX3" fmla="*/ 2073335 w 5213695"/>
              <a:gd name="connsiteY3" fmla="*/ 71374 h 4371109"/>
              <a:gd name="connsiteX4" fmla="*/ 4944512 w 5213695"/>
              <a:gd name="connsiteY4" fmla="*/ 71374 h 4371109"/>
              <a:gd name="connsiteX5" fmla="*/ 2477097 w 5213695"/>
              <a:gd name="connsiteY5" fmla="*/ 387812 h 4371109"/>
              <a:gd name="connsiteX6" fmla="*/ 3226357 w 5213695"/>
              <a:gd name="connsiteY6" fmla="*/ 417580 h 4371109"/>
              <a:gd name="connsiteX7" fmla="*/ 5213688 w 5213695"/>
              <a:gd name="connsiteY7" fmla="*/ 1166843 h 4371109"/>
              <a:gd name="connsiteX8" fmla="*/ 3226355 w 5213695"/>
              <a:gd name="connsiteY8" fmla="*/ 1916101 h 4371109"/>
              <a:gd name="connsiteX9" fmla="*/ 3508924 w 5213695"/>
              <a:gd name="connsiteY9" fmla="*/ 4020394 h 4371109"/>
              <a:gd name="connsiteX10" fmla="*/ 1176092 w 5213695"/>
              <a:gd name="connsiteY10" fmla="*/ 4020392 h 4371109"/>
              <a:gd name="connsiteX11" fmla="*/ 548023 w 5213695"/>
              <a:gd name="connsiteY11" fmla="*/ 1590228 h 4371109"/>
              <a:gd name="connsiteX0" fmla="*/ 548023 w 5213695"/>
              <a:gd name="connsiteY0" fmla="*/ 1590228 h 4371109"/>
              <a:gd name="connsiteX1" fmla="*/ 1076691 w 5213695"/>
              <a:gd name="connsiteY1" fmla="*/ 405028 h 4371109"/>
              <a:gd name="connsiteX2" fmla="*/ 1624714 w 5213695"/>
              <a:gd name="connsiteY2" fmla="*/ 71374 h 4371109"/>
              <a:gd name="connsiteX3" fmla="*/ 2073335 w 5213695"/>
              <a:gd name="connsiteY3" fmla="*/ 71374 h 4371109"/>
              <a:gd name="connsiteX4" fmla="*/ 4944512 w 5213695"/>
              <a:gd name="connsiteY4" fmla="*/ 71374 h 4371109"/>
              <a:gd name="connsiteX5" fmla="*/ 3226357 w 5213695"/>
              <a:gd name="connsiteY5" fmla="*/ 417580 h 4371109"/>
              <a:gd name="connsiteX6" fmla="*/ 5213688 w 5213695"/>
              <a:gd name="connsiteY6" fmla="*/ 1166843 h 4371109"/>
              <a:gd name="connsiteX7" fmla="*/ 3226355 w 5213695"/>
              <a:gd name="connsiteY7" fmla="*/ 1916101 h 4371109"/>
              <a:gd name="connsiteX8" fmla="*/ 3508924 w 5213695"/>
              <a:gd name="connsiteY8" fmla="*/ 4020394 h 4371109"/>
              <a:gd name="connsiteX9" fmla="*/ 1176092 w 5213695"/>
              <a:gd name="connsiteY9" fmla="*/ 4020392 h 4371109"/>
              <a:gd name="connsiteX10" fmla="*/ 548023 w 5213695"/>
              <a:gd name="connsiteY10" fmla="*/ 1590228 h 4371109"/>
              <a:gd name="connsiteX0" fmla="*/ 548023 w 5500047"/>
              <a:gd name="connsiteY0" fmla="*/ 1590228 h 4371109"/>
              <a:gd name="connsiteX1" fmla="*/ 1076691 w 5500047"/>
              <a:gd name="connsiteY1" fmla="*/ 405028 h 4371109"/>
              <a:gd name="connsiteX2" fmla="*/ 1624714 w 5500047"/>
              <a:gd name="connsiteY2" fmla="*/ 71374 h 4371109"/>
              <a:gd name="connsiteX3" fmla="*/ 2073335 w 5500047"/>
              <a:gd name="connsiteY3" fmla="*/ 71374 h 4371109"/>
              <a:gd name="connsiteX4" fmla="*/ 4944512 w 5500047"/>
              <a:gd name="connsiteY4" fmla="*/ 71374 h 4371109"/>
              <a:gd name="connsiteX5" fmla="*/ 5213688 w 5500047"/>
              <a:gd name="connsiteY5" fmla="*/ 1166843 h 4371109"/>
              <a:gd name="connsiteX6" fmla="*/ 3226355 w 5500047"/>
              <a:gd name="connsiteY6" fmla="*/ 1916101 h 4371109"/>
              <a:gd name="connsiteX7" fmla="*/ 3508924 w 5500047"/>
              <a:gd name="connsiteY7" fmla="*/ 4020394 h 4371109"/>
              <a:gd name="connsiteX8" fmla="*/ 1176092 w 5500047"/>
              <a:gd name="connsiteY8" fmla="*/ 4020392 h 4371109"/>
              <a:gd name="connsiteX9" fmla="*/ 548023 w 5500047"/>
              <a:gd name="connsiteY9" fmla="*/ 1590228 h 4371109"/>
              <a:gd name="connsiteX0" fmla="*/ 548023 w 5547952"/>
              <a:gd name="connsiteY0" fmla="*/ 1518854 h 4299735"/>
              <a:gd name="connsiteX1" fmla="*/ 1076691 w 5547952"/>
              <a:gd name="connsiteY1" fmla="*/ 333654 h 4299735"/>
              <a:gd name="connsiteX2" fmla="*/ 1624714 w 5547952"/>
              <a:gd name="connsiteY2" fmla="*/ 0 h 4299735"/>
              <a:gd name="connsiteX3" fmla="*/ 2073335 w 5547952"/>
              <a:gd name="connsiteY3" fmla="*/ 0 h 4299735"/>
              <a:gd name="connsiteX4" fmla="*/ 5024560 w 5547952"/>
              <a:gd name="connsiteY4" fmla="*/ 333654 h 4299735"/>
              <a:gd name="connsiteX5" fmla="*/ 5213688 w 5547952"/>
              <a:gd name="connsiteY5" fmla="*/ 1095469 h 4299735"/>
              <a:gd name="connsiteX6" fmla="*/ 3226355 w 5547952"/>
              <a:gd name="connsiteY6" fmla="*/ 1844727 h 4299735"/>
              <a:gd name="connsiteX7" fmla="*/ 3508924 w 5547952"/>
              <a:gd name="connsiteY7" fmla="*/ 3949020 h 4299735"/>
              <a:gd name="connsiteX8" fmla="*/ 1176092 w 5547952"/>
              <a:gd name="connsiteY8" fmla="*/ 3949018 h 4299735"/>
              <a:gd name="connsiteX9" fmla="*/ 548023 w 5547952"/>
              <a:gd name="connsiteY9" fmla="*/ 1518854 h 4299735"/>
              <a:gd name="connsiteX0" fmla="*/ 548023 w 5547952"/>
              <a:gd name="connsiteY0" fmla="*/ 1518854 h 4299735"/>
              <a:gd name="connsiteX1" fmla="*/ 1076691 w 5547952"/>
              <a:gd name="connsiteY1" fmla="*/ 333654 h 4299735"/>
              <a:gd name="connsiteX2" fmla="*/ 1624714 w 5547952"/>
              <a:gd name="connsiteY2" fmla="*/ 0 h 4299735"/>
              <a:gd name="connsiteX3" fmla="*/ 2073335 w 5547952"/>
              <a:gd name="connsiteY3" fmla="*/ 0 h 4299735"/>
              <a:gd name="connsiteX4" fmla="*/ 5024560 w 5547952"/>
              <a:gd name="connsiteY4" fmla="*/ 333654 h 4299735"/>
              <a:gd name="connsiteX5" fmla="*/ 4486214 w 5547952"/>
              <a:gd name="connsiteY5" fmla="*/ 3675131 h 4299735"/>
              <a:gd name="connsiteX6" fmla="*/ 3226355 w 5547952"/>
              <a:gd name="connsiteY6" fmla="*/ 1844727 h 4299735"/>
              <a:gd name="connsiteX7" fmla="*/ 3508924 w 5547952"/>
              <a:gd name="connsiteY7" fmla="*/ 3949020 h 4299735"/>
              <a:gd name="connsiteX8" fmla="*/ 1176092 w 5547952"/>
              <a:gd name="connsiteY8" fmla="*/ 3949018 h 4299735"/>
              <a:gd name="connsiteX9" fmla="*/ 548023 w 5547952"/>
              <a:gd name="connsiteY9" fmla="*/ 1518854 h 4299735"/>
              <a:gd name="connsiteX0" fmla="*/ 548023 w 5547952"/>
              <a:gd name="connsiteY0" fmla="*/ 1518854 h 4299735"/>
              <a:gd name="connsiteX1" fmla="*/ 1076691 w 5547952"/>
              <a:gd name="connsiteY1" fmla="*/ 333654 h 4299735"/>
              <a:gd name="connsiteX2" fmla="*/ 1624714 w 5547952"/>
              <a:gd name="connsiteY2" fmla="*/ 0 h 4299735"/>
              <a:gd name="connsiteX3" fmla="*/ 2073335 w 5547952"/>
              <a:gd name="connsiteY3" fmla="*/ 0 h 4299735"/>
              <a:gd name="connsiteX4" fmla="*/ 5024560 w 5547952"/>
              <a:gd name="connsiteY4" fmla="*/ 333654 h 4299735"/>
              <a:gd name="connsiteX5" fmla="*/ 4486214 w 5547952"/>
              <a:gd name="connsiteY5" fmla="*/ 3675131 h 4299735"/>
              <a:gd name="connsiteX6" fmla="*/ 3508924 w 5547952"/>
              <a:gd name="connsiteY6" fmla="*/ 3949020 h 4299735"/>
              <a:gd name="connsiteX7" fmla="*/ 1176092 w 5547952"/>
              <a:gd name="connsiteY7" fmla="*/ 3949018 h 4299735"/>
              <a:gd name="connsiteX8" fmla="*/ 548023 w 5547952"/>
              <a:gd name="connsiteY8" fmla="*/ 1518854 h 4299735"/>
              <a:gd name="connsiteX0" fmla="*/ 548023 w 5547952"/>
              <a:gd name="connsiteY0" fmla="*/ 1518854 h 4299735"/>
              <a:gd name="connsiteX1" fmla="*/ 1076691 w 5547952"/>
              <a:gd name="connsiteY1" fmla="*/ 333654 h 4299735"/>
              <a:gd name="connsiteX2" fmla="*/ 1624714 w 5547952"/>
              <a:gd name="connsiteY2" fmla="*/ 0 h 4299735"/>
              <a:gd name="connsiteX3" fmla="*/ 2073335 w 5547952"/>
              <a:gd name="connsiteY3" fmla="*/ 0 h 4299735"/>
              <a:gd name="connsiteX4" fmla="*/ 5024560 w 5547952"/>
              <a:gd name="connsiteY4" fmla="*/ 333654 h 4299735"/>
              <a:gd name="connsiteX5" fmla="*/ 4486214 w 5547952"/>
              <a:gd name="connsiteY5" fmla="*/ 3675131 h 4299735"/>
              <a:gd name="connsiteX6" fmla="*/ 4486214 w 5547952"/>
              <a:gd name="connsiteY6" fmla="*/ 3675131 h 4299735"/>
              <a:gd name="connsiteX7" fmla="*/ 3508924 w 5547952"/>
              <a:gd name="connsiteY7" fmla="*/ 3949020 h 4299735"/>
              <a:gd name="connsiteX8" fmla="*/ 1176092 w 5547952"/>
              <a:gd name="connsiteY8" fmla="*/ 3949018 h 4299735"/>
              <a:gd name="connsiteX9" fmla="*/ 548023 w 5547952"/>
              <a:gd name="connsiteY9" fmla="*/ 1518854 h 4299735"/>
              <a:gd name="connsiteX0" fmla="*/ 548023 w 5547952"/>
              <a:gd name="connsiteY0" fmla="*/ 1518854 h 4430873"/>
              <a:gd name="connsiteX1" fmla="*/ 1076691 w 5547952"/>
              <a:gd name="connsiteY1" fmla="*/ 333654 h 4430873"/>
              <a:gd name="connsiteX2" fmla="*/ 1624714 w 5547952"/>
              <a:gd name="connsiteY2" fmla="*/ 0 h 4430873"/>
              <a:gd name="connsiteX3" fmla="*/ 2073335 w 5547952"/>
              <a:gd name="connsiteY3" fmla="*/ 0 h 4430873"/>
              <a:gd name="connsiteX4" fmla="*/ 5024560 w 5547952"/>
              <a:gd name="connsiteY4" fmla="*/ 333654 h 4430873"/>
              <a:gd name="connsiteX5" fmla="*/ 4486214 w 5547952"/>
              <a:gd name="connsiteY5" fmla="*/ 3675131 h 4430873"/>
              <a:gd name="connsiteX6" fmla="*/ 4486214 w 5547952"/>
              <a:gd name="connsiteY6" fmla="*/ 3675131 h 4430873"/>
              <a:gd name="connsiteX7" fmla="*/ 3499247 w 5547952"/>
              <a:gd name="connsiteY7" fmla="*/ 4080159 h 4430873"/>
              <a:gd name="connsiteX8" fmla="*/ 1176092 w 5547952"/>
              <a:gd name="connsiteY8" fmla="*/ 3949018 h 4430873"/>
              <a:gd name="connsiteX9" fmla="*/ 548023 w 5547952"/>
              <a:gd name="connsiteY9" fmla="*/ 1518854 h 4430873"/>
              <a:gd name="connsiteX0" fmla="*/ 548023 w 5547952"/>
              <a:gd name="connsiteY0" fmla="*/ 1518854 h 4430874"/>
              <a:gd name="connsiteX1" fmla="*/ 1076691 w 5547952"/>
              <a:gd name="connsiteY1" fmla="*/ 333654 h 4430874"/>
              <a:gd name="connsiteX2" fmla="*/ 1624714 w 5547952"/>
              <a:gd name="connsiteY2" fmla="*/ 0 h 4430874"/>
              <a:gd name="connsiteX3" fmla="*/ 2073335 w 5547952"/>
              <a:gd name="connsiteY3" fmla="*/ 0 h 4430874"/>
              <a:gd name="connsiteX4" fmla="*/ 5024560 w 5547952"/>
              <a:gd name="connsiteY4" fmla="*/ 333654 h 4430874"/>
              <a:gd name="connsiteX5" fmla="*/ 4486214 w 5547952"/>
              <a:gd name="connsiteY5" fmla="*/ 3675131 h 4430874"/>
              <a:gd name="connsiteX6" fmla="*/ 4486214 w 5547952"/>
              <a:gd name="connsiteY6" fmla="*/ 3675131 h 4430874"/>
              <a:gd name="connsiteX7" fmla="*/ 3499247 w 5547952"/>
              <a:gd name="connsiteY7" fmla="*/ 4080159 h 4430874"/>
              <a:gd name="connsiteX8" fmla="*/ 1176092 w 5547952"/>
              <a:gd name="connsiteY8" fmla="*/ 3949018 h 4430874"/>
              <a:gd name="connsiteX9" fmla="*/ 548023 w 5547952"/>
              <a:gd name="connsiteY9" fmla="*/ 1518854 h 4430874"/>
              <a:gd name="connsiteX0" fmla="*/ 548023 w 5547952"/>
              <a:gd name="connsiteY0" fmla="*/ 1518854 h 4229215"/>
              <a:gd name="connsiteX1" fmla="*/ 1076691 w 5547952"/>
              <a:gd name="connsiteY1" fmla="*/ 333654 h 4229215"/>
              <a:gd name="connsiteX2" fmla="*/ 1624714 w 5547952"/>
              <a:gd name="connsiteY2" fmla="*/ 0 h 4229215"/>
              <a:gd name="connsiteX3" fmla="*/ 2073335 w 5547952"/>
              <a:gd name="connsiteY3" fmla="*/ 0 h 4229215"/>
              <a:gd name="connsiteX4" fmla="*/ 5024560 w 5547952"/>
              <a:gd name="connsiteY4" fmla="*/ 333654 h 4229215"/>
              <a:gd name="connsiteX5" fmla="*/ 4486214 w 5547952"/>
              <a:gd name="connsiteY5" fmla="*/ 3675131 h 4229215"/>
              <a:gd name="connsiteX6" fmla="*/ 4486214 w 5547952"/>
              <a:gd name="connsiteY6" fmla="*/ 3675131 h 4229215"/>
              <a:gd name="connsiteX7" fmla="*/ 3499247 w 5547952"/>
              <a:gd name="connsiteY7" fmla="*/ 4080159 h 4229215"/>
              <a:gd name="connsiteX8" fmla="*/ 1176092 w 5547952"/>
              <a:gd name="connsiteY8" fmla="*/ 3949018 h 4229215"/>
              <a:gd name="connsiteX9" fmla="*/ 548023 w 5547952"/>
              <a:gd name="connsiteY9" fmla="*/ 1518854 h 4229215"/>
              <a:gd name="connsiteX0" fmla="*/ 548023 w 6729321"/>
              <a:gd name="connsiteY0" fmla="*/ 1518854 h 5138373"/>
              <a:gd name="connsiteX1" fmla="*/ 1076691 w 6729321"/>
              <a:gd name="connsiteY1" fmla="*/ 333654 h 5138373"/>
              <a:gd name="connsiteX2" fmla="*/ 1624714 w 6729321"/>
              <a:gd name="connsiteY2" fmla="*/ 0 h 5138373"/>
              <a:gd name="connsiteX3" fmla="*/ 2073335 w 6729321"/>
              <a:gd name="connsiteY3" fmla="*/ 0 h 5138373"/>
              <a:gd name="connsiteX4" fmla="*/ 5024560 w 6729321"/>
              <a:gd name="connsiteY4" fmla="*/ 333654 h 5138373"/>
              <a:gd name="connsiteX5" fmla="*/ 4486214 w 6729321"/>
              <a:gd name="connsiteY5" fmla="*/ 3675131 h 5138373"/>
              <a:gd name="connsiteX6" fmla="*/ 6729321 w 6729321"/>
              <a:gd name="connsiteY6" fmla="*/ 5092725 h 5138373"/>
              <a:gd name="connsiteX7" fmla="*/ 3499247 w 6729321"/>
              <a:gd name="connsiteY7" fmla="*/ 4080159 h 5138373"/>
              <a:gd name="connsiteX8" fmla="*/ 1176092 w 6729321"/>
              <a:gd name="connsiteY8" fmla="*/ 3949018 h 5138373"/>
              <a:gd name="connsiteX9" fmla="*/ 548023 w 6729321"/>
              <a:gd name="connsiteY9" fmla="*/ 1518854 h 5138373"/>
              <a:gd name="connsiteX0" fmla="*/ 548023 w 6729321"/>
              <a:gd name="connsiteY0" fmla="*/ 1518854 h 5138373"/>
              <a:gd name="connsiteX1" fmla="*/ 1076691 w 6729321"/>
              <a:gd name="connsiteY1" fmla="*/ 333654 h 5138373"/>
              <a:gd name="connsiteX2" fmla="*/ 1624714 w 6729321"/>
              <a:gd name="connsiteY2" fmla="*/ 0 h 5138373"/>
              <a:gd name="connsiteX3" fmla="*/ 2073335 w 6729321"/>
              <a:gd name="connsiteY3" fmla="*/ 0 h 5138373"/>
              <a:gd name="connsiteX4" fmla="*/ 5024560 w 6729321"/>
              <a:gd name="connsiteY4" fmla="*/ 333654 h 5138373"/>
              <a:gd name="connsiteX5" fmla="*/ 4486214 w 6729321"/>
              <a:gd name="connsiteY5" fmla="*/ 3675131 h 5138373"/>
              <a:gd name="connsiteX6" fmla="*/ 5921802 w 6729321"/>
              <a:gd name="connsiteY6" fmla="*/ 2126394 h 5138373"/>
              <a:gd name="connsiteX7" fmla="*/ 6729321 w 6729321"/>
              <a:gd name="connsiteY7" fmla="*/ 5092725 h 5138373"/>
              <a:gd name="connsiteX8" fmla="*/ 3499247 w 6729321"/>
              <a:gd name="connsiteY8" fmla="*/ 4080159 h 5138373"/>
              <a:gd name="connsiteX9" fmla="*/ 1176092 w 6729321"/>
              <a:gd name="connsiteY9" fmla="*/ 3949018 h 5138373"/>
              <a:gd name="connsiteX10" fmla="*/ 548023 w 6729321"/>
              <a:gd name="connsiteY10" fmla="*/ 1518854 h 5138373"/>
              <a:gd name="connsiteX0" fmla="*/ 548023 w 6729321"/>
              <a:gd name="connsiteY0" fmla="*/ 1518854 h 5138373"/>
              <a:gd name="connsiteX1" fmla="*/ 1076691 w 6729321"/>
              <a:gd name="connsiteY1" fmla="*/ 333654 h 5138373"/>
              <a:gd name="connsiteX2" fmla="*/ 1624714 w 6729321"/>
              <a:gd name="connsiteY2" fmla="*/ 0 h 5138373"/>
              <a:gd name="connsiteX3" fmla="*/ 2073335 w 6729321"/>
              <a:gd name="connsiteY3" fmla="*/ 0 h 5138373"/>
              <a:gd name="connsiteX4" fmla="*/ 5024560 w 6729321"/>
              <a:gd name="connsiteY4" fmla="*/ 333654 h 5138373"/>
              <a:gd name="connsiteX5" fmla="*/ 4486214 w 6729321"/>
              <a:gd name="connsiteY5" fmla="*/ 3675131 h 5138373"/>
              <a:gd name="connsiteX6" fmla="*/ 5473181 w 6729321"/>
              <a:gd name="connsiteY6" fmla="*/ 1417596 h 5138373"/>
              <a:gd name="connsiteX7" fmla="*/ 6729321 w 6729321"/>
              <a:gd name="connsiteY7" fmla="*/ 5092725 h 5138373"/>
              <a:gd name="connsiteX8" fmla="*/ 3499247 w 6729321"/>
              <a:gd name="connsiteY8" fmla="*/ 4080159 h 5138373"/>
              <a:gd name="connsiteX9" fmla="*/ 1176092 w 6729321"/>
              <a:gd name="connsiteY9" fmla="*/ 3949018 h 5138373"/>
              <a:gd name="connsiteX10" fmla="*/ 548023 w 6729321"/>
              <a:gd name="connsiteY10" fmla="*/ 1518854 h 5138373"/>
              <a:gd name="connsiteX0" fmla="*/ 548023 w 6729321"/>
              <a:gd name="connsiteY0" fmla="*/ 1518854 h 5138373"/>
              <a:gd name="connsiteX1" fmla="*/ 1076691 w 6729321"/>
              <a:gd name="connsiteY1" fmla="*/ 333654 h 5138373"/>
              <a:gd name="connsiteX2" fmla="*/ 1624714 w 6729321"/>
              <a:gd name="connsiteY2" fmla="*/ 0 h 5138373"/>
              <a:gd name="connsiteX3" fmla="*/ 2073335 w 6729321"/>
              <a:gd name="connsiteY3" fmla="*/ 0 h 5138373"/>
              <a:gd name="connsiteX4" fmla="*/ 5024560 w 6729321"/>
              <a:gd name="connsiteY4" fmla="*/ 333654 h 5138373"/>
              <a:gd name="connsiteX5" fmla="*/ 4486214 w 6729321"/>
              <a:gd name="connsiteY5" fmla="*/ 3675131 h 5138373"/>
              <a:gd name="connsiteX6" fmla="*/ 5473181 w 6729321"/>
              <a:gd name="connsiteY6" fmla="*/ 1417596 h 5138373"/>
              <a:gd name="connsiteX7" fmla="*/ 6729321 w 6729321"/>
              <a:gd name="connsiteY7" fmla="*/ 5092725 h 5138373"/>
              <a:gd name="connsiteX8" fmla="*/ 3499247 w 6729321"/>
              <a:gd name="connsiteY8" fmla="*/ 4080159 h 5138373"/>
              <a:gd name="connsiteX9" fmla="*/ 1176092 w 6729321"/>
              <a:gd name="connsiteY9" fmla="*/ 3949018 h 5138373"/>
              <a:gd name="connsiteX10" fmla="*/ 548023 w 6729321"/>
              <a:gd name="connsiteY10" fmla="*/ 1518854 h 5138373"/>
              <a:gd name="connsiteX0" fmla="*/ 548023 w 6729321"/>
              <a:gd name="connsiteY0" fmla="*/ 1518854 h 5138373"/>
              <a:gd name="connsiteX1" fmla="*/ 1076691 w 6729321"/>
              <a:gd name="connsiteY1" fmla="*/ 333654 h 5138373"/>
              <a:gd name="connsiteX2" fmla="*/ 1624714 w 6729321"/>
              <a:gd name="connsiteY2" fmla="*/ 0 h 5138373"/>
              <a:gd name="connsiteX3" fmla="*/ 2073335 w 6729321"/>
              <a:gd name="connsiteY3" fmla="*/ 0 h 5138373"/>
              <a:gd name="connsiteX4" fmla="*/ 5024560 w 6729321"/>
              <a:gd name="connsiteY4" fmla="*/ 333654 h 5138373"/>
              <a:gd name="connsiteX5" fmla="*/ 5473181 w 6729321"/>
              <a:gd name="connsiteY5" fmla="*/ 1417596 h 5138373"/>
              <a:gd name="connsiteX6" fmla="*/ 6729321 w 6729321"/>
              <a:gd name="connsiteY6" fmla="*/ 5092725 h 5138373"/>
              <a:gd name="connsiteX7" fmla="*/ 3499247 w 6729321"/>
              <a:gd name="connsiteY7" fmla="*/ 4080159 h 5138373"/>
              <a:gd name="connsiteX8" fmla="*/ 1176092 w 6729321"/>
              <a:gd name="connsiteY8" fmla="*/ 3949018 h 5138373"/>
              <a:gd name="connsiteX9" fmla="*/ 548023 w 6729321"/>
              <a:gd name="connsiteY9" fmla="*/ 1518854 h 5138373"/>
              <a:gd name="connsiteX0" fmla="*/ 548023 w 6729321"/>
              <a:gd name="connsiteY0" fmla="*/ 1518854 h 5138373"/>
              <a:gd name="connsiteX1" fmla="*/ 1076691 w 6729321"/>
              <a:gd name="connsiteY1" fmla="*/ 333654 h 5138373"/>
              <a:gd name="connsiteX2" fmla="*/ 1624714 w 6729321"/>
              <a:gd name="connsiteY2" fmla="*/ 0 h 5138373"/>
              <a:gd name="connsiteX3" fmla="*/ 2073335 w 6729321"/>
              <a:gd name="connsiteY3" fmla="*/ 0 h 5138373"/>
              <a:gd name="connsiteX4" fmla="*/ 5024560 w 6729321"/>
              <a:gd name="connsiteY4" fmla="*/ 405028 h 5138373"/>
              <a:gd name="connsiteX5" fmla="*/ 5473181 w 6729321"/>
              <a:gd name="connsiteY5" fmla="*/ 1417596 h 5138373"/>
              <a:gd name="connsiteX6" fmla="*/ 6729321 w 6729321"/>
              <a:gd name="connsiteY6" fmla="*/ 5092725 h 5138373"/>
              <a:gd name="connsiteX7" fmla="*/ 3499247 w 6729321"/>
              <a:gd name="connsiteY7" fmla="*/ 4080159 h 5138373"/>
              <a:gd name="connsiteX8" fmla="*/ 1176092 w 6729321"/>
              <a:gd name="connsiteY8" fmla="*/ 3949018 h 5138373"/>
              <a:gd name="connsiteX9" fmla="*/ 548023 w 6729321"/>
              <a:gd name="connsiteY9" fmla="*/ 1518854 h 5138373"/>
              <a:gd name="connsiteX0" fmla="*/ 548023 w 6729321"/>
              <a:gd name="connsiteY0" fmla="*/ 1518854 h 5138373"/>
              <a:gd name="connsiteX1" fmla="*/ 1076691 w 6729321"/>
              <a:gd name="connsiteY1" fmla="*/ 333654 h 5138373"/>
              <a:gd name="connsiteX2" fmla="*/ 1624714 w 6729321"/>
              <a:gd name="connsiteY2" fmla="*/ 0 h 5138373"/>
              <a:gd name="connsiteX3" fmla="*/ 2073335 w 6729321"/>
              <a:gd name="connsiteY3" fmla="*/ 0 h 5138373"/>
              <a:gd name="connsiteX4" fmla="*/ 5024560 w 6729321"/>
              <a:gd name="connsiteY4" fmla="*/ 405028 h 5138373"/>
              <a:gd name="connsiteX5" fmla="*/ 5473181 w 6729321"/>
              <a:gd name="connsiteY5" fmla="*/ 1417596 h 5138373"/>
              <a:gd name="connsiteX6" fmla="*/ 6729321 w 6729321"/>
              <a:gd name="connsiteY6" fmla="*/ 5092725 h 5138373"/>
              <a:gd name="connsiteX7" fmla="*/ 3499247 w 6729321"/>
              <a:gd name="connsiteY7" fmla="*/ 4080159 h 5138373"/>
              <a:gd name="connsiteX8" fmla="*/ 1176092 w 6729321"/>
              <a:gd name="connsiteY8" fmla="*/ 3949018 h 5138373"/>
              <a:gd name="connsiteX9" fmla="*/ 548023 w 6729321"/>
              <a:gd name="connsiteY9" fmla="*/ 1518854 h 5138373"/>
              <a:gd name="connsiteX0" fmla="*/ 548023 w 6729321"/>
              <a:gd name="connsiteY0" fmla="*/ 1518854 h 5138373"/>
              <a:gd name="connsiteX1" fmla="*/ 1076691 w 6729321"/>
              <a:gd name="connsiteY1" fmla="*/ 333654 h 5138373"/>
              <a:gd name="connsiteX2" fmla="*/ 1624714 w 6729321"/>
              <a:gd name="connsiteY2" fmla="*/ 0 h 5138373"/>
              <a:gd name="connsiteX3" fmla="*/ 2073335 w 6729321"/>
              <a:gd name="connsiteY3" fmla="*/ 0 h 5138373"/>
              <a:gd name="connsiteX4" fmla="*/ 5114284 w 6729321"/>
              <a:gd name="connsiteY4" fmla="*/ 303771 h 5138373"/>
              <a:gd name="connsiteX5" fmla="*/ 5473181 w 6729321"/>
              <a:gd name="connsiteY5" fmla="*/ 1417596 h 5138373"/>
              <a:gd name="connsiteX6" fmla="*/ 6729321 w 6729321"/>
              <a:gd name="connsiteY6" fmla="*/ 5092725 h 5138373"/>
              <a:gd name="connsiteX7" fmla="*/ 3499247 w 6729321"/>
              <a:gd name="connsiteY7" fmla="*/ 4080159 h 5138373"/>
              <a:gd name="connsiteX8" fmla="*/ 1176092 w 6729321"/>
              <a:gd name="connsiteY8" fmla="*/ 3949018 h 5138373"/>
              <a:gd name="connsiteX9" fmla="*/ 548023 w 6729321"/>
              <a:gd name="connsiteY9" fmla="*/ 1518854 h 5138373"/>
              <a:gd name="connsiteX0" fmla="*/ 548023 w 6729321"/>
              <a:gd name="connsiteY0" fmla="*/ 1518854 h 5138373"/>
              <a:gd name="connsiteX1" fmla="*/ 1076691 w 6729321"/>
              <a:gd name="connsiteY1" fmla="*/ 333654 h 5138373"/>
              <a:gd name="connsiteX2" fmla="*/ 1624714 w 6729321"/>
              <a:gd name="connsiteY2" fmla="*/ 0 h 5138373"/>
              <a:gd name="connsiteX3" fmla="*/ 2073335 w 6729321"/>
              <a:gd name="connsiteY3" fmla="*/ 0 h 5138373"/>
              <a:gd name="connsiteX4" fmla="*/ 5114284 w 6729321"/>
              <a:gd name="connsiteY4" fmla="*/ 303771 h 5138373"/>
              <a:gd name="connsiteX5" fmla="*/ 5473181 w 6729321"/>
              <a:gd name="connsiteY5" fmla="*/ 1417596 h 5138373"/>
              <a:gd name="connsiteX6" fmla="*/ 6729321 w 6729321"/>
              <a:gd name="connsiteY6" fmla="*/ 5092725 h 5138373"/>
              <a:gd name="connsiteX7" fmla="*/ 3499247 w 6729321"/>
              <a:gd name="connsiteY7" fmla="*/ 4080159 h 5138373"/>
              <a:gd name="connsiteX8" fmla="*/ 1176092 w 6729321"/>
              <a:gd name="connsiteY8" fmla="*/ 3949018 h 5138373"/>
              <a:gd name="connsiteX9" fmla="*/ 548023 w 6729321"/>
              <a:gd name="connsiteY9" fmla="*/ 1518854 h 5138373"/>
              <a:gd name="connsiteX0" fmla="*/ 548023 w 6729321"/>
              <a:gd name="connsiteY0" fmla="*/ 1518854 h 5138373"/>
              <a:gd name="connsiteX1" fmla="*/ 1076691 w 6729321"/>
              <a:gd name="connsiteY1" fmla="*/ 333654 h 5138373"/>
              <a:gd name="connsiteX2" fmla="*/ 1624714 w 6729321"/>
              <a:gd name="connsiteY2" fmla="*/ 0 h 5138373"/>
              <a:gd name="connsiteX3" fmla="*/ 2073335 w 6729321"/>
              <a:gd name="connsiteY3" fmla="*/ 0 h 5138373"/>
              <a:gd name="connsiteX4" fmla="*/ 5114284 w 6729321"/>
              <a:gd name="connsiteY4" fmla="*/ 303771 h 5138373"/>
              <a:gd name="connsiteX5" fmla="*/ 5652630 w 6729321"/>
              <a:gd name="connsiteY5" fmla="*/ 1113826 h 5138373"/>
              <a:gd name="connsiteX6" fmla="*/ 5473181 w 6729321"/>
              <a:gd name="connsiteY6" fmla="*/ 1417596 h 5138373"/>
              <a:gd name="connsiteX7" fmla="*/ 6729321 w 6729321"/>
              <a:gd name="connsiteY7" fmla="*/ 5092725 h 5138373"/>
              <a:gd name="connsiteX8" fmla="*/ 3499247 w 6729321"/>
              <a:gd name="connsiteY8" fmla="*/ 4080159 h 5138373"/>
              <a:gd name="connsiteX9" fmla="*/ 1176092 w 6729321"/>
              <a:gd name="connsiteY9" fmla="*/ 3949018 h 5138373"/>
              <a:gd name="connsiteX10" fmla="*/ 548023 w 6729321"/>
              <a:gd name="connsiteY10" fmla="*/ 1518854 h 5138373"/>
              <a:gd name="connsiteX0" fmla="*/ 548023 w 6729321"/>
              <a:gd name="connsiteY0" fmla="*/ 1518854 h 5138373"/>
              <a:gd name="connsiteX1" fmla="*/ 1076691 w 6729321"/>
              <a:gd name="connsiteY1" fmla="*/ 333654 h 5138373"/>
              <a:gd name="connsiteX2" fmla="*/ 1624714 w 6729321"/>
              <a:gd name="connsiteY2" fmla="*/ 0 h 5138373"/>
              <a:gd name="connsiteX3" fmla="*/ 2073335 w 6729321"/>
              <a:gd name="connsiteY3" fmla="*/ 0 h 5138373"/>
              <a:gd name="connsiteX4" fmla="*/ 5114284 w 6729321"/>
              <a:gd name="connsiteY4" fmla="*/ 303771 h 5138373"/>
              <a:gd name="connsiteX5" fmla="*/ 5473181 w 6729321"/>
              <a:gd name="connsiteY5" fmla="*/ 1417596 h 5138373"/>
              <a:gd name="connsiteX6" fmla="*/ 6729321 w 6729321"/>
              <a:gd name="connsiteY6" fmla="*/ 5092725 h 5138373"/>
              <a:gd name="connsiteX7" fmla="*/ 3499247 w 6729321"/>
              <a:gd name="connsiteY7" fmla="*/ 4080159 h 5138373"/>
              <a:gd name="connsiteX8" fmla="*/ 1176092 w 6729321"/>
              <a:gd name="connsiteY8" fmla="*/ 3949018 h 5138373"/>
              <a:gd name="connsiteX9" fmla="*/ 548023 w 6729321"/>
              <a:gd name="connsiteY9" fmla="*/ 1518854 h 5138373"/>
              <a:gd name="connsiteX0" fmla="*/ 548023 w 6729321"/>
              <a:gd name="connsiteY0" fmla="*/ 1580244 h 5199763"/>
              <a:gd name="connsiteX1" fmla="*/ 1076691 w 6729321"/>
              <a:gd name="connsiteY1" fmla="*/ 395044 h 5199763"/>
              <a:gd name="connsiteX2" fmla="*/ 1624714 w 6729321"/>
              <a:gd name="connsiteY2" fmla="*/ 61390 h 5199763"/>
              <a:gd name="connsiteX3" fmla="*/ 2073335 w 6729321"/>
              <a:gd name="connsiteY3" fmla="*/ 61390 h 5199763"/>
              <a:gd name="connsiteX4" fmla="*/ 4845111 w 6729321"/>
              <a:gd name="connsiteY4" fmla="*/ 263904 h 5199763"/>
              <a:gd name="connsiteX5" fmla="*/ 5473181 w 6729321"/>
              <a:gd name="connsiteY5" fmla="*/ 1478986 h 5199763"/>
              <a:gd name="connsiteX6" fmla="*/ 6729321 w 6729321"/>
              <a:gd name="connsiteY6" fmla="*/ 5154115 h 5199763"/>
              <a:gd name="connsiteX7" fmla="*/ 3499247 w 6729321"/>
              <a:gd name="connsiteY7" fmla="*/ 4141549 h 5199763"/>
              <a:gd name="connsiteX8" fmla="*/ 1176092 w 6729321"/>
              <a:gd name="connsiteY8" fmla="*/ 4010408 h 5199763"/>
              <a:gd name="connsiteX9" fmla="*/ 548023 w 6729321"/>
              <a:gd name="connsiteY9" fmla="*/ 1580244 h 5199763"/>
              <a:gd name="connsiteX0" fmla="*/ 548023 w 6729321"/>
              <a:gd name="connsiteY0" fmla="*/ 1580244 h 5609915"/>
              <a:gd name="connsiteX1" fmla="*/ 1076691 w 6729321"/>
              <a:gd name="connsiteY1" fmla="*/ 395044 h 5609915"/>
              <a:gd name="connsiteX2" fmla="*/ 1624714 w 6729321"/>
              <a:gd name="connsiteY2" fmla="*/ 61390 h 5609915"/>
              <a:gd name="connsiteX3" fmla="*/ 2073335 w 6729321"/>
              <a:gd name="connsiteY3" fmla="*/ 61390 h 5609915"/>
              <a:gd name="connsiteX4" fmla="*/ 4845111 w 6729321"/>
              <a:gd name="connsiteY4" fmla="*/ 263904 h 5609915"/>
              <a:gd name="connsiteX5" fmla="*/ 5473181 w 6729321"/>
              <a:gd name="connsiteY5" fmla="*/ 1478986 h 5609915"/>
              <a:gd name="connsiteX6" fmla="*/ 6729321 w 6729321"/>
              <a:gd name="connsiteY6" fmla="*/ 5154115 h 5609915"/>
              <a:gd name="connsiteX7" fmla="*/ 4665663 w 6729321"/>
              <a:gd name="connsiteY7" fmla="*/ 5124235 h 5609915"/>
              <a:gd name="connsiteX8" fmla="*/ 3499247 w 6729321"/>
              <a:gd name="connsiteY8" fmla="*/ 4141549 h 5609915"/>
              <a:gd name="connsiteX9" fmla="*/ 1176092 w 6729321"/>
              <a:gd name="connsiteY9" fmla="*/ 4010408 h 5609915"/>
              <a:gd name="connsiteX10" fmla="*/ 548023 w 6729321"/>
              <a:gd name="connsiteY10" fmla="*/ 1580244 h 5609915"/>
              <a:gd name="connsiteX0" fmla="*/ 548023 w 6729321"/>
              <a:gd name="connsiteY0" fmla="*/ 1580244 h 5609914"/>
              <a:gd name="connsiteX1" fmla="*/ 1076691 w 6729321"/>
              <a:gd name="connsiteY1" fmla="*/ 395044 h 5609914"/>
              <a:gd name="connsiteX2" fmla="*/ 1624714 w 6729321"/>
              <a:gd name="connsiteY2" fmla="*/ 61390 h 5609914"/>
              <a:gd name="connsiteX3" fmla="*/ 2073335 w 6729321"/>
              <a:gd name="connsiteY3" fmla="*/ 61390 h 5609914"/>
              <a:gd name="connsiteX4" fmla="*/ 4845111 w 6729321"/>
              <a:gd name="connsiteY4" fmla="*/ 263904 h 5609914"/>
              <a:gd name="connsiteX5" fmla="*/ 5473181 w 6729321"/>
              <a:gd name="connsiteY5" fmla="*/ 1478986 h 5609914"/>
              <a:gd name="connsiteX6" fmla="*/ 6729321 w 6729321"/>
              <a:gd name="connsiteY6" fmla="*/ 3807896 h 5609914"/>
              <a:gd name="connsiteX7" fmla="*/ 6729321 w 6729321"/>
              <a:gd name="connsiteY7" fmla="*/ 5154115 h 5609914"/>
              <a:gd name="connsiteX8" fmla="*/ 4665663 w 6729321"/>
              <a:gd name="connsiteY8" fmla="*/ 5124235 h 5609914"/>
              <a:gd name="connsiteX9" fmla="*/ 3499247 w 6729321"/>
              <a:gd name="connsiteY9" fmla="*/ 4141549 h 5609914"/>
              <a:gd name="connsiteX10" fmla="*/ 1176092 w 6729321"/>
              <a:gd name="connsiteY10" fmla="*/ 4010408 h 5609914"/>
              <a:gd name="connsiteX11" fmla="*/ 548023 w 6729321"/>
              <a:gd name="connsiteY11" fmla="*/ 1580244 h 5609914"/>
              <a:gd name="connsiteX0" fmla="*/ 548023 w 6729321"/>
              <a:gd name="connsiteY0" fmla="*/ 1580244 h 5609914"/>
              <a:gd name="connsiteX1" fmla="*/ 1076691 w 6729321"/>
              <a:gd name="connsiteY1" fmla="*/ 395044 h 5609914"/>
              <a:gd name="connsiteX2" fmla="*/ 1624714 w 6729321"/>
              <a:gd name="connsiteY2" fmla="*/ 61390 h 5609914"/>
              <a:gd name="connsiteX3" fmla="*/ 2073335 w 6729321"/>
              <a:gd name="connsiteY3" fmla="*/ 61390 h 5609914"/>
              <a:gd name="connsiteX4" fmla="*/ 4845111 w 6729321"/>
              <a:gd name="connsiteY4" fmla="*/ 263904 h 5609914"/>
              <a:gd name="connsiteX5" fmla="*/ 5473181 w 6729321"/>
              <a:gd name="connsiteY5" fmla="*/ 1478986 h 5609914"/>
              <a:gd name="connsiteX6" fmla="*/ 6729321 w 6729321"/>
              <a:gd name="connsiteY6" fmla="*/ 3807896 h 5609914"/>
              <a:gd name="connsiteX7" fmla="*/ 6729321 w 6729321"/>
              <a:gd name="connsiteY7" fmla="*/ 5154115 h 5609914"/>
              <a:gd name="connsiteX8" fmla="*/ 4665663 w 6729321"/>
              <a:gd name="connsiteY8" fmla="*/ 5124235 h 5609914"/>
              <a:gd name="connsiteX9" fmla="*/ 3499247 w 6729321"/>
              <a:gd name="connsiteY9" fmla="*/ 4141549 h 5609914"/>
              <a:gd name="connsiteX10" fmla="*/ 1176092 w 6729321"/>
              <a:gd name="connsiteY10" fmla="*/ 4010408 h 5609914"/>
              <a:gd name="connsiteX11" fmla="*/ 548023 w 6729321"/>
              <a:gd name="connsiteY11" fmla="*/ 1580244 h 5609914"/>
              <a:gd name="connsiteX0" fmla="*/ 548023 w 6803375"/>
              <a:gd name="connsiteY0" fmla="*/ 1580244 h 5609914"/>
              <a:gd name="connsiteX1" fmla="*/ 1076691 w 6803375"/>
              <a:gd name="connsiteY1" fmla="*/ 395044 h 5609914"/>
              <a:gd name="connsiteX2" fmla="*/ 1624714 w 6803375"/>
              <a:gd name="connsiteY2" fmla="*/ 61390 h 5609914"/>
              <a:gd name="connsiteX3" fmla="*/ 2073335 w 6803375"/>
              <a:gd name="connsiteY3" fmla="*/ 61390 h 5609914"/>
              <a:gd name="connsiteX4" fmla="*/ 4845111 w 6803375"/>
              <a:gd name="connsiteY4" fmla="*/ 263904 h 5609914"/>
              <a:gd name="connsiteX5" fmla="*/ 5473181 w 6803375"/>
              <a:gd name="connsiteY5" fmla="*/ 1478986 h 5609914"/>
              <a:gd name="connsiteX6" fmla="*/ 6729321 w 6803375"/>
              <a:gd name="connsiteY6" fmla="*/ 3807896 h 5609914"/>
              <a:gd name="connsiteX7" fmla="*/ 6729321 w 6803375"/>
              <a:gd name="connsiteY7" fmla="*/ 5154115 h 5609914"/>
              <a:gd name="connsiteX8" fmla="*/ 4665663 w 6803375"/>
              <a:gd name="connsiteY8" fmla="*/ 5124235 h 5609914"/>
              <a:gd name="connsiteX9" fmla="*/ 3499247 w 6803375"/>
              <a:gd name="connsiteY9" fmla="*/ 4141549 h 5609914"/>
              <a:gd name="connsiteX10" fmla="*/ 1176092 w 6803375"/>
              <a:gd name="connsiteY10" fmla="*/ 4010408 h 5609914"/>
              <a:gd name="connsiteX11" fmla="*/ 548023 w 6803375"/>
              <a:gd name="connsiteY11" fmla="*/ 1580244 h 5609914"/>
              <a:gd name="connsiteX0" fmla="*/ 548023 w 6803375"/>
              <a:gd name="connsiteY0" fmla="*/ 1580244 h 5276265"/>
              <a:gd name="connsiteX1" fmla="*/ 1076691 w 6803375"/>
              <a:gd name="connsiteY1" fmla="*/ 395044 h 5276265"/>
              <a:gd name="connsiteX2" fmla="*/ 1624714 w 6803375"/>
              <a:gd name="connsiteY2" fmla="*/ 61390 h 5276265"/>
              <a:gd name="connsiteX3" fmla="*/ 2073335 w 6803375"/>
              <a:gd name="connsiteY3" fmla="*/ 61390 h 5276265"/>
              <a:gd name="connsiteX4" fmla="*/ 4845111 w 6803375"/>
              <a:gd name="connsiteY4" fmla="*/ 263904 h 5276265"/>
              <a:gd name="connsiteX5" fmla="*/ 5473181 w 6803375"/>
              <a:gd name="connsiteY5" fmla="*/ 1478986 h 5276265"/>
              <a:gd name="connsiteX6" fmla="*/ 6729321 w 6803375"/>
              <a:gd name="connsiteY6" fmla="*/ 3807896 h 5276265"/>
              <a:gd name="connsiteX7" fmla="*/ 6639597 w 6803375"/>
              <a:gd name="connsiteY7" fmla="*/ 4820465 h 5276265"/>
              <a:gd name="connsiteX8" fmla="*/ 4665663 w 6803375"/>
              <a:gd name="connsiteY8" fmla="*/ 5124235 h 5276265"/>
              <a:gd name="connsiteX9" fmla="*/ 3499247 w 6803375"/>
              <a:gd name="connsiteY9" fmla="*/ 4141549 h 5276265"/>
              <a:gd name="connsiteX10" fmla="*/ 1176092 w 6803375"/>
              <a:gd name="connsiteY10" fmla="*/ 4010408 h 5276265"/>
              <a:gd name="connsiteX11" fmla="*/ 548023 w 6803375"/>
              <a:gd name="connsiteY11" fmla="*/ 1580244 h 5276265"/>
              <a:gd name="connsiteX0" fmla="*/ 548023 w 6639597"/>
              <a:gd name="connsiteY0" fmla="*/ 1580244 h 5276264"/>
              <a:gd name="connsiteX1" fmla="*/ 1076691 w 6639597"/>
              <a:gd name="connsiteY1" fmla="*/ 395044 h 5276264"/>
              <a:gd name="connsiteX2" fmla="*/ 1624714 w 6639597"/>
              <a:gd name="connsiteY2" fmla="*/ 61390 h 5276264"/>
              <a:gd name="connsiteX3" fmla="*/ 2073335 w 6639597"/>
              <a:gd name="connsiteY3" fmla="*/ 61390 h 5276264"/>
              <a:gd name="connsiteX4" fmla="*/ 4845111 w 6639597"/>
              <a:gd name="connsiteY4" fmla="*/ 263904 h 5276264"/>
              <a:gd name="connsiteX5" fmla="*/ 5473181 w 6639597"/>
              <a:gd name="connsiteY5" fmla="*/ 1478986 h 5276264"/>
              <a:gd name="connsiteX6" fmla="*/ 6190975 w 6639597"/>
              <a:gd name="connsiteY6" fmla="*/ 3200355 h 5276264"/>
              <a:gd name="connsiteX7" fmla="*/ 6639597 w 6639597"/>
              <a:gd name="connsiteY7" fmla="*/ 4820465 h 5276264"/>
              <a:gd name="connsiteX8" fmla="*/ 4665663 w 6639597"/>
              <a:gd name="connsiteY8" fmla="*/ 5124235 h 5276264"/>
              <a:gd name="connsiteX9" fmla="*/ 3499247 w 6639597"/>
              <a:gd name="connsiteY9" fmla="*/ 4141549 h 5276264"/>
              <a:gd name="connsiteX10" fmla="*/ 1176092 w 6639597"/>
              <a:gd name="connsiteY10" fmla="*/ 4010408 h 5276264"/>
              <a:gd name="connsiteX11" fmla="*/ 548023 w 6639597"/>
              <a:gd name="connsiteY11" fmla="*/ 1580244 h 5276264"/>
              <a:gd name="connsiteX0" fmla="*/ 548023 w 6639597"/>
              <a:gd name="connsiteY0" fmla="*/ 1580244 h 5276264"/>
              <a:gd name="connsiteX1" fmla="*/ 1076691 w 6639597"/>
              <a:gd name="connsiteY1" fmla="*/ 395044 h 5276264"/>
              <a:gd name="connsiteX2" fmla="*/ 1624714 w 6639597"/>
              <a:gd name="connsiteY2" fmla="*/ 61390 h 5276264"/>
              <a:gd name="connsiteX3" fmla="*/ 2073335 w 6639597"/>
              <a:gd name="connsiteY3" fmla="*/ 61390 h 5276264"/>
              <a:gd name="connsiteX4" fmla="*/ 4845111 w 6639597"/>
              <a:gd name="connsiteY4" fmla="*/ 263904 h 5276264"/>
              <a:gd name="connsiteX5" fmla="*/ 5473181 w 6639597"/>
              <a:gd name="connsiteY5" fmla="*/ 1478986 h 5276264"/>
              <a:gd name="connsiteX6" fmla="*/ 6011527 w 6639597"/>
              <a:gd name="connsiteY6" fmla="*/ 2896586 h 5276264"/>
              <a:gd name="connsiteX7" fmla="*/ 6639597 w 6639597"/>
              <a:gd name="connsiteY7" fmla="*/ 4820465 h 5276264"/>
              <a:gd name="connsiteX8" fmla="*/ 4665663 w 6639597"/>
              <a:gd name="connsiteY8" fmla="*/ 5124235 h 5276264"/>
              <a:gd name="connsiteX9" fmla="*/ 3499247 w 6639597"/>
              <a:gd name="connsiteY9" fmla="*/ 4141549 h 5276264"/>
              <a:gd name="connsiteX10" fmla="*/ 1176092 w 6639597"/>
              <a:gd name="connsiteY10" fmla="*/ 4010408 h 5276264"/>
              <a:gd name="connsiteX11" fmla="*/ 548023 w 6639597"/>
              <a:gd name="connsiteY11" fmla="*/ 1580244 h 5276264"/>
              <a:gd name="connsiteX0" fmla="*/ 548023 w 6639597"/>
              <a:gd name="connsiteY0" fmla="*/ 1580244 h 5276264"/>
              <a:gd name="connsiteX1" fmla="*/ 1076691 w 6639597"/>
              <a:gd name="connsiteY1" fmla="*/ 395044 h 5276264"/>
              <a:gd name="connsiteX2" fmla="*/ 1624714 w 6639597"/>
              <a:gd name="connsiteY2" fmla="*/ 61390 h 5276264"/>
              <a:gd name="connsiteX3" fmla="*/ 2073335 w 6639597"/>
              <a:gd name="connsiteY3" fmla="*/ 61390 h 5276264"/>
              <a:gd name="connsiteX4" fmla="*/ 4845111 w 6639597"/>
              <a:gd name="connsiteY4" fmla="*/ 263904 h 5276264"/>
              <a:gd name="connsiteX5" fmla="*/ 5473181 w 6639597"/>
              <a:gd name="connsiteY5" fmla="*/ 1478986 h 5276264"/>
              <a:gd name="connsiteX6" fmla="*/ 4665663 w 6639597"/>
              <a:gd name="connsiteY6" fmla="*/ 2491559 h 5276264"/>
              <a:gd name="connsiteX7" fmla="*/ 6011527 w 6639597"/>
              <a:gd name="connsiteY7" fmla="*/ 2896586 h 5276264"/>
              <a:gd name="connsiteX8" fmla="*/ 6639597 w 6639597"/>
              <a:gd name="connsiteY8" fmla="*/ 4820465 h 5276264"/>
              <a:gd name="connsiteX9" fmla="*/ 4665663 w 6639597"/>
              <a:gd name="connsiteY9" fmla="*/ 5124235 h 5276264"/>
              <a:gd name="connsiteX10" fmla="*/ 3499247 w 6639597"/>
              <a:gd name="connsiteY10" fmla="*/ 4141549 h 5276264"/>
              <a:gd name="connsiteX11" fmla="*/ 1176092 w 6639597"/>
              <a:gd name="connsiteY11" fmla="*/ 4010408 h 5276264"/>
              <a:gd name="connsiteX12" fmla="*/ 548023 w 6639597"/>
              <a:gd name="connsiteY12" fmla="*/ 1580244 h 5276264"/>
              <a:gd name="connsiteX0" fmla="*/ 548023 w 6639597"/>
              <a:gd name="connsiteY0" fmla="*/ 1580244 h 5276264"/>
              <a:gd name="connsiteX1" fmla="*/ 1076691 w 6639597"/>
              <a:gd name="connsiteY1" fmla="*/ 395044 h 5276264"/>
              <a:gd name="connsiteX2" fmla="*/ 1624714 w 6639597"/>
              <a:gd name="connsiteY2" fmla="*/ 61390 h 5276264"/>
              <a:gd name="connsiteX3" fmla="*/ 2073335 w 6639597"/>
              <a:gd name="connsiteY3" fmla="*/ 61390 h 5276264"/>
              <a:gd name="connsiteX4" fmla="*/ 4845111 w 6639597"/>
              <a:gd name="connsiteY4" fmla="*/ 263904 h 5276264"/>
              <a:gd name="connsiteX5" fmla="*/ 5473181 w 6639597"/>
              <a:gd name="connsiteY5" fmla="*/ 1478986 h 5276264"/>
              <a:gd name="connsiteX6" fmla="*/ 4665663 w 6639597"/>
              <a:gd name="connsiteY6" fmla="*/ 2491559 h 5276264"/>
              <a:gd name="connsiteX7" fmla="*/ 5293733 w 6639597"/>
              <a:gd name="connsiteY7" fmla="*/ 3200357 h 5276264"/>
              <a:gd name="connsiteX8" fmla="*/ 6639597 w 6639597"/>
              <a:gd name="connsiteY8" fmla="*/ 4820465 h 5276264"/>
              <a:gd name="connsiteX9" fmla="*/ 4665663 w 6639597"/>
              <a:gd name="connsiteY9" fmla="*/ 5124235 h 5276264"/>
              <a:gd name="connsiteX10" fmla="*/ 3499247 w 6639597"/>
              <a:gd name="connsiteY10" fmla="*/ 4141549 h 5276264"/>
              <a:gd name="connsiteX11" fmla="*/ 1176092 w 6639597"/>
              <a:gd name="connsiteY11" fmla="*/ 4010408 h 5276264"/>
              <a:gd name="connsiteX12" fmla="*/ 548023 w 6639597"/>
              <a:gd name="connsiteY12" fmla="*/ 1580244 h 5276264"/>
              <a:gd name="connsiteX0" fmla="*/ 548023 w 6825364"/>
              <a:gd name="connsiteY0" fmla="*/ 1580244 h 5276264"/>
              <a:gd name="connsiteX1" fmla="*/ 1076691 w 6825364"/>
              <a:gd name="connsiteY1" fmla="*/ 395044 h 5276264"/>
              <a:gd name="connsiteX2" fmla="*/ 1624714 w 6825364"/>
              <a:gd name="connsiteY2" fmla="*/ 61390 h 5276264"/>
              <a:gd name="connsiteX3" fmla="*/ 2073335 w 6825364"/>
              <a:gd name="connsiteY3" fmla="*/ 61390 h 5276264"/>
              <a:gd name="connsiteX4" fmla="*/ 4845111 w 6825364"/>
              <a:gd name="connsiteY4" fmla="*/ 263904 h 5276264"/>
              <a:gd name="connsiteX5" fmla="*/ 5473181 w 6825364"/>
              <a:gd name="connsiteY5" fmla="*/ 1478986 h 5276264"/>
              <a:gd name="connsiteX6" fmla="*/ 4665663 w 6825364"/>
              <a:gd name="connsiteY6" fmla="*/ 2491559 h 5276264"/>
              <a:gd name="connsiteX7" fmla="*/ 5293733 w 6825364"/>
              <a:gd name="connsiteY7" fmla="*/ 3200357 h 5276264"/>
              <a:gd name="connsiteX8" fmla="*/ 6460148 w 6825364"/>
              <a:gd name="connsiteY8" fmla="*/ 3807898 h 5276264"/>
              <a:gd name="connsiteX9" fmla="*/ 6639597 w 6825364"/>
              <a:gd name="connsiteY9" fmla="*/ 4820465 h 5276264"/>
              <a:gd name="connsiteX10" fmla="*/ 4665663 w 6825364"/>
              <a:gd name="connsiteY10" fmla="*/ 5124235 h 5276264"/>
              <a:gd name="connsiteX11" fmla="*/ 3499247 w 6825364"/>
              <a:gd name="connsiteY11" fmla="*/ 4141549 h 5276264"/>
              <a:gd name="connsiteX12" fmla="*/ 1176092 w 6825364"/>
              <a:gd name="connsiteY12" fmla="*/ 4010408 h 5276264"/>
              <a:gd name="connsiteX13" fmla="*/ 548023 w 6825364"/>
              <a:gd name="connsiteY13" fmla="*/ 1580244 h 5276264"/>
              <a:gd name="connsiteX0" fmla="*/ 548023 w 6825364"/>
              <a:gd name="connsiteY0" fmla="*/ 1580244 h 5276264"/>
              <a:gd name="connsiteX1" fmla="*/ 1076691 w 6825364"/>
              <a:gd name="connsiteY1" fmla="*/ 395044 h 5276264"/>
              <a:gd name="connsiteX2" fmla="*/ 1624714 w 6825364"/>
              <a:gd name="connsiteY2" fmla="*/ 61390 h 5276264"/>
              <a:gd name="connsiteX3" fmla="*/ 2073335 w 6825364"/>
              <a:gd name="connsiteY3" fmla="*/ 61390 h 5276264"/>
              <a:gd name="connsiteX4" fmla="*/ 4845111 w 6825364"/>
              <a:gd name="connsiteY4" fmla="*/ 263904 h 5276264"/>
              <a:gd name="connsiteX5" fmla="*/ 5473181 w 6825364"/>
              <a:gd name="connsiteY5" fmla="*/ 1478986 h 5276264"/>
              <a:gd name="connsiteX6" fmla="*/ 4665663 w 6825364"/>
              <a:gd name="connsiteY6" fmla="*/ 2491559 h 5276264"/>
              <a:gd name="connsiteX7" fmla="*/ 5204008 w 6825364"/>
              <a:gd name="connsiteY7" fmla="*/ 3402871 h 5276264"/>
              <a:gd name="connsiteX8" fmla="*/ 6460148 w 6825364"/>
              <a:gd name="connsiteY8" fmla="*/ 3807898 h 5276264"/>
              <a:gd name="connsiteX9" fmla="*/ 6639597 w 6825364"/>
              <a:gd name="connsiteY9" fmla="*/ 4820465 h 5276264"/>
              <a:gd name="connsiteX10" fmla="*/ 4665663 w 6825364"/>
              <a:gd name="connsiteY10" fmla="*/ 5124235 h 5276264"/>
              <a:gd name="connsiteX11" fmla="*/ 3499247 w 6825364"/>
              <a:gd name="connsiteY11" fmla="*/ 4141549 h 5276264"/>
              <a:gd name="connsiteX12" fmla="*/ 1176092 w 6825364"/>
              <a:gd name="connsiteY12" fmla="*/ 4010408 h 5276264"/>
              <a:gd name="connsiteX13" fmla="*/ 548023 w 6825364"/>
              <a:gd name="connsiteY13" fmla="*/ 1580244 h 5276264"/>
              <a:gd name="connsiteX0" fmla="*/ 548023 w 6825364"/>
              <a:gd name="connsiteY0" fmla="*/ 1580244 h 5276264"/>
              <a:gd name="connsiteX1" fmla="*/ 1076691 w 6825364"/>
              <a:gd name="connsiteY1" fmla="*/ 395044 h 5276264"/>
              <a:gd name="connsiteX2" fmla="*/ 1624714 w 6825364"/>
              <a:gd name="connsiteY2" fmla="*/ 61390 h 5276264"/>
              <a:gd name="connsiteX3" fmla="*/ 2073335 w 6825364"/>
              <a:gd name="connsiteY3" fmla="*/ 61390 h 5276264"/>
              <a:gd name="connsiteX4" fmla="*/ 4845111 w 6825364"/>
              <a:gd name="connsiteY4" fmla="*/ 263904 h 5276264"/>
              <a:gd name="connsiteX5" fmla="*/ 5473181 w 6825364"/>
              <a:gd name="connsiteY5" fmla="*/ 1478986 h 5276264"/>
              <a:gd name="connsiteX6" fmla="*/ 4665663 w 6825364"/>
              <a:gd name="connsiteY6" fmla="*/ 2390302 h 5276264"/>
              <a:gd name="connsiteX7" fmla="*/ 5204008 w 6825364"/>
              <a:gd name="connsiteY7" fmla="*/ 3402871 h 5276264"/>
              <a:gd name="connsiteX8" fmla="*/ 6460148 w 6825364"/>
              <a:gd name="connsiteY8" fmla="*/ 3807898 h 5276264"/>
              <a:gd name="connsiteX9" fmla="*/ 6639597 w 6825364"/>
              <a:gd name="connsiteY9" fmla="*/ 4820465 h 5276264"/>
              <a:gd name="connsiteX10" fmla="*/ 4665663 w 6825364"/>
              <a:gd name="connsiteY10" fmla="*/ 5124235 h 5276264"/>
              <a:gd name="connsiteX11" fmla="*/ 3499247 w 6825364"/>
              <a:gd name="connsiteY11" fmla="*/ 4141549 h 5276264"/>
              <a:gd name="connsiteX12" fmla="*/ 1176092 w 6825364"/>
              <a:gd name="connsiteY12" fmla="*/ 4010408 h 5276264"/>
              <a:gd name="connsiteX13" fmla="*/ 548023 w 6825364"/>
              <a:gd name="connsiteY13" fmla="*/ 1580244 h 5276264"/>
              <a:gd name="connsiteX0" fmla="*/ 548023 w 6825364"/>
              <a:gd name="connsiteY0" fmla="*/ 2114496 h 5810516"/>
              <a:gd name="connsiteX1" fmla="*/ 1076691 w 6825364"/>
              <a:gd name="connsiteY1" fmla="*/ 929296 h 5810516"/>
              <a:gd name="connsiteX2" fmla="*/ 1624714 w 6825364"/>
              <a:gd name="connsiteY2" fmla="*/ 595642 h 5810516"/>
              <a:gd name="connsiteX3" fmla="*/ 2073335 w 6825364"/>
              <a:gd name="connsiteY3" fmla="*/ 595642 h 5810516"/>
              <a:gd name="connsiteX4" fmla="*/ 4845111 w 6825364"/>
              <a:gd name="connsiteY4" fmla="*/ 798156 h 5810516"/>
              <a:gd name="connsiteX5" fmla="*/ 4486214 w 6825364"/>
              <a:gd name="connsiteY5" fmla="*/ 798159 h 5810516"/>
              <a:gd name="connsiteX6" fmla="*/ 4665663 w 6825364"/>
              <a:gd name="connsiteY6" fmla="*/ 2924554 h 5810516"/>
              <a:gd name="connsiteX7" fmla="*/ 5204008 w 6825364"/>
              <a:gd name="connsiteY7" fmla="*/ 3937123 h 5810516"/>
              <a:gd name="connsiteX8" fmla="*/ 6460148 w 6825364"/>
              <a:gd name="connsiteY8" fmla="*/ 4342150 h 5810516"/>
              <a:gd name="connsiteX9" fmla="*/ 6639597 w 6825364"/>
              <a:gd name="connsiteY9" fmla="*/ 5354717 h 5810516"/>
              <a:gd name="connsiteX10" fmla="*/ 4665663 w 6825364"/>
              <a:gd name="connsiteY10" fmla="*/ 5658487 h 5810516"/>
              <a:gd name="connsiteX11" fmla="*/ 3499247 w 6825364"/>
              <a:gd name="connsiteY11" fmla="*/ 4675801 h 5810516"/>
              <a:gd name="connsiteX12" fmla="*/ 1176092 w 6825364"/>
              <a:gd name="connsiteY12" fmla="*/ 4544660 h 5810516"/>
              <a:gd name="connsiteX13" fmla="*/ 548023 w 6825364"/>
              <a:gd name="connsiteY13" fmla="*/ 2114496 h 5810516"/>
              <a:gd name="connsiteX0" fmla="*/ 548023 w 6825364"/>
              <a:gd name="connsiteY0" fmla="*/ 1704489 h 5400509"/>
              <a:gd name="connsiteX1" fmla="*/ 1076691 w 6825364"/>
              <a:gd name="connsiteY1" fmla="*/ 519289 h 5400509"/>
              <a:gd name="connsiteX2" fmla="*/ 1624714 w 6825364"/>
              <a:gd name="connsiteY2" fmla="*/ 185635 h 5400509"/>
              <a:gd name="connsiteX3" fmla="*/ 2073335 w 6825364"/>
              <a:gd name="connsiteY3" fmla="*/ 185635 h 5400509"/>
              <a:gd name="connsiteX4" fmla="*/ 4486214 w 6825364"/>
              <a:gd name="connsiteY4" fmla="*/ 388152 h 5400509"/>
              <a:gd name="connsiteX5" fmla="*/ 4665663 w 6825364"/>
              <a:gd name="connsiteY5" fmla="*/ 2514547 h 5400509"/>
              <a:gd name="connsiteX6" fmla="*/ 5204008 w 6825364"/>
              <a:gd name="connsiteY6" fmla="*/ 3527116 h 5400509"/>
              <a:gd name="connsiteX7" fmla="*/ 6460148 w 6825364"/>
              <a:gd name="connsiteY7" fmla="*/ 3932143 h 5400509"/>
              <a:gd name="connsiteX8" fmla="*/ 6639597 w 6825364"/>
              <a:gd name="connsiteY8" fmla="*/ 4944710 h 5400509"/>
              <a:gd name="connsiteX9" fmla="*/ 4665663 w 6825364"/>
              <a:gd name="connsiteY9" fmla="*/ 5248480 h 5400509"/>
              <a:gd name="connsiteX10" fmla="*/ 3499247 w 6825364"/>
              <a:gd name="connsiteY10" fmla="*/ 4265794 h 5400509"/>
              <a:gd name="connsiteX11" fmla="*/ 1176092 w 6825364"/>
              <a:gd name="connsiteY11" fmla="*/ 4134653 h 5400509"/>
              <a:gd name="connsiteX12" fmla="*/ 548023 w 6825364"/>
              <a:gd name="connsiteY12" fmla="*/ 1704489 h 5400509"/>
              <a:gd name="connsiteX0" fmla="*/ 204080 w 6481421"/>
              <a:gd name="connsiteY0" fmla="*/ 1704489 h 5400509"/>
              <a:gd name="connsiteX1" fmla="*/ 732748 w 6481421"/>
              <a:gd name="connsiteY1" fmla="*/ 519289 h 5400509"/>
              <a:gd name="connsiteX2" fmla="*/ 1280771 w 6481421"/>
              <a:gd name="connsiteY2" fmla="*/ 185635 h 5400509"/>
              <a:gd name="connsiteX3" fmla="*/ 1729392 w 6481421"/>
              <a:gd name="connsiteY3" fmla="*/ 185635 h 5400509"/>
              <a:gd name="connsiteX4" fmla="*/ 4142271 w 6481421"/>
              <a:gd name="connsiteY4" fmla="*/ 388152 h 5400509"/>
              <a:gd name="connsiteX5" fmla="*/ 4321720 w 6481421"/>
              <a:gd name="connsiteY5" fmla="*/ 2514547 h 5400509"/>
              <a:gd name="connsiteX6" fmla="*/ 4860065 w 6481421"/>
              <a:gd name="connsiteY6" fmla="*/ 3527116 h 5400509"/>
              <a:gd name="connsiteX7" fmla="*/ 6116205 w 6481421"/>
              <a:gd name="connsiteY7" fmla="*/ 3932143 h 5400509"/>
              <a:gd name="connsiteX8" fmla="*/ 6295654 w 6481421"/>
              <a:gd name="connsiteY8" fmla="*/ 4944710 h 5400509"/>
              <a:gd name="connsiteX9" fmla="*/ 4321720 w 6481421"/>
              <a:gd name="connsiteY9" fmla="*/ 5248480 h 5400509"/>
              <a:gd name="connsiteX10" fmla="*/ 3155304 w 6481421"/>
              <a:gd name="connsiteY10" fmla="*/ 4265794 h 5400509"/>
              <a:gd name="connsiteX11" fmla="*/ 832149 w 6481421"/>
              <a:gd name="connsiteY11" fmla="*/ 4134653 h 5400509"/>
              <a:gd name="connsiteX12" fmla="*/ 104678 w 6481421"/>
              <a:gd name="connsiteY12" fmla="*/ 3425859 h 5400509"/>
              <a:gd name="connsiteX13" fmla="*/ 204080 w 6481421"/>
              <a:gd name="connsiteY13" fmla="*/ 1704489 h 5400509"/>
              <a:gd name="connsiteX0" fmla="*/ 222002 w 6499343"/>
              <a:gd name="connsiteY0" fmla="*/ 1704489 h 5400509"/>
              <a:gd name="connsiteX1" fmla="*/ 750670 w 6499343"/>
              <a:gd name="connsiteY1" fmla="*/ 519289 h 5400509"/>
              <a:gd name="connsiteX2" fmla="*/ 1298693 w 6499343"/>
              <a:gd name="connsiteY2" fmla="*/ 185635 h 5400509"/>
              <a:gd name="connsiteX3" fmla="*/ 1747314 w 6499343"/>
              <a:gd name="connsiteY3" fmla="*/ 185635 h 5400509"/>
              <a:gd name="connsiteX4" fmla="*/ 4160193 w 6499343"/>
              <a:gd name="connsiteY4" fmla="*/ 388152 h 5400509"/>
              <a:gd name="connsiteX5" fmla="*/ 4339642 w 6499343"/>
              <a:gd name="connsiteY5" fmla="*/ 2514547 h 5400509"/>
              <a:gd name="connsiteX6" fmla="*/ 4877987 w 6499343"/>
              <a:gd name="connsiteY6" fmla="*/ 3527116 h 5400509"/>
              <a:gd name="connsiteX7" fmla="*/ 6134127 w 6499343"/>
              <a:gd name="connsiteY7" fmla="*/ 3932143 h 5400509"/>
              <a:gd name="connsiteX8" fmla="*/ 6313576 w 6499343"/>
              <a:gd name="connsiteY8" fmla="*/ 4944710 h 5400509"/>
              <a:gd name="connsiteX9" fmla="*/ 4339642 w 6499343"/>
              <a:gd name="connsiteY9" fmla="*/ 5248480 h 5400509"/>
              <a:gd name="connsiteX10" fmla="*/ 3173226 w 6499343"/>
              <a:gd name="connsiteY10" fmla="*/ 4265794 h 5400509"/>
              <a:gd name="connsiteX11" fmla="*/ 850071 w 6499343"/>
              <a:gd name="connsiteY11" fmla="*/ 4134653 h 5400509"/>
              <a:gd name="connsiteX12" fmla="*/ 122600 w 6499343"/>
              <a:gd name="connsiteY12" fmla="*/ 3425859 h 5400509"/>
              <a:gd name="connsiteX13" fmla="*/ 556268 w 6499343"/>
              <a:gd name="connsiteY13" fmla="*/ 2126395 h 5400509"/>
              <a:gd name="connsiteX14" fmla="*/ 222002 w 6499343"/>
              <a:gd name="connsiteY14" fmla="*/ 1704489 h 5400509"/>
              <a:gd name="connsiteX0" fmla="*/ 645993 w 6499343"/>
              <a:gd name="connsiteY0" fmla="*/ 593099 h 5487324"/>
              <a:gd name="connsiteX1" fmla="*/ 750670 w 6499343"/>
              <a:gd name="connsiteY1" fmla="*/ 606104 h 5487324"/>
              <a:gd name="connsiteX2" fmla="*/ 1298693 w 6499343"/>
              <a:gd name="connsiteY2" fmla="*/ 272450 h 5487324"/>
              <a:gd name="connsiteX3" fmla="*/ 1747314 w 6499343"/>
              <a:gd name="connsiteY3" fmla="*/ 272450 h 5487324"/>
              <a:gd name="connsiteX4" fmla="*/ 4160193 w 6499343"/>
              <a:gd name="connsiteY4" fmla="*/ 474967 h 5487324"/>
              <a:gd name="connsiteX5" fmla="*/ 4339642 w 6499343"/>
              <a:gd name="connsiteY5" fmla="*/ 2601362 h 5487324"/>
              <a:gd name="connsiteX6" fmla="*/ 4877987 w 6499343"/>
              <a:gd name="connsiteY6" fmla="*/ 3613931 h 5487324"/>
              <a:gd name="connsiteX7" fmla="*/ 6134127 w 6499343"/>
              <a:gd name="connsiteY7" fmla="*/ 4018958 h 5487324"/>
              <a:gd name="connsiteX8" fmla="*/ 6313576 w 6499343"/>
              <a:gd name="connsiteY8" fmla="*/ 5031525 h 5487324"/>
              <a:gd name="connsiteX9" fmla="*/ 4339642 w 6499343"/>
              <a:gd name="connsiteY9" fmla="*/ 5335295 h 5487324"/>
              <a:gd name="connsiteX10" fmla="*/ 3173226 w 6499343"/>
              <a:gd name="connsiteY10" fmla="*/ 4352609 h 5487324"/>
              <a:gd name="connsiteX11" fmla="*/ 850071 w 6499343"/>
              <a:gd name="connsiteY11" fmla="*/ 4221468 h 5487324"/>
              <a:gd name="connsiteX12" fmla="*/ 122600 w 6499343"/>
              <a:gd name="connsiteY12" fmla="*/ 3512674 h 5487324"/>
              <a:gd name="connsiteX13" fmla="*/ 556268 w 6499343"/>
              <a:gd name="connsiteY13" fmla="*/ 2213210 h 5487324"/>
              <a:gd name="connsiteX14" fmla="*/ 645993 w 6499343"/>
              <a:gd name="connsiteY14" fmla="*/ 593099 h 5487324"/>
              <a:gd name="connsiteX0" fmla="*/ 556268 w 6499343"/>
              <a:gd name="connsiteY0" fmla="*/ 2126395 h 5400509"/>
              <a:gd name="connsiteX1" fmla="*/ 750670 w 6499343"/>
              <a:gd name="connsiteY1" fmla="*/ 519289 h 5400509"/>
              <a:gd name="connsiteX2" fmla="*/ 1298693 w 6499343"/>
              <a:gd name="connsiteY2" fmla="*/ 185635 h 5400509"/>
              <a:gd name="connsiteX3" fmla="*/ 1747314 w 6499343"/>
              <a:gd name="connsiteY3" fmla="*/ 185635 h 5400509"/>
              <a:gd name="connsiteX4" fmla="*/ 4160193 w 6499343"/>
              <a:gd name="connsiteY4" fmla="*/ 388152 h 5400509"/>
              <a:gd name="connsiteX5" fmla="*/ 4339642 w 6499343"/>
              <a:gd name="connsiteY5" fmla="*/ 2514547 h 5400509"/>
              <a:gd name="connsiteX6" fmla="*/ 4877987 w 6499343"/>
              <a:gd name="connsiteY6" fmla="*/ 3527116 h 5400509"/>
              <a:gd name="connsiteX7" fmla="*/ 6134127 w 6499343"/>
              <a:gd name="connsiteY7" fmla="*/ 3932143 h 5400509"/>
              <a:gd name="connsiteX8" fmla="*/ 6313576 w 6499343"/>
              <a:gd name="connsiteY8" fmla="*/ 4944710 h 5400509"/>
              <a:gd name="connsiteX9" fmla="*/ 4339642 w 6499343"/>
              <a:gd name="connsiteY9" fmla="*/ 5248480 h 5400509"/>
              <a:gd name="connsiteX10" fmla="*/ 3173226 w 6499343"/>
              <a:gd name="connsiteY10" fmla="*/ 4265794 h 5400509"/>
              <a:gd name="connsiteX11" fmla="*/ 850071 w 6499343"/>
              <a:gd name="connsiteY11" fmla="*/ 4134653 h 5400509"/>
              <a:gd name="connsiteX12" fmla="*/ 122600 w 6499343"/>
              <a:gd name="connsiteY12" fmla="*/ 3425859 h 5400509"/>
              <a:gd name="connsiteX13" fmla="*/ 556268 w 6499343"/>
              <a:gd name="connsiteY13" fmla="*/ 2126395 h 5400509"/>
              <a:gd name="connsiteX0" fmla="*/ 556268 w 6499343"/>
              <a:gd name="connsiteY0" fmla="*/ 2126395 h 5400509"/>
              <a:gd name="connsiteX1" fmla="*/ 825442 w 6499343"/>
              <a:gd name="connsiteY1" fmla="*/ 506284 h 5400509"/>
              <a:gd name="connsiteX2" fmla="*/ 1298693 w 6499343"/>
              <a:gd name="connsiteY2" fmla="*/ 185635 h 5400509"/>
              <a:gd name="connsiteX3" fmla="*/ 1747314 w 6499343"/>
              <a:gd name="connsiteY3" fmla="*/ 185635 h 5400509"/>
              <a:gd name="connsiteX4" fmla="*/ 4160193 w 6499343"/>
              <a:gd name="connsiteY4" fmla="*/ 388152 h 5400509"/>
              <a:gd name="connsiteX5" fmla="*/ 4339642 w 6499343"/>
              <a:gd name="connsiteY5" fmla="*/ 2514547 h 5400509"/>
              <a:gd name="connsiteX6" fmla="*/ 4877987 w 6499343"/>
              <a:gd name="connsiteY6" fmla="*/ 3527116 h 5400509"/>
              <a:gd name="connsiteX7" fmla="*/ 6134127 w 6499343"/>
              <a:gd name="connsiteY7" fmla="*/ 3932143 h 5400509"/>
              <a:gd name="connsiteX8" fmla="*/ 6313576 w 6499343"/>
              <a:gd name="connsiteY8" fmla="*/ 4944710 h 5400509"/>
              <a:gd name="connsiteX9" fmla="*/ 4339642 w 6499343"/>
              <a:gd name="connsiteY9" fmla="*/ 5248480 h 5400509"/>
              <a:gd name="connsiteX10" fmla="*/ 3173226 w 6499343"/>
              <a:gd name="connsiteY10" fmla="*/ 4265794 h 5400509"/>
              <a:gd name="connsiteX11" fmla="*/ 850071 w 6499343"/>
              <a:gd name="connsiteY11" fmla="*/ 4134653 h 5400509"/>
              <a:gd name="connsiteX12" fmla="*/ 122600 w 6499343"/>
              <a:gd name="connsiteY12" fmla="*/ 3425859 h 5400509"/>
              <a:gd name="connsiteX13" fmla="*/ 556268 w 6499343"/>
              <a:gd name="connsiteY13" fmla="*/ 2126395 h 5400509"/>
              <a:gd name="connsiteX0" fmla="*/ 556268 w 6499343"/>
              <a:gd name="connsiteY0" fmla="*/ 2126395 h 5400509"/>
              <a:gd name="connsiteX1" fmla="*/ 735717 w 6499343"/>
              <a:gd name="connsiteY1" fmla="*/ 506284 h 5400509"/>
              <a:gd name="connsiteX2" fmla="*/ 1298693 w 6499343"/>
              <a:gd name="connsiteY2" fmla="*/ 185635 h 5400509"/>
              <a:gd name="connsiteX3" fmla="*/ 1747314 w 6499343"/>
              <a:gd name="connsiteY3" fmla="*/ 185635 h 5400509"/>
              <a:gd name="connsiteX4" fmla="*/ 4160193 w 6499343"/>
              <a:gd name="connsiteY4" fmla="*/ 388152 h 5400509"/>
              <a:gd name="connsiteX5" fmla="*/ 4339642 w 6499343"/>
              <a:gd name="connsiteY5" fmla="*/ 2514547 h 5400509"/>
              <a:gd name="connsiteX6" fmla="*/ 4877987 w 6499343"/>
              <a:gd name="connsiteY6" fmla="*/ 3527116 h 5400509"/>
              <a:gd name="connsiteX7" fmla="*/ 6134127 w 6499343"/>
              <a:gd name="connsiteY7" fmla="*/ 3932143 h 5400509"/>
              <a:gd name="connsiteX8" fmla="*/ 6313576 w 6499343"/>
              <a:gd name="connsiteY8" fmla="*/ 4944710 h 5400509"/>
              <a:gd name="connsiteX9" fmla="*/ 4339642 w 6499343"/>
              <a:gd name="connsiteY9" fmla="*/ 5248480 h 5400509"/>
              <a:gd name="connsiteX10" fmla="*/ 3173226 w 6499343"/>
              <a:gd name="connsiteY10" fmla="*/ 4265794 h 5400509"/>
              <a:gd name="connsiteX11" fmla="*/ 850071 w 6499343"/>
              <a:gd name="connsiteY11" fmla="*/ 4134653 h 5400509"/>
              <a:gd name="connsiteX12" fmla="*/ 122600 w 6499343"/>
              <a:gd name="connsiteY12" fmla="*/ 3425859 h 5400509"/>
              <a:gd name="connsiteX13" fmla="*/ 556268 w 6499343"/>
              <a:gd name="connsiteY13" fmla="*/ 2126395 h 5400509"/>
              <a:gd name="connsiteX0" fmla="*/ 556268 w 6499343"/>
              <a:gd name="connsiteY0" fmla="*/ 2126395 h 5400509"/>
              <a:gd name="connsiteX1" fmla="*/ 735717 w 6499343"/>
              <a:gd name="connsiteY1" fmla="*/ 506284 h 5400509"/>
              <a:gd name="connsiteX2" fmla="*/ 1004890 w 6499343"/>
              <a:gd name="connsiteY2" fmla="*/ 101257 h 5400509"/>
              <a:gd name="connsiteX3" fmla="*/ 1298693 w 6499343"/>
              <a:gd name="connsiteY3" fmla="*/ 185635 h 5400509"/>
              <a:gd name="connsiteX4" fmla="*/ 1747314 w 6499343"/>
              <a:gd name="connsiteY4" fmla="*/ 185635 h 5400509"/>
              <a:gd name="connsiteX5" fmla="*/ 4160193 w 6499343"/>
              <a:gd name="connsiteY5" fmla="*/ 388152 h 5400509"/>
              <a:gd name="connsiteX6" fmla="*/ 4339642 w 6499343"/>
              <a:gd name="connsiteY6" fmla="*/ 2514547 h 5400509"/>
              <a:gd name="connsiteX7" fmla="*/ 4877987 w 6499343"/>
              <a:gd name="connsiteY7" fmla="*/ 3527116 h 5400509"/>
              <a:gd name="connsiteX8" fmla="*/ 6134127 w 6499343"/>
              <a:gd name="connsiteY8" fmla="*/ 3932143 h 5400509"/>
              <a:gd name="connsiteX9" fmla="*/ 6313576 w 6499343"/>
              <a:gd name="connsiteY9" fmla="*/ 4944710 h 5400509"/>
              <a:gd name="connsiteX10" fmla="*/ 4339642 w 6499343"/>
              <a:gd name="connsiteY10" fmla="*/ 5248480 h 5400509"/>
              <a:gd name="connsiteX11" fmla="*/ 3173226 w 6499343"/>
              <a:gd name="connsiteY11" fmla="*/ 4265794 h 5400509"/>
              <a:gd name="connsiteX12" fmla="*/ 850071 w 6499343"/>
              <a:gd name="connsiteY12" fmla="*/ 4134653 h 5400509"/>
              <a:gd name="connsiteX13" fmla="*/ 122600 w 6499343"/>
              <a:gd name="connsiteY13" fmla="*/ 3425859 h 5400509"/>
              <a:gd name="connsiteX14" fmla="*/ 556268 w 6499343"/>
              <a:gd name="connsiteY14" fmla="*/ 2126395 h 5400509"/>
              <a:gd name="connsiteX0" fmla="*/ 556268 w 6499343"/>
              <a:gd name="connsiteY0" fmla="*/ 2126395 h 5400509"/>
              <a:gd name="connsiteX1" fmla="*/ 735717 w 6499343"/>
              <a:gd name="connsiteY1" fmla="*/ 506284 h 5400509"/>
              <a:gd name="connsiteX2" fmla="*/ 1004890 w 6499343"/>
              <a:gd name="connsiteY2" fmla="*/ 101257 h 5400509"/>
              <a:gd name="connsiteX3" fmla="*/ 4145240 w 6499343"/>
              <a:gd name="connsiteY3" fmla="*/ 303771 h 5400509"/>
              <a:gd name="connsiteX4" fmla="*/ 1747314 w 6499343"/>
              <a:gd name="connsiteY4" fmla="*/ 185635 h 5400509"/>
              <a:gd name="connsiteX5" fmla="*/ 4160193 w 6499343"/>
              <a:gd name="connsiteY5" fmla="*/ 388152 h 5400509"/>
              <a:gd name="connsiteX6" fmla="*/ 4339642 w 6499343"/>
              <a:gd name="connsiteY6" fmla="*/ 2514547 h 5400509"/>
              <a:gd name="connsiteX7" fmla="*/ 4877987 w 6499343"/>
              <a:gd name="connsiteY7" fmla="*/ 3527116 h 5400509"/>
              <a:gd name="connsiteX8" fmla="*/ 6134127 w 6499343"/>
              <a:gd name="connsiteY8" fmla="*/ 3932143 h 5400509"/>
              <a:gd name="connsiteX9" fmla="*/ 6313576 w 6499343"/>
              <a:gd name="connsiteY9" fmla="*/ 4944710 h 5400509"/>
              <a:gd name="connsiteX10" fmla="*/ 4339642 w 6499343"/>
              <a:gd name="connsiteY10" fmla="*/ 5248480 h 5400509"/>
              <a:gd name="connsiteX11" fmla="*/ 3173226 w 6499343"/>
              <a:gd name="connsiteY11" fmla="*/ 4265794 h 5400509"/>
              <a:gd name="connsiteX12" fmla="*/ 850071 w 6499343"/>
              <a:gd name="connsiteY12" fmla="*/ 4134653 h 5400509"/>
              <a:gd name="connsiteX13" fmla="*/ 122600 w 6499343"/>
              <a:gd name="connsiteY13" fmla="*/ 3425859 h 5400509"/>
              <a:gd name="connsiteX14" fmla="*/ 556268 w 6499343"/>
              <a:gd name="connsiteY14" fmla="*/ 2126395 h 5400509"/>
              <a:gd name="connsiteX0" fmla="*/ 556268 w 6499343"/>
              <a:gd name="connsiteY0" fmla="*/ 2058889 h 5333003"/>
              <a:gd name="connsiteX1" fmla="*/ 735717 w 6499343"/>
              <a:gd name="connsiteY1" fmla="*/ 438778 h 5333003"/>
              <a:gd name="connsiteX2" fmla="*/ 1004890 w 6499343"/>
              <a:gd name="connsiteY2" fmla="*/ 33751 h 5333003"/>
              <a:gd name="connsiteX3" fmla="*/ 4145240 w 6499343"/>
              <a:gd name="connsiteY3" fmla="*/ 236265 h 5333003"/>
              <a:gd name="connsiteX4" fmla="*/ 4160193 w 6499343"/>
              <a:gd name="connsiteY4" fmla="*/ 320646 h 5333003"/>
              <a:gd name="connsiteX5" fmla="*/ 4339642 w 6499343"/>
              <a:gd name="connsiteY5" fmla="*/ 2447041 h 5333003"/>
              <a:gd name="connsiteX6" fmla="*/ 4877987 w 6499343"/>
              <a:gd name="connsiteY6" fmla="*/ 3459610 h 5333003"/>
              <a:gd name="connsiteX7" fmla="*/ 6134127 w 6499343"/>
              <a:gd name="connsiteY7" fmla="*/ 3864637 h 5333003"/>
              <a:gd name="connsiteX8" fmla="*/ 6313576 w 6499343"/>
              <a:gd name="connsiteY8" fmla="*/ 4877204 h 5333003"/>
              <a:gd name="connsiteX9" fmla="*/ 4339642 w 6499343"/>
              <a:gd name="connsiteY9" fmla="*/ 5180974 h 5333003"/>
              <a:gd name="connsiteX10" fmla="*/ 3173226 w 6499343"/>
              <a:gd name="connsiteY10" fmla="*/ 4198288 h 5333003"/>
              <a:gd name="connsiteX11" fmla="*/ 850071 w 6499343"/>
              <a:gd name="connsiteY11" fmla="*/ 4067147 h 5333003"/>
              <a:gd name="connsiteX12" fmla="*/ 122600 w 6499343"/>
              <a:gd name="connsiteY12" fmla="*/ 3358353 h 5333003"/>
              <a:gd name="connsiteX13" fmla="*/ 556268 w 6499343"/>
              <a:gd name="connsiteY13" fmla="*/ 2058889 h 5333003"/>
              <a:gd name="connsiteX0" fmla="*/ 556268 w 6499343"/>
              <a:gd name="connsiteY0" fmla="*/ 2076907 h 5351021"/>
              <a:gd name="connsiteX1" fmla="*/ 735717 w 6499343"/>
              <a:gd name="connsiteY1" fmla="*/ 456796 h 5351021"/>
              <a:gd name="connsiteX2" fmla="*/ 1004890 w 6499343"/>
              <a:gd name="connsiteY2" fmla="*/ 51769 h 5351021"/>
              <a:gd name="connsiteX3" fmla="*/ 2709652 w 6499343"/>
              <a:gd name="connsiteY3" fmla="*/ 51769 h 5351021"/>
              <a:gd name="connsiteX4" fmla="*/ 4145240 w 6499343"/>
              <a:gd name="connsiteY4" fmla="*/ 254283 h 5351021"/>
              <a:gd name="connsiteX5" fmla="*/ 4160193 w 6499343"/>
              <a:gd name="connsiteY5" fmla="*/ 338664 h 5351021"/>
              <a:gd name="connsiteX6" fmla="*/ 4339642 w 6499343"/>
              <a:gd name="connsiteY6" fmla="*/ 2465059 h 5351021"/>
              <a:gd name="connsiteX7" fmla="*/ 4877987 w 6499343"/>
              <a:gd name="connsiteY7" fmla="*/ 3477628 h 5351021"/>
              <a:gd name="connsiteX8" fmla="*/ 6134127 w 6499343"/>
              <a:gd name="connsiteY8" fmla="*/ 3882655 h 5351021"/>
              <a:gd name="connsiteX9" fmla="*/ 6313576 w 6499343"/>
              <a:gd name="connsiteY9" fmla="*/ 4895222 h 5351021"/>
              <a:gd name="connsiteX10" fmla="*/ 4339642 w 6499343"/>
              <a:gd name="connsiteY10" fmla="*/ 5198992 h 5351021"/>
              <a:gd name="connsiteX11" fmla="*/ 3173226 w 6499343"/>
              <a:gd name="connsiteY11" fmla="*/ 4216306 h 5351021"/>
              <a:gd name="connsiteX12" fmla="*/ 850071 w 6499343"/>
              <a:gd name="connsiteY12" fmla="*/ 4085165 h 5351021"/>
              <a:gd name="connsiteX13" fmla="*/ 122600 w 6499343"/>
              <a:gd name="connsiteY13" fmla="*/ 3376371 h 5351021"/>
              <a:gd name="connsiteX14" fmla="*/ 556268 w 6499343"/>
              <a:gd name="connsiteY14" fmla="*/ 2076907 h 5351021"/>
              <a:gd name="connsiteX0" fmla="*/ 556268 w 6499343"/>
              <a:gd name="connsiteY0" fmla="*/ 2076907 h 5351021"/>
              <a:gd name="connsiteX1" fmla="*/ 735717 w 6499343"/>
              <a:gd name="connsiteY1" fmla="*/ 456796 h 5351021"/>
              <a:gd name="connsiteX2" fmla="*/ 1004890 w 6499343"/>
              <a:gd name="connsiteY2" fmla="*/ 51769 h 5351021"/>
              <a:gd name="connsiteX3" fmla="*/ 2709652 w 6499343"/>
              <a:gd name="connsiteY3" fmla="*/ 51769 h 5351021"/>
              <a:gd name="connsiteX4" fmla="*/ 4145240 w 6499343"/>
              <a:gd name="connsiteY4" fmla="*/ 254283 h 5351021"/>
              <a:gd name="connsiteX5" fmla="*/ 4160193 w 6499343"/>
              <a:gd name="connsiteY5" fmla="*/ 338664 h 5351021"/>
              <a:gd name="connsiteX6" fmla="*/ 4339642 w 6499343"/>
              <a:gd name="connsiteY6" fmla="*/ 2465059 h 5351021"/>
              <a:gd name="connsiteX7" fmla="*/ 4877987 w 6499343"/>
              <a:gd name="connsiteY7" fmla="*/ 3477628 h 5351021"/>
              <a:gd name="connsiteX8" fmla="*/ 6134127 w 6499343"/>
              <a:gd name="connsiteY8" fmla="*/ 3882655 h 5351021"/>
              <a:gd name="connsiteX9" fmla="*/ 6313576 w 6499343"/>
              <a:gd name="connsiteY9" fmla="*/ 4895222 h 5351021"/>
              <a:gd name="connsiteX10" fmla="*/ 4339642 w 6499343"/>
              <a:gd name="connsiteY10" fmla="*/ 5198992 h 5351021"/>
              <a:gd name="connsiteX11" fmla="*/ 3173226 w 6499343"/>
              <a:gd name="connsiteY11" fmla="*/ 4216306 h 5351021"/>
              <a:gd name="connsiteX12" fmla="*/ 850071 w 6499343"/>
              <a:gd name="connsiteY12" fmla="*/ 4085165 h 5351021"/>
              <a:gd name="connsiteX13" fmla="*/ 122600 w 6499343"/>
              <a:gd name="connsiteY13" fmla="*/ 3376371 h 5351021"/>
              <a:gd name="connsiteX14" fmla="*/ 556268 w 6499343"/>
              <a:gd name="connsiteY14" fmla="*/ 2076907 h 5351021"/>
              <a:gd name="connsiteX0" fmla="*/ 556268 w 6499343"/>
              <a:gd name="connsiteY0" fmla="*/ 2076907 h 5351021"/>
              <a:gd name="connsiteX1" fmla="*/ 735717 w 6499343"/>
              <a:gd name="connsiteY1" fmla="*/ 456796 h 5351021"/>
              <a:gd name="connsiteX2" fmla="*/ 1004890 w 6499343"/>
              <a:gd name="connsiteY2" fmla="*/ 51769 h 5351021"/>
              <a:gd name="connsiteX3" fmla="*/ 2709652 w 6499343"/>
              <a:gd name="connsiteY3" fmla="*/ 51769 h 5351021"/>
              <a:gd name="connsiteX4" fmla="*/ 4145240 w 6499343"/>
              <a:gd name="connsiteY4" fmla="*/ 254283 h 5351021"/>
              <a:gd name="connsiteX5" fmla="*/ 4160193 w 6499343"/>
              <a:gd name="connsiteY5" fmla="*/ 338664 h 5351021"/>
              <a:gd name="connsiteX6" fmla="*/ 4339642 w 6499343"/>
              <a:gd name="connsiteY6" fmla="*/ 2465059 h 5351021"/>
              <a:gd name="connsiteX7" fmla="*/ 4877987 w 6499343"/>
              <a:gd name="connsiteY7" fmla="*/ 3477628 h 5351021"/>
              <a:gd name="connsiteX8" fmla="*/ 6134127 w 6499343"/>
              <a:gd name="connsiteY8" fmla="*/ 3882655 h 5351021"/>
              <a:gd name="connsiteX9" fmla="*/ 6313576 w 6499343"/>
              <a:gd name="connsiteY9" fmla="*/ 4895222 h 5351021"/>
              <a:gd name="connsiteX10" fmla="*/ 4339642 w 6499343"/>
              <a:gd name="connsiteY10" fmla="*/ 5198992 h 5351021"/>
              <a:gd name="connsiteX11" fmla="*/ 3173226 w 6499343"/>
              <a:gd name="connsiteY11" fmla="*/ 4216306 h 5351021"/>
              <a:gd name="connsiteX12" fmla="*/ 850071 w 6499343"/>
              <a:gd name="connsiteY12" fmla="*/ 4085165 h 5351021"/>
              <a:gd name="connsiteX13" fmla="*/ 122600 w 6499343"/>
              <a:gd name="connsiteY13" fmla="*/ 3376371 h 5351021"/>
              <a:gd name="connsiteX14" fmla="*/ 556268 w 6499343"/>
              <a:gd name="connsiteY14" fmla="*/ 2076907 h 5351021"/>
              <a:gd name="connsiteX0" fmla="*/ 556268 w 6499343"/>
              <a:gd name="connsiteY0" fmla="*/ 2076907 h 5351021"/>
              <a:gd name="connsiteX1" fmla="*/ 735717 w 6499343"/>
              <a:gd name="connsiteY1" fmla="*/ 456796 h 5351021"/>
              <a:gd name="connsiteX2" fmla="*/ 1004890 w 6499343"/>
              <a:gd name="connsiteY2" fmla="*/ 51769 h 5351021"/>
              <a:gd name="connsiteX3" fmla="*/ 2709652 w 6499343"/>
              <a:gd name="connsiteY3" fmla="*/ 51769 h 5351021"/>
              <a:gd name="connsiteX4" fmla="*/ 3876068 w 6499343"/>
              <a:gd name="connsiteY4" fmla="*/ 202514 h 5351021"/>
              <a:gd name="connsiteX5" fmla="*/ 4160193 w 6499343"/>
              <a:gd name="connsiteY5" fmla="*/ 338664 h 5351021"/>
              <a:gd name="connsiteX6" fmla="*/ 4339642 w 6499343"/>
              <a:gd name="connsiteY6" fmla="*/ 2465059 h 5351021"/>
              <a:gd name="connsiteX7" fmla="*/ 4877987 w 6499343"/>
              <a:gd name="connsiteY7" fmla="*/ 3477628 h 5351021"/>
              <a:gd name="connsiteX8" fmla="*/ 6134127 w 6499343"/>
              <a:gd name="connsiteY8" fmla="*/ 3882655 h 5351021"/>
              <a:gd name="connsiteX9" fmla="*/ 6313576 w 6499343"/>
              <a:gd name="connsiteY9" fmla="*/ 4895222 h 5351021"/>
              <a:gd name="connsiteX10" fmla="*/ 4339642 w 6499343"/>
              <a:gd name="connsiteY10" fmla="*/ 5198992 h 5351021"/>
              <a:gd name="connsiteX11" fmla="*/ 3173226 w 6499343"/>
              <a:gd name="connsiteY11" fmla="*/ 4216306 h 5351021"/>
              <a:gd name="connsiteX12" fmla="*/ 850071 w 6499343"/>
              <a:gd name="connsiteY12" fmla="*/ 4085165 h 5351021"/>
              <a:gd name="connsiteX13" fmla="*/ 122600 w 6499343"/>
              <a:gd name="connsiteY13" fmla="*/ 3376371 h 5351021"/>
              <a:gd name="connsiteX14" fmla="*/ 556268 w 6499343"/>
              <a:gd name="connsiteY14" fmla="*/ 2076907 h 5351021"/>
              <a:gd name="connsiteX0" fmla="*/ 556268 w 6499343"/>
              <a:gd name="connsiteY0" fmla="*/ 2076907 h 5351021"/>
              <a:gd name="connsiteX1" fmla="*/ 735717 w 6499343"/>
              <a:gd name="connsiteY1" fmla="*/ 456796 h 5351021"/>
              <a:gd name="connsiteX2" fmla="*/ 1004890 w 6499343"/>
              <a:gd name="connsiteY2" fmla="*/ 51769 h 5351021"/>
              <a:gd name="connsiteX3" fmla="*/ 2709652 w 6499343"/>
              <a:gd name="connsiteY3" fmla="*/ 51769 h 5351021"/>
              <a:gd name="connsiteX4" fmla="*/ 3876068 w 6499343"/>
              <a:gd name="connsiteY4" fmla="*/ 202514 h 5351021"/>
              <a:gd name="connsiteX5" fmla="*/ 4160193 w 6499343"/>
              <a:gd name="connsiteY5" fmla="*/ 338664 h 5351021"/>
              <a:gd name="connsiteX6" fmla="*/ 4339642 w 6499343"/>
              <a:gd name="connsiteY6" fmla="*/ 2465059 h 5351021"/>
              <a:gd name="connsiteX7" fmla="*/ 4877987 w 6499343"/>
              <a:gd name="connsiteY7" fmla="*/ 3477628 h 5351021"/>
              <a:gd name="connsiteX8" fmla="*/ 6134127 w 6499343"/>
              <a:gd name="connsiteY8" fmla="*/ 3882655 h 5351021"/>
              <a:gd name="connsiteX9" fmla="*/ 6313576 w 6499343"/>
              <a:gd name="connsiteY9" fmla="*/ 4895222 h 5351021"/>
              <a:gd name="connsiteX10" fmla="*/ 4339642 w 6499343"/>
              <a:gd name="connsiteY10" fmla="*/ 5198992 h 5351021"/>
              <a:gd name="connsiteX11" fmla="*/ 3173226 w 6499343"/>
              <a:gd name="connsiteY11" fmla="*/ 4216306 h 5351021"/>
              <a:gd name="connsiteX12" fmla="*/ 538346 w 6499343"/>
              <a:gd name="connsiteY12" fmla="*/ 4455304 h 5351021"/>
              <a:gd name="connsiteX13" fmla="*/ 122600 w 6499343"/>
              <a:gd name="connsiteY13" fmla="*/ 3376371 h 5351021"/>
              <a:gd name="connsiteX14" fmla="*/ 556268 w 6499343"/>
              <a:gd name="connsiteY14" fmla="*/ 2076907 h 5351021"/>
              <a:gd name="connsiteX0" fmla="*/ 527159 w 6470234"/>
              <a:gd name="connsiteY0" fmla="*/ 2076907 h 5351021"/>
              <a:gd name="connsiteX1" fmla="*/ 706608 w 6470234"/>
              <a:gd name="connsiteY1" fmla="*/ 456796 h 5351021"/>
              <a:gd name="connsiteX2" fmla="*/ 975781 w 6470234"/>
              <a:gd name="connsiteY2" fmla="*/ 51769 h 5351021"/>
              <a:gd name="connsiteX3" fmla="*/ 2680543 w 6470234"/>
              <a:gd name="connsiteY3" fmla="*/ 51769 h 5351021"/>
              <a:gd name="connsiteX4" fmla="*/ 3846959 w 6470234"/>
              <a:gd name="connsiteY4" fmla="*/ 202514 h 5351021"/>
              <a:gd name="connsiteX5" fmla="*/ 4131084 w 6470234"/>
              <a:gd name="connsiteY5" fmla="*/ 338664 h 5351021"/>
              <a:gd name="connsiteX6" fmla="*/ 4310533 w 6470234"/>
              <a:gd name="connsiteY6" fmla="*/ 2465059 h 5351021"/>
              <a:gd name="connsiteX7" fmla="*/ 4848878 w 6470234"/>
              <a:gd name="connsiteY7" fmla="*/ 3477628 h 5351021"/>
              <a:gd name="connsiteX8" fmla="*/ 6105018 w 6470234"/>
              <a:gd name="connsiteY8" fmla="*/ 3882655 h 5351021"/>
              <a:gd name="connsiteX9" fmla="*/ 6284467 w 6470234"/>
              <a:gd name="connsiteY9" fmla="*/ 4895222 h 5351021"/>
              <a:gd name="connsiteX10" fmla="*/ 4310533 w 6470234"/>
              <a:gd name="connsiteY10" fmla="*/ 5198992 h 5351021"/>
              <a:gd name="connsiteX11" fmla="*/ 3144117 w 6470234"/>
              <a:gd name="connsiteY11" fmla="*/ 4216306 h 5351021"/>
              <a:gd name="connsiteX12" fmla="*/ 509237 w 6470234"/>
              <a:gd name="connsiteY12" fmla="*/ 4455304 h 5351021"/>
              <a:gd name="connsiteX13" fmla="*/ 93491 w 6470234"/>
              <a:gd name="connsiteY13" fmla="*/ 3376371 h 5351021"/>
              <a:gd name="connsiteX14" fmla="*/ 527159 w 6470234"/>
              <a:gd name="connsiteY14" fmla="*/ 2076907 h 5351021"/>
              <a:gd name="connsiteX0" fmla="*/ 566316 w 6509391"/>
              <a:gd name="connsiteY0" fmla="*/ 2076907 h 5351021"/>
              <a:gd name="connsiteX1" fmla="*/ 745765 w 6509391"/>
              <a:gd name="connsiteY1" fmla="*/ 456796 h 5351021"/>
              <a:gd name="connsiteX2" fmla="*/ 1014938 w 6509391"/>
              <a:gd name="connsiteY2" fmla="*/ 51769 h 5351021"/>
              <a:gd name="connsiteX3" fmla="*/ 2719700 w 6509391"/>
              <a:gd name="connsiteY3" fmla="*/ 51769 h 5351021"/>
              <a:gd name="connsiteX4" fmla="*/ 3886116 w 6509391"/>
              <a:gd name="connsiteY4" fmla="*/ 202514 h 5351021"/>
              <a:gd name="connsiteX5" fmla="*/ 4170241 w 6509391"/>
              <a:gd name="connsiteY5" fmla="*/ 338664 h 5351021"/>
              <a:gd name="connsiteX6" fmla="*/ 4349690 w 6509391"/>
              <a:gd name="connsiteY6" fmla="*/ 2465059 h 5351021"/>
              <a:gd name="connsiteX7" fmla="*/ 4888035 w 6509391"/>
              <a:gd name="connsiteY7" fmla="*/ 3477628 h 5351021"/>
              <a:gd name="connsiteX8" fmla="*/ 6144175 w 6509391"/>
              <a:gd name="connsiteY8" fmla="*/ 3882655 h 5351021"/>
              <a:gd name="connsiteX9" fmla="*/ 6323624 w 6509391"/>
              <a:gd name="connsiteY9" fmla="*/ 4895222 h 5351021"/>
              <a:gd name="connsiteX10" fmla="*/ 4349690 w 6509391"/>
              <a:gd name="connsiteY10" fmla="*/ 5198992 h 5351021"/>
              <a:gd name="connsiteX11" fmla="*/ 3183274 w 6509391"/>
              <a:gd name="connsiteY11" fmla="*/ 4216306 h 5351021"/>
              <a:gd name="connsiteX12" fmla="*/ 548394 w 6509391"/>
              <a:gd name="connsiteY12" fmla="*/ 4455304 h 5351021"/>
              <a:gd name="connsiteX13" fmla="*/ 132648 w 6509391"/>
              <a:gd name="connsiteY13" fmla="*/ 3376371 h 5351021"/>
              <a:gd name="connsiteX14" fmla="*/ 566316 w 6509391"/>
              <a:gd name="connsiteY14" fmla="*/ 2076907 h 5351021"/>
              <a:gd name="connsiteX0" fmla="*/ 454082 w 6397157"/>
              <a:gd name="connsiteY0" fmla="*/ 2076907 h 5351021"/>
              <a:gd name="connsiteX1" fmla="*/ 633531 w 6397157"/>
              <a:gd name="connsiteY1" fmla="*/ 456796 h 5351021"/>
              <a:gd name="connsiteX2" fmla="*/ 902704 w 6397157"/>
              <a:gd name="connsiteY2" fmla="*/ 51769 h 5351021"/>
              <a:gd name="connsiteX3" fmla="*/ 2607466 w 6397157"/>
              <a:gd name="connsiteY3" fmla="*/ 51769 h 5351021"/>
              <a:gd name="connsiteX4" fmla="*/ 3773882 w 6397157"/>
              <a:gd name="connsiteY4" fmla="*/ 202514 h 5351021"/>
              <a:gd name="connsiteX5" fmla="*/ 4058007 w 6397157"/>
              <a:gd name="connsiteY5" fmla="*/ 338664 h 5351021"/>
              <a:gd name="connsiteX6" fmla="*/ 4237456 w 6397157"/>
              <a:gd name="connsiteY6" fmla="*/ 2465059 h 5351021"/>
              <a:gd name="connsiteX7" fmla="*/ 4775801 w 6397157"/>
              <a:gd name="connsiteY7" fmla="*/ 3477628 h 5351021"/>
              <a:gd name="connsiteX8" fmla="*/ 6031941 w 6397157"/>
              <a:gd name="connsiteY8" fmla="*/ 3882655 h 5351021"/>
              <a:gd name="connsiteX9" fmla="*/ 6211390 w 6397157"/>
              <a:gd name="connsiteY9" fmla="*/ 4895222 h 5351021"/>
              <a:gd name="connsiteX10" fmla="*/ 4237456 w 6397157"/>
              <a:gd name="connsiteY10" fmla="*/ 5198992 h 5351021"/>
              <a:gd name="connsiteX11" fmla="*/ 3071040 w 6397157"/>
              <a:gd name="connsiteY11" fmla="*/ 4216306 h 5351021"/>
              <a:gd name="connsiteX12" fmla="*/ 436160 w 6397157"/>
              <a:gd name="connsiteY12" fmla="*/ 4455304 h 5351021"/>
              <a:gd name="connsiteX13" fmla="*/ 454082 w 6397157"/>
              <a:gd name="connsiteY13" fmla="*/ 2076907 h 5351021"/>
              <a:gd name="connsiteX0" fmla="*/ 454082 w 6397157"/>
              <a:gd name="connsiteY0" fmla="*/ 2076907 h 5351021"/>
              <a:gd name="connsiteX1" fmla="*/ 633531 w 6397157"/>
              <a:gd name="connsiteY1" fmla="*/ 456796 h 5351021"/>
              <a:gd name="connsiteX2" fmla="*/ 902704 w 6397157"/>
              <a:gd name="connsiteY2" fmla="*/ 51769 h 5351021"/>
              <a:gd name="connsiteX3" fmla="*/ 2607466 w 6397157"/>
              <a:gd name="connsiteY3" fmla="*/ 51769 h 5351021"/>
              <a:gd name="connsiteX4" fmla="*/ 3773882 w 6397157"/>
              <a:gd name="connsiteY4" fmla="*/ 202514 h 5351021"/>
              <a:gd name="connsiteX5" fmla="*/ 4058007 w 6397157"/>
              <a:gd name="connsiteY5" fmla="*/ 338664 h 5351021"/>
              <a:gd name="connsiteX6" fmla="*/ 4237456 w 6397157"/>
              <a:gd name="connsiteY6" fmla="*/ 2465059 h 5351021"/>
              <a:gd name="connsiteX7" fmla="*/ 4775801 w 6397157"/>
              <a:gd name="connsiteY7" fmla="*/ 3477628 h 5351021"/>
              <a:gd name="connsiteX8" fmla="*/ 6031941 w 6397157"/>
              <a:gd name="connsiteY8" fmla="*/ 3882655 h 5351021"/>
              <a:gd name="connsiteX9" fmla="*/ 6211390 w 6397157"/>
              <a:gd name="connsiteY9" fmla="*/ 4895222 h 5351021"/>
              <a:gd name="connsiteX10" fmla="*/ 4237456 w 6397157"/>
              <a:gd name="connsiteY10" fmla="*/ 5198992 h 5351021"/>
              <a:gd name="connsiteX11" fmla="*/ 3071040 w 6397157"/>
              <a:gd name="connsiteY11" fmla="*/ 4216306 h 5351021"/>
              <a:gd name="connsiteX12" fmla="*/ 436160 w 6397157"/>
              <a:gd name="connsiteY12" fmla="*/ 4455304 h 5351021"/>
              <a:gd name="connsiteX13" fmla="*/ 454082 w 6397157"/>
              <a:gd name="connsiteY13" fmla="*/ 2076907 h 5351021"/>
              <a:gd name="connsiteX0" fmla="*/ 454082 w 6376743"/>
              <a:gd name="connsiteY0" fmla="*/ 2076907 h 5238825"/>
              <a:gd name="connsiteX1" fmla="*/ 633531 w 6376743"/>
              <a:gd name="connsiteY1" fmla="*/ 456796 h 5238825"/>
              <a:gd name="connsiteX2" fmla="*/ 902704 w 6376743"/>
              <a:gd name="connsiteY2" fmla="*/ 51769 h 5238825"/>
              <a:gd name="connsiteX3" fmla="*/ 2607466 w 6376743"/>
              <a:gd name="connsiteY3" fmla="*/ 51769 h 5238825"/>
              <a:gd name="connsiteX4" fmla="*/ 3773882 w 6376743"/>
              <a:gd name="connsiteY4" fmla="*/ 202514 h 5238825"/>
              <a:gd name="connsiteX5" fmla="*/ 4058007 w 6376743"/>
              <a:gd name="connsiteY5" fmla="*/ 338664 h 5238825"/>
              <a:gd name="connsiteX6" fmla="*/ 4237456 w 6376743"/>
              <a:gd name="connsiteY6" fmla="*/ 2465059 h 5238825"/>
              <a:gd name="connsiteX7" fmla="*/ 4775801 w 6376743"/>
              <a:gd name="connsiteY7" fmla="*/ 3477628 h 5238825"/>
              <a:gd name="connsiteX8" fmla="*/ 6031941 w 6376743"/>
              <a:gd name="connsiteY8" fmla="*/ 3882655 h 5238825"/>
              <a:gd name="connsiteX9" fmla="*/ 6190976 w 6376743"/>
              <a:gd name="connsiteY9" fmla="*/ 4455304 h 5238825"/>
              <a:gd name="connsiteX10" fmla="*/ 4237456 w 6376743"/>
              <a:gd name="connsiteY10" fmla="*/ 5198992 h 5238825"/>
              <a:gd name="connsiteX11" fmla="*/ 3071040 w 6376743"/>
              <a:gd name="connsiteY11" fmla="*/ 4216306 h 5238825"/>
              <a:gd name="connsiteX12" fmla="*/ 436160 w 6376743"/>
              <a:gd name="connsiteY12" fmla="*/ 4455304 h 5238825"/>
              <a:gd name="connsiteX13" fmla="*/ 454082 w 6376743"/>
              <a:gd name="connsiteY13" fmla="*/ 2076907 h 5238825"/>
              <a:gd name="connsiteX0" fmla="*/ 454082 w 6376743"/>
              <a:gd name="connsiteY0" fmla="*/ 2076907 h 5001422"/>
              <a:gd name="connsiteX1" fmla="*/ 633531 w 6376743"/>
              <a:gd name="connsiteY1" fmla="*/ 456796 h 5001422"/>
              <a:gd name="connsiteX2" fmla="*/ 902704 w 6376743"/>
              <a:gd name="connsiteY2" fmla="*/ 51769 h 5001422"/>
              <a:gd name="connsiteX3" fmla="*/ 2607466 w 6376743"/>
              <a:gd name="connsiteY3" fmla="*/ 51769 h 5001422"/>
              <a:gd name="connsiteX4" fmla="*/ 3773882 w 6376743"/>
              <a:gd name="connsiteY4" fmla="*/ 202514 h 5001422"/>
              <a:gd name="connsiteX5" fmla="*/ 4058007 w 6376743"/>
              <a:gd name="connsiteY5" fmla="*/ 338664 h 5001422"/>
              <a:gd name="connsiteX6" fmla="*/ 4237456 w 6376743"/>
              <a:gd name="connsiteY6" fmla="*/ 2465059 h 5001422"/>
              <a:gd name="connsiteX7" fmla="*/ 4775801 w 6376743"/>
              <a:gd name="connsiteY7" fmla="*/ 3477628 h 5001422"/>
              <a:gd name="connsiteX8" fmla="*/ 6031941 w 6376743"/>
              <a:gd name="connsiteY8" fmla="*/ 3882655 h 5001422"/>
              <a:gd name="connsiteX9" fmla="*/ 6190976 w 6376743"/>
              <a:gd name="connsiteY9" fmla="*/ 4455304 h 5001422"/>
              <a:gd name="connsiteX10" fmla="*/ 4306767 w 6376743"/>
              <a:gd name="connsiteY10" fmla="*/ 4961589 h 5001422"/>
              <a:gd name="connsiteX11" fmla="*/ 3071040 w 6376743"/>
              <a:gd name="connsiteY11" fmla="*/ 4216306 h 5001422"/>
              <a:gd name="connsiteX12" fmla="*/ 436160 w 6376743"/>
              <a:gd name="connsiteY12" fmla="*/ 4455304 h 5001422"/>
              <a:gd name="connsiteX13" fmla="*/ 454082 w 6376743"/>
              <a:gd name="connsiteY13" fmla="*/ 2076907 h 5001422"/>
              <a:gd name="connsiteX0" fmla="*/ 454082 w 6376743"/>
              <a:gd name="connsiteY0" fmla="*/ 2076907 h 5001422"/>
              <a:gd name="connsiteX1" fmla="*/ 633531 w 6376743"/>
              <a:gd name="connsiteY1" fmla="*/ 456796 h 5001422"/>
              <a:gd name="connsiteX2" fmla="*/ 902704 w 6376743"/>
              <a:gd name="connsiteY2" fmla="*/ 51769 h 5001422"/>
              <a:gd name="connsiteX3" fmla="*/ 2607466 w 6376743"/>
              <a:gd name="connsiteY3" fmla="*/ 51769 h 5001422"/>
              <a:gd name="connsiteX4" fmla="*/ 3773882 w 6376743"/>
              <a:gd name="connsiteY4" fmla="*/ 202514 h 5001422"/>
              <a:gd name="connsiteX5" fmla="*/ 4058007 w 6376743"/>
              <a:gd name="connsiteY5" fmla="*/ 338664 h 5001422"/>
              <a:gd name="connsiteX6" fmla="*/ 4237456 w 6376743"/>
              <a:gd name="connsiteY6" fmla="*/ 2465059 h 5001422"/>
              <a:gd name="connsiteX7" fmla="*/ 4775801 w 6376743"/>
              <a:gd name="connsiteY7" fmla="*/ 3477628 h 5001422"/>
              <a:gd name="connsiteX8" fmla="*/ 6031941 w 6376743"/>
              <a:gd name="connsiteY8" fmla="*/ 3882655 h 5001422"/>
              <a:gd name="connsiteX9" fmla="*/ 6190976 w 6376743"/>
              <a:gd name="connsiteY9" fmla="*/ 4455304 h 5001422"/>
              <a:gd name="connsiteX10" fmla="*/ 4306767 w 6376743"/>
              <a:gd name="connsiteY10" fmla="*/ 4961589 h 5001422"/>
              <a:gd name="connsiteX11" fmla="*/ 3071040 w 6376743"/>
              <a:gd name="connsiteY11" fmla="*/ 4216306 h 5001422"/>
              <a:gd name="connsiteX12" fmla="*/ 436160 w 6376743"/>
              <a:gd name="connsiteY12" fmla="*/ 4455304 h 5001422"/>
              <a:gd name="connsiteX13" fmla="*/ 454082 w 6376743"/>
              <a:gd name="connsiteY13" fmla="*/ 2076907 h 5001422"/>
              <a:gd name="connsiteX0" fmla="*/ 454082 w 6875461"/>
              <a:gd name="connsiteY0" fmla="*/ 2138595 h 5063110"/>
              <a:gd name="connsiteX1" fmla="*/ 633531 w 6875461"/>
              <a:gd name="connsiteY1" fmla="*/ 518484 h 5063110"/>
              <a:gd name="connsiteX2" fmla="*/ 902704 w 6875461"/>
              <a:gd name="connsiteY2" fmla="*/ 113457 h 5063110"/>
              <a:gd name="connsiteX3" fmla="*/ 2607466 w 6875461"/>
              <a:gd name="connsiteY3" fmla="*/ 113457 h 5063110"/>
              <a:gd name="connsiteX4" fmla="*/ 3773882 w 6875461"/>
              <a:gd name="connsiteY4" fmla="*/ 264202 h 5063110"/>
              <a:gd name="connsiteX5" fmla="*/ 4058007 w 6875461"/>
              <a:gd name="connsiteY5" fmla="*/ 400352 h 5063110"/>
              <a:gd name="connsiteX6" fmla="*/ 4237456 w 6875461"/>
              <a:gd name="connsiteY6" fmla="*/ 2526747 h 5063110"/>
              <a:gd name="connsiteX7" fmla="*/ 4775801 w 6875461"/>
              <a:gd name="connsiteY7" fmla="*/ 3539316 h 5063110"/>
              <a:gd name="connsiteX8" fmla="*/ 6639598 w 6875461"/>
              <a:gd name="connsiteY8" fmla="*/ 162946 h 5063110"/>
              <a:gd name="connsiteX9" fmla="*/ 6190976 w 6875461"/>
              <a:gd name="connsiteY9" fmla="*/ 4516992 h 5063110"/>
              <a:gd name="connsiteX10" fmla="*/ 4306767 w 6875461"/>
              <a:gd name="connsiteY10" fmla="*/ 5023277 h 5063110"/>
              <a:gd name="connsiteX11" fmla="*/ 3071040 w 6875461"/>
              <a:gd name="connsiteY11" fmla="*/ 4277994 h 5063110"/>
              <a:gd name="connsiteX12" fmla="*/ 436160 w 6875461"/>
              <a:gd name="connsiteY12" fmla="*/ 4516992 h 5063110"/>
              <a:gd name="connsiteX13" fmla="*/ 454082 w 6875461"/>
              <a:gd name="connsiteY13" fmla="*/ 2138595 h 5063110"/>
              <a:gd name="connsiteX0" fmla="*/ 454082 w 7103173"/>
              <a:gd name="connsiteY0" fmla="*/ 2701322 h 5625837"/>
              <a:gd name="connsiteX1" fmla="*/ 633531 w 7103173"/>
              <a:gd name="connsiteY1" fmla="*/ 1081211 h 5625837"/>
              <a:gd name="connsiteX2" fmla="*/ 902704 w 7103173"/>
              <a:gd name="connsiteY2" fmla="*/ 676184 h 5625837"/>
              <a:gd name="connsiteX3" fmla="*/ 2607466 w 7103173"/>
              <a:gd name="connsiteY3" fmla="*/ 676184 h 5625837"/>
              <a:gd name="connsiteX4" fmla="*/ 3773882 w 7103173"/>
              <a:gd name="connsiteY4" fmla="*/ 826929 h 5625837"/>
              <a:gd name="connsiteX5" fmla="*/ 4058007 w 7103173"/>
              <a:gd name="connsiteY5" fmla="*/ 963079 h 5625837"/>
              <a:gd name="connsiteX6" fmla="*/ 4237456 w 7103173"/>
              <a:gd name="connsiteY6" fmla="*/ 3089474 h 5625837"/>
              <a:gd name="connsiteX7" fmla="*/ 3409523 w 7103173"/>
              <a:gd name="connsiteY7" fmla="*/ 725675 h 5625837"/>
              <a:gd name="connsiteX8" fmla="*/ 6639598 w 7103173"/>
              <a:gd name="connsiteY8" fmla="*/ 725673 h 5625837"/>
              <a:gd name="connsiteX9" fmla="*/ 6190976 w 7103173"/>
              <a:gd name="connsiteY9" fmla="*/ 5079719 h 5625837"/>
              <a:gd name="connsiteX10" fmla="*/ 4306767 w 7103173"/>
              <a:gd name="connsiteY10" fmla="*/ 5586004 h 5625837"/>
              <a:gd name="connsiteX11" fmla="*/ 3071040 w 7103173"/>
              <a:gd name="connsiteY11" fmla="*/ 4840721 h 5625837"/>
              <a:gd name="connsiteX12" fmla="*/ 436160 w 7103173"/>
              <a:gd name="connsiteY12" fmla="*/ 5079719 h 5625837"/>
              <a:gd name="connsiteX13" fmla="*/ 454082 w 7103173"/>
              <a:gd name="connsiteY13" fmla="*/ 2701322 h 5625837"/>
              <a:gd name="connsiteX0" fmla="*/ 454082 w 7103174"/>
              <a:gd name="connsiteY0" fmla="*/ 2701323 h 5625838"/>
              <a:gd name="connsiteX1" fmla="*/ 633531 w 7103174"/>
              <a:gd name="connsiteY1" fmla="*/ 1081212 h 5625838"/>
              <a:gd name="connsiteX2" fmla="*/ 902704 w 7103174"/>
              <a:gd name="connsiteY2" fmla="*/ 676185 h 5625838"/>
              <a:gd name="connsiteX3" fmla="*/ 2607466 w 7103174"/>
              <a:gd name="connsiteY3" fmla="*/ 676185 h 5625838"/>
              <a:gd name="connsiteX4" fmla="*/ 3773882 w 7103174"/>
              <a:gd name="connsiteY4" fmla="*/ 826930 h 5625838"/>
              <a:gd name="connsiteX5" fmla="*/ 4058007 w 7103174"/>
              <a:gd name="connsiteY5" fmla="*/ 963080 h 5625838"/>
              <a:gd name="connsiteX6" fmla="*/ 3409523 w 7103174"/>
              <a:gd name="connsiteY6" fmla="*/ 725676 h 5625838"/>
              <a:gd name="connsiteX7" fmla="*/ 6639598 w 7103174"/>
              <a:gd name="connsiteY7" fmla="*/ 725674 h 5625838"/>
              <a:gd name="connsiteX8" fmla="*/ 6190976 w 7103174"/>
              <a:gd name="connsiteY8" fmla="*/ 5079720 h 5625838"/>
              <a:gd name="connsiteX9" fmla="*/ 4306767 w 7103174"/>
              <a:gd name="connsiteY9" fmla="*/ 5586005 h 5625838"/>
              <a:gd name="connsiteX10" fmla="*/ 3071040 w 7103174"/>
              <a:gd name="connsiteY10" fmla="*/ 4840722 h 5625838"/>
              <a:gd name="connsiteX11" fmla="*/ 436160 w 7103174"/>
              <a:gd name="connsiteY11" fmla="*/ 5079720 h 5625838"/>
              <a:gd name="connsiteX12" fmla="*/ 454082 w 7103174"/>
              <a:gd name="connsiteY12" fmla="*/ 2701323 h 5625838"/>
              <a:gd name="connsiteX0" fmla="*/ 454082 w 7103174"/>
              <a:gd name="connsiteY0" fmla="*/ 2701323 h 5625838"/>
              <a:gd name="connsiteX1" fmla="*/ 633531 w 7103174"/>
              <a:gd name="connsiteY1" fmla="*/ 1081212 h 5625838"/>
              <a:gd name="connsiteX2" fmla="*/ 902704 w 7103174"/>
              <a:gd name="connsiteY2" fmla="*/ 676185 h 5625838"/>
              <a:gd name="connsiteX3" fmla="*/ 2607466 w 7103174"/>
              <a:gd name="connsiteY3" fmla="*/ 676185 h 5625838"/>
              <a:gd name="connsiteX4" fmla="*/ 3773882 w 7103174"/>
              <a:gd name="connsiteY4" fmla="*/ 826930 h 5625838"/>
              <a:gd name="connsiteX5" fmla="*/ 3409523 w 7103174"/>
              <a:gd name="connsiteY5" fmla="*/ 725676 h 5625838"/>
              <a:gd name="connsiteX6" fmla="*/ 6639598 w 7103174"/>
              <a:gd name="connsiteY6" fmla="*/ 725674 h 5625838"/>
              <a:gd name="connsiteX7" fmla="*/ 6190976 w 7103174"/>
              <a:gd name="connsiteY7" fmla="*/ 5079720 h 5625838"/>
              <a:gd name="connsiteX8" fmla="*/ 4306767 w 7103174"/>
              <a:gd name="connsiteY8" fmla="*/ 5586005 h 5625838"/>
              <a:gd name="connsiteX9" fmla="*/ 3071040 w 7103174"/>
              <a:gd name="connsiteY9" fmla="*/ 4840722 h 5625838"/>
              <a:gd name="connsiteX10" fmla="*/ 436160 w 7103174"/>
              <a:gd name="connsiteY10" fmla="*/ 5079720 h 5625838"/>
              <a:gd name="connsiteX11" fmla="*/ 454082 w 7103174"/>
              <a:gd name="connsiteY11" fmla="*/ 2701323 h 5625838"/>
              <a:gd name="connsiteX0" fmla="*/ 454082 w 7103174"/>
              <a:gd name="connsiteY0" fmla="*/ 2701323 h 5625838"/>
              <a:gd name="connsiteX1" fmla="*/ 633531 w 7103174"/>
              <a:gd name="connsiteY1" fmla="*/ 1081212 h 5625838"/>
              <a:gd name="connsiteX2" fmla="*/ 902704 w 7103174"/>
              <a:gd name="connsiteY2" fmla="*/ 676185 h 5625838"/>
              <a:gd name="connsiteX3" fmla="*/ 2607466 w 7103174"/>
              <a:gd name="connsiteY3" fmla="*/ 676185 h 5625838"/>
              <a:gd name="connsiteX4" fmla="*/ 3409523 w 7103174"/>
              <a:gd name="connsiteY4" fmla="*/ 725676 h 5625838"/>
              <a:gd name="connsiteX5" fmla="*/ 6639598 w 7103174"/>
              <a:gd name="connsiteY5" fmla="*/ 725674 h 5625838"/>
              <a:gd name="connsiteX6" fmla="*/ 6190976 w 7103174"/>
              <a:gd name="connsiteY6" fmla="*/ 5079720 h 5625838"/>
              <a:gd name="connsiteX7" fmla="*/ 4306767 w 7103174"/>
              <a:gd name="connsiteY7" fmla="*/ 5586005 h 5625838"/>
              <a:gd name="connsiteX8" fmla="*/ 3071040 w 7103174"/>
              <a:gd name="connsiteY8" fmla="*/ 4840722 h 5625838"/>
              <a:gd name="connsiteX9" fmla="*/ 436160 w 7103174"/>
              <a:gd name="connsiteY9" fmla="*/ 5079720 h 5625838"/>
              <a:gd name="connsiteX10" fmla="*/ 454082 w 7103174"/>
              <a:gd name="connsiteY10" fmla="*/ 2701323 h 5625838"/>
              <a:gd name="connsiteX0" fmla="*/ 454082 w 7103174"/>
              <a:gd name="connsiteY0" fmla="*/ 2709570 h 5634085"/>
              <a:gd name="connsiteX1" fmla="*/ 633531 w 7103174"/>
              <a:gd name="connsiteY1" fmla="*/ 1089459 h 5634085"/>
              <a:gd name="connsiteX2" fmla="*/ 902704 w 7103174"/>
              <a:gd name="connsiteY2" fmla="*/ 684432 h 5634085"/>
              <a:gd name="connsiteX3" fmla="*/ 2607466 w 7103174"/>
              <a:gd name="connsiteY3" fmla="*/ 684432 h 5634085"/>
              <a:gd name="connsiteX4" fmla="*/ 6639598 w 7103174"/>
              <a:gd name="connsiteY4" fmla="*/ 733921 h 5634085"/>
              <a:gd name="connsiteX5" fmla="*/ 6190976 w 7103174"/>
              <a:gd name="connsiteY5" fmla="*/ 5087967 h 5634085"/>
              <a:gd name="connsiteX6" fmla="*/ 4306767 w 7103174"/>
              <a:gd name="connsiteY6" fmla="*/ 5594252 h 5634085"/>
              <a:gd name="connsiteX7" fmla="*/ 3071040 w 7103174"/>
              <a:gd name="connsiteY7" fmla="*/ 4848969 h 5634085"/>
              <a:gd name="connsiteX8" fmla="*/ 436160 w 7103174"/>
              <a:gd name="connsiteY8" fmla="*/ 5087967 h 5634085"/>
              <a:gd name="connsiteX9" fmla="*/ 454082 w 7103174"/>
              <a:gd name="connsiteY9" fmla="*/ 2709570 h 5634085"/>
              <a:gd name="connsiteX0" fmla="*/ 454082 w 7103174"/>
              <a:gd name="connsiteY0" fmla="*/ 2709571 h 5634086"/>
              <a:gd name="connsiteX1" fmla="*/ 633531 w 7103174"/>
              <a:gd name="connsiteY1" fmla="*/ 1089460 h 5634086"/>
              <a:gd name="connsiteX2" fmla="*/ 1076691 w 7103174"/>
              <a:gd name="connsiteY2" fmla="*/ 733926 h 5634086"/>
              <a:gd name="connsiteX3" fmla="*/ 2607466 w 7103174"/>
              <a:gd name="connsiteY3" fmla="*/ 684433 h 5634086"/>
              <a:gd name="connsiteX4" fmla="*/ 6639598 w 7103174"/>
              <a:gd name="connsiteY4" fmla="*/ 733922 h 5634086"/>
              <a:gd name="connsiteX5" fmla="*/ 6190976 w 7103174"/>
              <a:gd name="connsiteY5" fmla="*/ 5087968 h 5634086"/>
              <a:gd name="connsiteX6" fmla="*/ 4306767 w 7103174"/>
              <a:gd name="connsiteY6" fmla="*/ 5594253 h 5634086"/>
              <a:gd name="connsiteX7" fmla="*/ 3071040 w 7103174"/>
              <a:gd name="connsiteY7" fmla="*/ 4848970 h 5634086"/>
              <a:gd name="connsiteX8" fmla="*/ 436160 w 7103174"/>
              <a:gd name="connsiteY8" fmla="*/ 5087968 h 5634086"/>
              <a:gd name="connsiteX9" fmla="*/ 454082 w 7103174"/>
              <a:gd name="connsiteY9" fmla="*/ 2709571 h 5634086"/>
              <a:gd name="connsiteX0" fmla="*/ 454082 w 7103174"/>
              <a:gd name="connsiteY0" fmla="*/ 2709571 h 5634086"/>
              <a:gd name="connsiteX1" fmla="*/ 1076691 w 7103174"/>
              <a:gd name="connsiteY1" fmla="*/ 733926 h 5634086"/>
              <a:gd name="connsiteX2" fmla="*/ 2607466 w 7103174"/>
              <a:gd name="connsiteY2" fmla="*/ 684433 h 5634086"/>
              <a:gd name="connsiteX3" fmla="*/ 6639598 w 7103174"/>
              <a:gd name="connsiteY3" fmla="*/ 733922 h 5634086"/>
              <a:gd name="connsiteX4" fmla="*/ 6190976 w 7103174"/>
              <a:gd name="connsiteY4" fmla="*/ 5087968 h 5634086"/>
              <a:gd name="connsiteX5" fmla="*/ 4306767 w 7103174"/>
              <a:gd name="connsiteY5" fmla="*/ 5594253 h 5634086"/>
              <a:gd name="connsiteX6" fmla="*/ 3071040 w 7103174"/>
              <a:gd name="connsiteY6" fmla="*/ 4848970 h 5634086"/>
              <a:gd name="connsiteX7" fmla="*/ 436160 w 7103174"/>
              <a:gd name="connsiteY7" fmla="*/ 5087968 h 5634086"/>
              <a:gd name="connsiteX8" fmla="*/ 454082 w 7103174"/>
              <a:gd name="connsiteY8" fmla="*/ 2709571 h 5634086"/>
              <a:gd name="connsiteX0" fmla="*/ 454082 w 7103174"/>
              <a:gd name="connsiteY0" fmla="*/ 2709571 h 5634086"/>
              <a:gd name="connsiteX1" fmla="*/ 1076691 w 7103174"/>
              <a:gd name="connsiteY1" fmla="*/ 733926 h 5634086"/>
              <a:gd name="connsiteX2" fmla="*/ 2607466 w 7103174"/>
              <a:gd name="connsiteY2" fmla="*/ 684433 h 5634086"/>
              <a:gd name="connsiteX3" fmla="*/ 6639598 w 7103174"/>
              <a:gd name="connsiteY3" fmla="*/ 733922 h 5634086"/>
              <a:gd name="connsiteX4" fmla="*/ 6190976 w 7103174"/>
              <a:gd name="connsiteY4" fmla="*/ 5087968 h 5634086"/>
              <a:gd name="connsiteX5" fmla="*/ 4306767 w 7103174"/>
              <a:gd name="connsiteY5" fmla="*/ 5594253 h 5634086"/>
              <a:gd name="connsiteX6" fmla="*/ 3071040 w 7103174"/>
              <a:gd name="connsiteY6" fmla="*/ 4848970 h 5634086"/>
              <a:gd name="connsiteX7" fmla="*/ 436160 w 7103174"/>
              <a:gd name="connsiteY7" fmla="*/ 5087968 h 5634086"/>
              <a:gd name="connsiteX8" fmla="*/ 454082 w 7103174"/>
              <a:gd name="connsiteY8" fmla="*/ 2709571 h 5634086"/>
              <a:gd name="connsiteX0" fmla="*/ 424648 w 7168925"/>
              <a:gd name="connsiteY0" fmla="*/ 2657808 h 5634086"/>
              <a:gd name="connsiteX1" fmla="*/ 1142442 w 7168925"/>
              <a:gd name="connsiteY1" fmla="*/ 733926 h 5634086"/>
              <a:gd name="connsiteX2" fmla="*/ 2673217 w 7168925"/>
              <a:gd name="connsiteY2" fmla="*/ 684433 h 5634086"/>
              <a:gd name="connsiteX3" fmla="*/ 6705349 w 7168925"/>
              <a:gd name="connsiteY3" fmla="*/ 733922 h 5634086"/>
              <a:gd name="connsiteX4" fmla="*/ 6256727 w 7168925"/>
              <a:gd name="connsiteY4" fmla="*/ 5087968 h 5634086"/>
              <a:gd name="connsiteX5" fmla="*/ 4372518 w 7168925"/>
              <a:gd name="connsiteY5" fmla="*/ 5594253 h 5634086"/>
              <a:gd name="connsiteX6" fmla="*/ 3136791 w 7168925"/>
              <a:gd name="connsiteY6" fmla="*/ 4848970 h 5634086"/>
              <a:gd name="connsiteX7" fmla="*/ 501911 w 7168925"/>
              <a:gd name="connsiteY7" fmla="*/ 5087968 h 5634086"/>
              <a:gd name="connsiteX8" fmla="*/ 424648 w 7168925"/>
              <a:gd name="connsiteY8" fmla="*/ 2657808 h 5634086"/>
              <a:gd name="connsiteX0" fmla="*/ 424647 w 7168924"/>
              <a:gd name="connsiteY0" fmla="*/ 2657808 h 5634086"/>
              <a:gd name="connsiteX1" fmla="*/ 1142441 w 7168924"/>
              <a:gd name="connsiteY1" fmla="*/ 733926 h 5634086"/>
              <a:gd name="connsiteX2" fmla="*/ 2673216 w 7168924"/>
              <a:gd name="connsiteY2" fmla="*/ 684433 h 5634086"/>
              <a:gd name="connsiteX3" fmla="*/ 6705348 w 7168924"/>
              <a:gd name="connsiteY3" fmla="*/ 733922 h 5634086"/>
              <a:gd name="connsiteX4" fmla="*/ 6256726 w 7168924"/>
              <a:gd name="connsiteY4" fmla="*/ 5087968 h 5634086"/>
              <a:gd name="connsiteX5" fmla="*/ 4372517 w 7168924"/>
              <a:gd name="connsiteY5" fmla="*/ 5594253 h 5634086"/>
              <a:gd name="connsiteX6" fmla="*/ 3136790 w 7168924"/>
              <a:gd name="connsiteY6" fmla="*/ 4848970 h 5634086"/>
              <a:gd name="connsiteX7" fmla="*/ 501910 w 7168924"/>
              <a:gd name="connsiteY7" fmla="*/ 5087968 h 5634086"/>
              <a:gd name="connsiteX8" fmla="*/ 424647 w 7168924"/>
              <a:gd name="connsiteY8" fmla="*/ 2657808 h 5634086"/>
              <a:gd name="connsiteX0" fmla="*/ 615610 w 7359887"/>
              <a:gd name="connsiteY0" fmla="*/ 2657808 h 5634086"/>
              <a:gd name="connsiteX1" fmla="*/ 1333404 w 7359887"/>
              <a:gd name="connsiteY1" fmla="*/ 733926 h 5634086"/>
              <a:gd name="connsiteX2" fmla="*/ 2864179 w 7359887"/>
              <a:gd name="connsiteY2" fmla="*/ 684433 h 5634086"/>
              <a:gd name="connsiteX3" fmla="*/ 6896311 w 7359887"/>
              <a:gd name="connsiteY3" fmla="*/ 733922 h 5634086"/>
              <a:gd name="connsiteX4" fmla="*/ 6447689 w 7359887"/>
              <a:gd name="connsiteY4" fmla="*/ 5087968 h 5634086"/>
              <a:gd name="connsiteX5" fmla="*/ 4563480 w 7359887"/>
              <a:gd name="connsiteY5" fmla="*/ 5594253 h 5634086"/>
              <a:gd name="connsiteX6" fmla="*/ 3327753 w 7359887"/>
              <a:gd name="connsiteY6" fmla="*/ 4848970 h 5634086"/>
              <a:gd name="connsiteX7" fmla="*/ 436160 w 7359887"/>
              <a:gd name="connsiteY7" fmla="*/ 4682945 h 5634086"/>
              <a:gd name="connsiteX8" fmla="*/ 615610 w 7359887"/>
              <a:gd name="connsiteY8" fmla="*/ 2657808 h 5634086"/>
              <a:gd name="connsiteX0" fmla="*/ 615610 w 7359887"/>
              <a:gd name="connsiteY0" fmla="*/ 2657808 h 5634086"/>
              <a:gd name="connsiteX1" fmla="*/ 1333404 w 7359887"/>
              <a:gd name="connsiteY1" fmla="*/ 733926 h 5634086"/>
              <a:gd name="connsiteX2" fmla="*/ 2864179 w 7359887"/>
              <a:gd name="connsiteY2" fmla="*/ 684433 h 5634086"/>
              <a:gd name="connsiteX3" fmla="*/ 6896311 w 7359887"/>
              <a:gd name="connsiteY3" fmla="*/ 733922 h 5634086"/>
              <a:gd name="connsiteX4" fmla="*/ 6447689 w 7359887"/>
              <a:gd name="connsiteY4" fmla="*/ 5087968 h 5634086"/>
              <a:gd name="connsiteX5" fmla="*/ 4563480 w 7359887"/>
              <a:gd name="connsiteY5" fmla="*/ 5594253 h 5634086"/>
              <a:gd name="connsiteX6" fmla="*/ 3327753 w 7359887"/>
              <a:gd name="connsiteY6" fmla="*/ 4848970 h 5634086"/>
              <a:gd name="connsiteX7" fmla="*/ 436160 w 7359887"/>
              <a:gd name="connsiteY7" fmla="*/ 4682945 h 5634086"/>
              <a:gd name="connsiteX8" fmla="*/ 615610 w 7359887"/>
              <a:gd name="connsiteY8" fmla="*/ 2657808 h 5634086"/>
              <a:gd name="connsiteX0" fmla="*/ 615610 w 7359887"/>
              <a:gd name="connsiteY0" fmla="*/ 2649561 h 5625839"/>
              <a:gd name="connsiteX1" fmla="*/ 1333404 w 7359887"/>
              <a:gd name="connsiteY1" fmla="*/ 725679 h 5625839"/>
              <a:gd name="connsiteX2" fmla="*/ 6896311 w 7359887"/>
              <a:gd name="connsiteY2" fmla="*/ 725675 h 5625839"/>
              <a:gd name="connsiteX3" fmla="*/ 6447689 w 7359887"/>
              <a:gd name="connsiteY3" fmla="*/ 5079721 h 5625839"/>
              <a:gd name="connsiteX4" fmla="*/ 4563480 w 7359887"/>
              <a:gd name="connsiteY4" fmla="*/ 5586006 h 5625839"/>
              <a:gd name="connsiteX5" fmla="*/ 3327753 w 7359887"/>
              <a:gd name="connsiteY5" fmla="*/ 4840723 h 5625839"/>
              <a:gd name="connsiteX6" fmla="*/ 436160 w 7359887"/>
              <a:gd name="connsiteY6" fmla="*/ 4674698 h 5625839"/>
              <a:gd name="connsiteX7" fmla="*/ 615610 w 7359887"/>
              <a:gd name="connsiteY7" fmla="*/ 2649561 h 5625839"/>
              <a:gd name="connsiteX0" fmla="*/ 1961474 w 7359887"/>
              <a:gd name="connsiteY0" fmla="*/ 3358357 h 5625838"/>
              <a:gd name="connsiteX1" fmla="*/ 1333404 w 7359887"/>
              <a:gd name="connsiteY1" fmla="*/ 725678 h 5625838"/>
              <a:gd name="connsiteX2" fmla="*/ 6896311 w 7359887"/>
              <a:gd name="connsiteY2" fmla="*/ 725674 h 5625838"/>
              <a:gd name="connsiteX3" fmla="*/ 6447689 w 7359887"/>
              <a:gd name="connsiteY3" fmla="*/ 5079720 h 5625838"/>
              <a:gd name="connsiteX4" fmla="*/ 4563480 w 7359887"/>
              <a:gd name="connsiteY4" fmla="*/ 5586005 h 5625838"/>
              <a:gd name="connsiteX5" fmla="*/ 3327753 w 7359887"/>
              <a:gd name="connsiteY5" fmla="*/ 4840722 h 5625838"/>
              <a:gd name="connsiteX6" fmla="*/ 436160 w 7359887"/>
              <a:gd name="connsiteY6" fmla="*/ 4674697 h 5625838"/>
              <a:gd name="connsiteX7" fmla="*/ 1961474 w 7359887"/>
              <a:gd name="connsiteY7" fmla="*/ 3358357 h 5625838"/>
              <a:gd name="connsiteX0" fmla="*/ 1450544 w 6848957"/>
              <a:gd name="connsiteY0" fmla="*/ 3358357 h 5625838"/>
              <a:gd name="connsiteX1" fmla="*/ 822474 w 6848957"/>
              <a:gd name="connsiteY1" fmla="*/ 725678 h 5625838"/>
              <a:gd name="connsiteX2" fmla="*/ 6385381 w 6848957"/>
              <a:gd name="connsiteY2" fmla="*/ 725674 h 5625838"/>
              <a:gd name="connsiteX3" fmla="*/ 5936759 w 6848957"/>
              <a:gd name="connsiteY3" fmla="*/ 5079720 h 5625838"/>
              <a:gd name="connsiteX4" fmla="*/ 4052550 w 6848957"/>
              <a:gd name="connsiteY4" fmla="*/ 5586005 h 5625838"/>
              <a:gd name="connsiteX5" fmla="*/ 2816823 w 6848957"/>
              <a:gd name="connsiteY5" fmla="*/ 4840722 h 5625838"/>
              <a:gd name="connsiteX6" fmla="*/ 3962824 w 6848957"/>
              <a:gd name="connsiteY6" fmla="*/ 2852072 h 5625838"/>
              <a:gd name="connsiteX7" fmla="*/ 1450544 w 6848957"/>
              <a:gd name="connsiteY7" fmla="*/ 3358357 h 5625838"/>
              <a:gd name="connsiteX0" fmla="*/ 1375771 w 6863909"/>
              <a:gd name="connsiteY0" fmla="*/ 2548302 h 5625838"/>
              <a:gd name="connsiteX1" fmla="*/ 837426 w 6863909"/>
              <a:gd name="connsiteY1" fmla="*/ 725678 h 5625838"/>
              <a:gd name="connsiteX2" fmla="*/ 6400333 w 6863909"/>
              <a:gd name="connsiteY2" fmla="*/ 725674 h 5625838"/>
              <a:gd name="connsiteX3" fmla="*/ 5951711 w 6863909"/>
              <a:gd name="connsiteY3" fmla="*/ 5079720 h 5625838"/>
              <a:gd name="connsiteX4" fmla="*/ 4067502 w 6863909"/>
              <a:gd name="connsiteY4" fmla="*/ 5586005 h 5625838"/>
              <a:gd name="connsiteX5" fmla="*/ 2831775 w 6863909"/>
              <a:gd name="connsiteY5" fmla="*/ 4840722 h 5625838"/>
              <a:gd name="connsiteX6" fmla="*/ 3977776 w 6863909"/>
              <a:gd name="connsiteY6" fmla="*/ 2852072 h 5625838"/>
              <a:gd name="connsiteX7" fmla="*/ 1375771 w 6863909"/>
              <a:gd name="connsiteY7" fmla="*/ 2548302 h 5625838"/>
              <a:gd name="connsiteX0" fmla="*/ 2018248 w 7506386"/>
              <a:gd name="connsiteY0" fmla="*/ 2548302 h 5625838"/>
              <a:gd name="connsiteX1" fmla="*/ 1479903 w 7506386"/>
              <a:gd name="connsiteY1" fmla="*/ 725678 h 5625838"/>
              <a:gd name="connsiteX2" fmla="*/ 7042810 w 7506386"/>
              <a:gd name="connsiteY2" fmla="*/ 725674 h 5625838"/>
              <a:gd name="connsiteX3" fmla="*/ 6594188 w 7506386"/>
              <a:gd name="connsiteY3" fmla="*/ 5079720 h 5625838"/>
              <a:gd name="connsiteX4" fmla="*/ 4709979 w 7506386"/>
              <a:gd name="connsiteY4" fmla="*/ 5586005 h 5625838"/>
              <a:gd name="connsiteX5" fmla="*/ 3474252 w 7506386"/>
              <a:gd name="connsiteY5" fmla="*/ 4840722 h 5625838"/>
              <a:gd name="connsiteX6" fmla="*/ 4620253 w 7506386"/>
              <a:gd name="connsiteY6" fmla="*/ 2852072 h 5625838"/>
              <a:gd name="connsiteX7" fmla="*/ 2018248 w 7506386"/>
              <a:gd name="connsiteY7" fmla="*/ 2548302 h 5625838"/>
              <a:gd name="connsiteX0" fmla="*/ 2018248 w 7506386"/>
              <a:gd name="connsiteY0" fmla="*/ 2793548 h 5871084"/>
              <a:gd name="connsiteX1" fmla="*/ 1479903 w 7506386"/>
              <a:gd name="connsiteY1" fmla="*/ 970924 h 5871084"/>
              <a:gd name="connsiteX2" fmla="*/ 7042810 w 7506386"/>
              <a:gd name="connsiteY2" fmla="*/ 970920 h 5871084"/>
              <a:gd name="connsiteX3" fmla="*/ 6594188 w 7506386"/>
              <a:gd name="connsiteY3" fmla="*/ 5324966 h 5871084"/>
              <a:gd name="connsiteX4" fmla="*/ 4709979 w 7506386"/>
              <a:gd name="connsiteY4" fmla="*/ 5831251 h 5871084"/>
              <a:gd name="connsiteX5" fmla="*/ 3474252 w 7506386"/>
              <a:gd name="connsiteY5" fmla="*/ 5085968 h 5871084"/>
              <a:gd name="connsiteX6" fmla="*/ 4620253 w 7506386"/>
              <a:gd name="connsiteY6" fmla="*/ 3097318 h 5871084"/>
              <a:gd name="connsiteX7" fmla="*/ 2018248 w 7506386"/>
              <a:gd name="connsiteY7" fmla="*/ 2793548 h 5871084"/>
              <a:gd name="connsiteX0" fmla="*/ 2018248 w 7506386"/>
              <a:gd name="connsiteY0" fmla="*/ 2793548 h 5871084"/>
              <a:gd name="connsiteX1" fmla="*/ 1479903 w 7506386"/>
              <a:gd name="connsiteY1" fmla="*/ 970924 h 5871084"/>
              <a:gd name="connsiteX2" fmla="*/ 7042810 w 7506386"/>
              <a:gd name="connsiteY2" fmla="*/ 970920 h 5871084"/>
              <a:gd name="connsiteX3" fmla="*/ 6594188 w 7506386"/>
              <a:gd name="connsiteY3" fmla="*/ 5324966 h 5871084"/>
              <a:gd name="connsiteX4" fmla="*/ 4709979 w 7506386"/>
              <a:gd name="connsiteY4" fmla="*/ 5831251 h 5871084"/>
              <a:gd name="connsiteX5" fmla="*/ 3474252 w 7506386"/>
              <a:gd name="connsiteY5" fmla="*/ 5085968 h 5871084"/>
              <a:gd name="connsiteX6" fmla="*/ 4620253 w 7506386"/>
              <a:gd name="connsiteY6" fmla="*/ 3097318 h 5871084"/>
              <a:gd name="connsiteX7" fmla="*/ 2018248 w 7506386"/>
              <a:gd name="connsiteY7" fmla="*/ 2793548 h 5871084"/>
              <a:gd name="connsiteX0" fmla="*/ 2018248 w 7506386"/>
              <a:gd name="connsiteY0" fmla="*/ 2793548 h 5871084"/>
              <a:gd name="connsiteX1" fmla="*/ 1479903 w 7506386"/>
              <a:gd name="connsiteY1" fmla="*/ 970924 h 5871084"/>
              <a:gd name="connsiteX2" fmla="*/ 7042810 w 7506386"/>
              <a:gd name="connsiteY2" fmla="*/ 970920 h 5871084"/>
              <a:gd name="connsiteX3" fmla="*/ 6594188 w 7506386"/>
              <a:gd name="connsiteY3" fmla="*/ 5324966 h 5871084"/>
              <a:gd name="connsiteX4" fmla="*/ 4709979 w 7506386"/>
              <a:gd name="connsiteY4" fmla="*/ 5831251 h 5871084"/>
              <a:gd name="connsiteX5" fmla="*/ 3474252 w 7506386"/>
              <a:gd name="connsiteY5" fmla="*/ 5085968 h 5871084"/>
              <a:gd name="connsiteX6" fmla="*/ 4620253 w 7506386"/>
              <a:gd name="connsiteY6" fmla="*/ 3097318 h 5871084"/>
              <a:gd name="connsiteX7" fmla="*/ 2018248 w 7506386"/>
              <a:gd name="connsiteY7" fmla="*/ 2793548 h 5871084"/>
              <a:gd name="connsiteX0" fmla="*/ 2018248 w 7506386"/>
              <a:gd name="connsiteY0" fmla="*/ 2793548 h 5871084"/>
              <a:gd name="connsiteX1" fmla="*/ 1479903 w 7506386"/>
              <a:gd name="connsiteY1" fmla="*/ 970924 h 5871084"/>
              <a:gd name="connsiteX2" fmla="*/ 7042810 w 7506386"/>
              <a:gd name="connsiteY2" fmla="*/ 970920 h 5871084"/>
              <a:gd name="connsiteX3" fmla="*/ 6594188 w 7506386"/>
              <a:gd name="connsiteY3" fmla="*/ 5324966 h 5871084"/>
              <a:gd name="connsiteX4" fmla="*/ 4709979 w 7506386"/>
              <a:gd name="connsiteY4" fmla="*/ 5831251 h 5871084"/>
              <a:gd name="connsiteX5" fmla="*/ 3474252 w 7506386"/>
              <a:gd name="connsiteY5" fmla="*/ 5085968 h 5871084"/>
              <a:gd name="connsiteX6" fmla="*/ 4620253 w 7506386"/>
              <a:gd name="connsiteY6" fmla="*/ 3097318 h 5871084"/>
              <a:gd name="connsiteX7" fmla="*/ 2018248 w 7506386"/>
              <a:gd name="connsiteY7" fmla="*/ 2793548 h 5871084"/>
              <a:gd name="connsiteX0" fmla="*/ 3544109 w 6430242"/>
              <a:gd name="connsiteY0" fmla="*/ 3097318 h 5871084"/>
              <a:gd name="connsiteX1" fmla="*/ 403759 w 6430242"/>
              <a:gd name="connsiteY1" fmla="*/ 970924 h 5871084"/>
              <a:gd name="connsiteX2" fmla="*/ 5966666 w 6430242"/>
              <a:gd name="connsiteY2" fmla="*/ 970920 h 5871084"/>
              <a:gd name="connsiteX3" fmla="*/ 5518044 w 6430242"/>
              <a:gd name="connsiteY3" fmla="*/ 5324966 h 5871084"/>
              <a:gd name="connsiteX4" fmla="*/ 3633835 w 6430242"/>
              <a:gd name="connsiteY4" fmla="*/ 5831251 h 5871084"/>
              <a:gd name="connsiteX5" fmla="*/ 2398108 w 6430242"/>
              <a:gd name="connsiteY5" fmla="*/ 5085968 h 5871084"/>
              <a:gd name="connsiteX6" fmla="*/ 3544109 w 6430242"/>
              <a:gd name="connsiteY6" fmla="*/ 3097318 h 5871084"/>
              <a:gd name="connsiteX0" fmla="*/ 4650117 w 7536250"/>
              <a:gd name="connsiteY0" fmla="*/ 3097318 h 5871084"/>
              <a:gd name="connsiteX1" fmla="*/ 1509767 w 7536250"/>
              <a:gd name="connsiteY1" fmla="*/ 970924 h 5871084"/>
              <a:gd name="connsiteX2" fmla="*/ 7072674 w 7536250"/>
              <a:gd name="connsiteY2" fmla="*/ 970920 h 5871084"/>
              <a:gd name="connsiteX3" fmla="*/ 6624052 w 7536250"/>
              <a:gd name="connsiteY3" fmla="*/ 5324966 h 5871084"/>
              <a:gd name="connsiteX4" fmla="*/ 4739843 w 7536250"/>
              <a:gd name="connsiteY4" fmla="*/ 5831251 h 5871084"/>
              <a:gd name="connsiteX5" fmla="*/ 3504116 w 7536250"/>
              <a:gd name="connsiteY5" fmla="*/ 5085968 h 5871084"/>
              <a:gd name="connsiteX6" fmla="*/ 4650117 w 7536250"/>
              <a:gd name="connsiteY6" fmla="*/ 3097318 h 5871084"/>
              <a:gd name="connsiteX0" fmla="*/ 4650117 w 7536250"/>
              <a:gd name="connsiteY0" fmla="*/ 3097318 h 5871084"/>
              <a:gd name="connsiteX1" fmla="*/ 1509767 w 7536250"/>
              <a:gd name="connsiteY1" fmla="*/ 970924 h 5871084"/>
              <a:gd name="connsiteX2" fmla="*/ 7072674 w 7536250"/>
              <a:gd name="connsiteY2" fmla="*/ 970920 h 5871084"/>
              <a:gd name="connsiteX3" fmla="*/ 6624052 w 7536250"/>
              <a:gd name="connsiteY3" fmla="*/ 5324966 h 5871084"/>
              <a:gd name="connsiteX4" fmla="*/ 4739843 w 7536250"/>
              <a:gd name="connsiteY4" fmla="*/ 5831251 h 5871084"/>
              <a:gd name="connsiteX5" fmla="*/ 3504116 w 7536250"/>
              <a:gd name="connsiteY5" fmla="*/ 5085968 h 5871084"/>
              <a:gd name="connsiteX6" fmla="*/ 4650117 w 7536250"/>
              <a:gd name="connsiteY6" fmla="*/ 3097318 h 5871084"/>
              <a:gd name="connsiteX0" fmla="*/ 4650117 w 7536250"/>
              <a:gd name="connsiteY0" fmla="*/ 3097318 h 5871084"/>
              <a:gd name="connsiteX1" fmla="*/ 1509767 w 7536250"/>
              <a:gd name="connsiteY1" fmla="*/ 970924 h 5871084"/>
              <a:gd name="connsiteX2" fmla="*/ 7072674 w 7536250"/>
              <a:gd name="connsiteY2" fmla="*/ 970920 h 5871084"/>
              <a:gd name="connsiteX3" fmla="*/ 6624052 w 7536250"/>
              <a:gd name="connsiteY3" fmla="*/ 5324966 h 5871084"/>
              <a:gd name="connsiteX4" fmla="*/ 4739843 w 7536250"/>
              <a:gd name="connsiteY4" fmla="*/ 5831251 h 5871084"/>
              <a:gd name="connsiteX5" fmla="*/ 4650117 w 7536250"/>
              <a:gd name="connsiteY5" fmla="*/ 3097318 h 5871084"/>
              <a:gd name="connsiteX0" fmla="*/ 4650117 w 7536250"/>
              <a:gd name="connsiteY0" fmla="*/ 3097318 h 5871084"/>
              <a:gd name="connsiteX1" fmla="*/ 1509767 w 7536250"/>
              <a:gd name="connsiteY1" fmla="*/ 970924 h 5871084"/>
              <a:gd name="connsiteX2" fmla="*/ 7072674 w 7536250"/>
              <a:gd name="connsiteY2" fmla="*/ 970920 h 5871084"/>
              <a:gd name="connsiteX3" fmla="*/ 6624052 w 7536250"/>
              <a:gd name="connsiteY3" fmla="*/ 5324966 h 5871084"/>
              <a:gd name="connsiteX4" fmla="*/ 4739843 w 7536250"/>
              <a:gd name="connsiteY4" fmla="*/ 5831251 h 5871084"/>
              <a:gd name="connsiteX5" fmla="*/ 4650117 w 7536250"/>
              <a:gd name="connsiteY5" fmla="*/ 3097318 h 5871084"/>
              <a:gd name="connsiteX0" fmla="*/ 4650117 w 7536250"/>
              <a:gd name="connsiteY0" fmla="*/ 3097318 h 5871084"/>
              <a:gd name="connsiteX1" fmla="*/ 1509767 w 7536250"/>
              <a:gd name="connsiteY1" fmla="*/ 970924 h 5871084"/>
              <a:gd name="connsiteX2" fmla="*/ 7072674 w 7536250"/>
              <a:gd name="connsiteY2" fmla="*/ 970920 h 5871084"/>
              <a:gd name="connsiteX3" fmla="*/ 6624052 w 7536250"/>
              <a:gd name="connsiteY3" fmla="*/ 5324966 h 5871084"/>
              <a:gd name="connsiteX4" fmla="*/ 4739843 w 7536250"/>
              <a:gd name="connsiteY4" fmla="*/ 5831251 h 5871084"/>
              <a:gd name="connsiteX5" fmla="*/ 4650117 w 7536250"/>
              <a:gd name="connsiteY5" fmla="*/ 3097318 h 5871084"/>
              <a:gd name="connsiteX0" fmla="*/ 4650117 w 7536250"/>
              <a:gd name="connsiteY0" fmla="*/ 3097318 h 5871084"/>
              <a:gd name="connsiteX1" fmla="*/ 1509767 w 7536250"/>
              <a:gd name="connsiteY1" fmla="*/ 970924 h 5871084"/>
              <a:gd name="connsiteX2" fmla="*/ 7072674 w 7536250"/>
              <a:gd name="connsiteY2" fmla="*/ 970920 h 5871084"/>
              <a:gd name="connsiteX3" fmla="*/ 6444601 w 7536250"/>
              <a:gd name="connsiteY3" fmla="*/ 5324969 h 5871084"/>
              <a:gd name="connsiteX4" fmla="*/ 4739843 w 7536250"/>
              <a:gd name="connsiteY4" fmla="*/ 5831251 h 5871084"/>
              <a:gd name="connsiteX5" fmla="*/ 4650117 w 7536250"/>
              <a:gd name="connsiteY5" fmla="*/ 3097318 h 5871084"/>
              <a:gd name="connsiteX0" fmla="*/ 4650117 w 7536250"/>
              <a:gd name="connsiteY0" fmla="*/ 3097318 h 6099370"/>
              <a:gd name="connsiteX1" fmla="*/ 1509767 w 7536250"/>
              <a:gd name="connsiteY1" fmla="*/ 970924 h 6099370"/>
              <a:gd name="connsiteX2" fmla="*/ 7072674 w 7536250"/>
              <a:gd name="connsiteY2" fmla="*/ 970920 h 6099370"/>
              <a:gd name="connsiteX3" fmla="*/ 6444601 w 7536250"/>
              <a:gd name="connsiteY3" fmla="*/ 5324969 h 6099370"/>
              <a:gd name="connsiteX4" fmla="*/ 4739843 w 7536250"/>
              <a:gd name="connsiteY4" fmla="*/ 5831251 h 6099370"/>
              <a:gd name="connsiteX5" fmla="*/ 4650117 w 7536250"/>
              <a:gd name="connsiteY5" fmla="*/ 3097318 h 6099370"/>
              <a:gd name="connsiteX0" fmla="*/ 4829564 w 7536250"/>
              <a:gd name="connsiteY0" fmla="*/ 3097318 h 6099370"/>
              <a:gd name="connsiteX1" fmla="*/ 1509767 w 7536250"/>
              <a:gd name="connsiteY1" fmla="*/ 970924 h 6099370"/>
              <a:gd name="connsiteX2" fmla="*/ 7072674 w 7536250"/>
              <a:gd name="connsiteY2" fmla="*/ 970920 h 6099370"/>
              <a:gd name="connsiteX3" fmla="*/ 6444601 w 7536250"/>
              <a:gd name="connsiteY3" fmla="*/ 5324969 h 6099370"/>
              <a:gd name="connsiteX4" fmla="*/ 4739843 w 7536250"/>
              <a:gd name="connsiteY4" fmla="*/ 5831251 h 6099370"/>
              <a:gd name="connsiteX5" fmla="*/ 4829564 w 7536250"/>
              <a:gd name="connsiteY5" fmla="*/ 3097318 h 6099370"/>
              <a:gd name="connsiteX0" fmla="*/ 4829564 w 7536250"/>
              <a:gd name="connsiteY0" fmla="*/ 3097318 h 6099370"/>
              <a:gd name="connsiteX1" fmla="*/ 1509767 w 7536250"/>
              <a:gd name="connsiteY1" fmla="*/ 970924 h 6099370"/>
              <a:gd name="connsiteX2" fmla="*/ 7072674 w 7536250"/>
              <a:gd name="connsiteY2" fmla="*/ 970920 h 6099370"/>
              <a:gd name="connsiteX3" fmla="*/ 6444601 w 7536250"/>
              <a:gd name="connsiteY3" fmla="*/ 5324969 h 6099370"/>
              <a:gd name="connsiteX4" fmla="*/ 4739843 w 7536250"/>
              <a:gd name="connsiteY4" fmla="*/ 5831251 h 6099370"/>
              <a:gd name="connsiteX5" fmla="*/ 4829564 w 7536250"/>
              <a:gd name="connsiteY5" fmla="*/ 3097318 h 6099370"/>
              <a:gd name="connsiteX0" fmla="*/ 4829564 w 7536250"/>
              <a:gd name="connsiteY0" fmla="*/ 3042553 h 6044605"/>
              <a:gd name="connsiteX1" fmla="*/ 1509767 w 7536250"/>
              <a:gd name="connsiteY1" fmla="*/ 916159 h 6044605"/>
              <a:gd name="connsiteX2" fmla="*/ 7072674 w 7536250"/>
              <a:gd name="connsiteY2" fmla="*/ 916155 h 6044605"/>
              <a:gd name="connsiteX3" fmla="*/ 6444601 w 7536250"/>
              <a:gd name="connsiteY3" fmla="*/ 5270204 h 6044605"/>
              <a:gd name="connsiteX4" fmla="*/ 4739843 w 7536250"/>
              <a:gd name="connsiteY4" fmla="*/ 5776486 h 6044605"/>
              <a:gd name="connsiteX5" fmla="*/ 4829564 w 7536250"/>
              <a:gd name="connsiteY5" fmla="*/ 3042553 h 6044605"/>
              <a:gd name="connsiteX0" fmla="*/ 3922717 w 6629403"/>
              <a:gd name="connsiteY0" fmla="*/ 3042553 h 6044605"/>
              <a:gd name="connsiteX1" fmla="*/ 602920 w 6629403"/>
              <a:gd name="connsiteY1" fmla="*/ 916159 h 6044605"/>
              <a:gd name="connsiteX2" fmla="*/ 6165827 w 6629403"/>
              <a:gd name="connsiteY2" fmla="*/ 916155 h 6044605"/>
              <a:gd name="connsiteX3" fmla="*/ 5537754 w 6629403"/>
              <a:gd name="connsiteY3" fmla="*/ 5270204 h 6044605"/>
              <a:gd name="connsiteX4" fmla="*/ 3832996 w 6629403"/>
              <a:gd name="connsiteY4" fmla="*/ 5776486 h 6044605"/>
              <a:gd name="connsiteX5" fmla="*/ 3922717 w 6629403"/>
              <a:gd name="connsiteY5" fmla="*/ 3042553 h 6044605"/>
              <a:gd name="connsiteX0" fmla="*/ 3922717 w 6629403"/>
              <a:gd name="connsiteY0" fmla="*/ 3042553 h 6044605"/>
              <a:gd name="connsiteX1" fmla="*/ 602920 w 6629403"/>
              <a:gd name="connsiteY1" fmla="*/ 916159 h 6044605"/>
              <a:gd name="connsiteX2" fmla="*/ 6165827 w 6629403"/>
              <a:gd name="connsiteY2" fmla="*/ 916155 h 6044605"/>
              <a:gd name="connsiteX3" fmla="*/ 5537754 w 6629403"/>
              <a:gd name="connsiteY3" fmla="*/ 5270204 h 6044605"/>
              <a:gd name="connsiteX4" fmla="*/ 3832996 w 6629403"/>
              <a:gd name="connsiteY4" fmla="*/ 5776486 h 6044605"/>
              <a:gd name="connsiteX5" fmla="*/ 3922717 w 6629403"/>
              <a:gd name="connsiteY5" fmla="*/ 3042553 h 6044605"/>
              <a:gd name="connsiteX0" fmla="*/ 3922717 w 6629403"/>
              <a:gd name="connsiteY0" fmla="*/ 3042553 h 6044605"/>
              <a:gd name="connsiteX1" fmla="*/ 602920 w 6629403"/>
              <a:gd name="connsiteY1" fmla="*/ 916159 h 6044605"/>
              <a:gd name="connsiteX2" fmla="*/ 6165827 w 6629403"/>
              <a:gd name="connsiteY2" fmla="*/ 916155 h 6044605"/>
              <a:gd name="connsiteX3" fmla="*/ 5537754 w 6629403"/>
              <a:gd name="connsiteY3" fmla="*/ 5270204 h 6044605"/>
              <a:gd name="connsiteX4" fmla="*/ 3832996 w 6629403"/>
              <a:gd name="connsiteY4" fmla="*/ 5776486 h 6044605"/>
              <a:gd name="connsiteX5" fmla="*/ 3922717 w 6629403"/>
              <a:gd name="connsiteY5" fmla="*/ 3042553 h 6044605"/>
              <a:gd name="connsiteX0" fmla="*/ 3922717 w 6629403"/>
              <a:gd name="connsiteY0" fmla="*/ 3042553 h 6044605"/>
              <a:gd name="connsiteX1" fmla="*/ 602920 w 6629403"/>
              <a:gd name="connsiteY1" fmla="*/ 916159 h 6044605"/>
              <a:gd name="connsiteX2" fmla="*/ 6165827 w 6629403"/>
              <a:gd name="connsiteY2" fmla="*/ 916155 h 6044605"/>
              <a:gd name="connsiteX3" fmla="*/ 5537754 w 6629403"/>
              <a:gd name="connsiteY3" fmla="*/ 5270204 h 6044605"/>
              <a:gd name="connsiteX4" fmla="*/ 3588972 w 6629403"/>
              <a:gd name="connsiteY4" fmla="*/ 5771641 h 6044605"/>
              <a:gd name="connsiteX5" fmla="*/ 3922717 w 6629403"/>
              <a:gd name="connsiteY5" fmla="*/ 3042553 h 6044605"/>
              <a:gd name="connsiteX0" fmla="*/ 3922717 w 6629403"/>
              <a:gd name="connsiteY0" fmla="*/ 3042553 h 6044605"/>
              <a:gd name="connsiteX1" fmla="*/ 602920 w 6629403"/>
              <a:gd name="connsiteY1" fmla="*/ 916159 h 6044605"/>
              <a:gd name="connsiteX2" fmla="*/ 6165827 w 6629403"/>
              <a:gd name="connsiteY2" fmla="*/ 916155 h 6044605"/>
              <a:gd name="connsiteX3" fmla="*/ 5537754 w 6629403"/>
              <a:gd name="connsiteY3" fmla="*/ 5270204 h 6044605"/>
              <a:gd name="connsiteX4" fmla="*/ 3588972 w 6629403"/>
              <a:gd name="connsiteY4" fmla="*/ 5771641 h 6044605"/>
              <a:gd name="connsiteX5" fmla="*/ 3922717 w 6629403"/>
              <a:gd name="connsiteY5" fmla="*/ 3042553 h 6044605"/>
              <a:gd name="connsiteX0" fmla="*/ 3922717 w 6629403"/>
              <a:gd name="connsiteY0" fmla="*/ 3042553 h 6044605"/>
              <a:gd name="connsiteX1" fmla="*/ 602920 w 6629403"/>
              <a:gd name="connsiteY1" fmla="*/ 916159 h 6044605"/>
              <a:gd name="connsiteX2" fmla="*/ 6165827 w 6629403"/>
              <a:gd name="connsiteY2" fmla="*/ 916155 h 6044605"/>
              <a:gd name="connsiteX3" fmla="*/ 5537754 w 6629403"/>
              <a:gd name="connsiteY3" fmla="*/ 5270204 h 6044605"/>
              <a:gd name="connsiteX4" fmla="*/ 3588972 w 6629403"/>
              <a:gd name="connsiteY4" fmla="*/ 5771641 h 6044605"/>
              <a:gd name="connsiteX5" fmla="*/ 3922717 w 6629403"/>
              <a:gd name="connsiteY5" fmla="*/ 3042553 h 6044605"/>
              <a:gd name="connsiteX0" fmla="*/ 3922717 w 6629403"/>
              <a:gd name="connsiteY0" fmla="*/ 3042553 h 6060479"/>
              <a:gd name="connsiteX1" fmla="*/ 602920 w 6629403"/>
              <a:gd name="connsiteY1" fmla="*/ 916159 h 6060479"/>
              <a:gd name="connsiteX2" fmla="*/ 6165827 w 6629403"/>
              <a:gd name="connsiteY2" fmla="*/ 916155 h 6060479"/>
              <a:gd name="connsiteX3" fmla="*/ 5537754 w 6629403"/>
              <a:gd name="connsiteY3" fmla="*/ 5270204 h 6060479"/>
              <a:gd name="connsiteX4" fmla="*/ 3588972 w 6629403"/>
              <a:gd name="connsiteY4" fmla="*/ 5771641 h 6060479"/>
              <a:gd name="connsiteX5" fmla="*/ 3922717 w 6629403"/>
              <a:gd name="connsiteY5" fmla="*/ 3042553 h 6060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29403" h="6060479">
                <a:moveTo>
                  <a:pt x="3922717" y="3042553"/>
                </a:moveTo>
                <a:cubicBezTo>
                  <a:pt x="2707490" y="1605986"/>
                  <a:pt x="0" y="2866709"/>
                  <a:pt x="602920" y="916159"/>
                </a:cubicBezTo>
                <a:cubicBezTo>
                  <a:pt x="991220" y="0"/>
                  <a:pt x="5313446" y="190481"/>
                  <a:pt x="6165827" y="916155"/>
                </a:cubicBezTo>
                <a:cubicBezTo>
                  <a:pt x="6629403" y="1641829"/>
                  <a:pt x="5769521" y="4430770"/>
                  <a:pt x="5537754" y="5270204"/>
                </a:cubicBezTo>
                <a:cubicBezTo>
                  <a:pt x="5198614" y="6044605"/>
                  <a:pt x="3926733" y="6060479"/>
                  <a:pt x="3588972" y="5771641"/>
                </a:cubicBezTo>
                <a:cubicBezTo>
                  <a:pt x="2391809" y="4551806"/>
                  <a:pt x="4461063" y="3852607"/>
                  <a:pt x="3922717" y="3042553"/>
                </a:cubicBezTo>
                <a:close/>
              </a:path>
            </a:pathLst>
          </a:custGeom>
          <a:pattFill prst="pct5">
            <a:fgClr>
              <a:srgbClr val="899BA9"/>
            </a:fgClr>
            <a:bgClr>
              <a:srgbClr val="FFFFFF"/>
            </a:bgClr>
          </a:pattFill>
          <a:ln w="25400" algn="ctr">
            <a:solidFill>
              <a:srgbClr val="0066CC"/>
            </a:solidFill>
            <a:prstDash val="sysDot"/>
            <a:round/>
            <a:headEnd/>
            <a:tailEnd/>
          </a:ln>
        </p:spPr>
        <p:txBody>
          <a:bodyPr wrap="square" lIns="0" tIns="0" rIns="0" bIns="0" anchor="ctr">
            <a:spAutoFit/>
          </a:bodyPr>
          <a:lstStyle/>
          <a:p>
            <a:endParaRPr lang="fr-FR" dirty="0" smtClean="0"/>
          </a:p>
          <a:p>
            <a:endParaRPr lang="fr-FR" dirty="0" smtClean="0"/>
          </a:p>
          <a:p>
            <a:endParaRPr lang="fr-FR" dirty="0" smtClean="0"/>
          </a:p>
          <a:p>
            <a:endParaRPr lang="fr-FR" dirty="0"/>
          </a:p>
        </p:txBody>
      </p:sp>
      <p:sp>
        <p:nvSpPr>
          <p:cNvPr id="47" name="Oval 67" descr="Diagonales en pointillés vers le haut"/>
          <p:cNvSpPr>
            <a:spLocks noChangeArrowheads="1"/>
          </p:cNvSpPr>
          <p:nvPr/>
        </p:nvSpPr>
        <p:spPr bwMode="auto">
          <a:xfrm rot="5400000">
            <a:off x="2125379" y="2798780"/>
            <a:ext cx="1440575" cy="2019941"/>
          </a:xfrm>
          <a:custGeom>
            <a:avLst/>
            <a:gdLst>
              <a:gd name="connsiteX0" fmla="*/ 0 w 5454650"/>
              <a:gd name="connsiteY0" fmla="*/ 946944 h 1893888"/>
              <a:gd name="connsiteX1" fmla="*/ 1832770 w 5454650"/>
              <a:gd name="connsiteY1" fmla="*/ 52389 h 1893888"/>
              <a:gd name="connsiteX2" fmla="*/ 2727327 w 5454650"/>
              <a:gd name="connsiteY2" fmla="*/ 3 h 1893888"/>
              <a:gd name="connsiteX3" fmla="*/ 3621886 w 5454650"/>
              <a:gd name="connsiteY3" fmla="*/ 52390 h 1893888"/>
              <a:gd name="connsiteX4" fmla="*/ 5454651 w 5454650"/>
              <a:gd name="connsiteY4" fmla="*/ 946952 h 1893888"/>
              <a:gd name="connsiteX5" fmla="*/ 3621883 w 5454650"/>
              <a:gd name="connsiteY5" fmla="*/ 1841510 h 1893888"/>
              <a:gd name="connsiteX6" fmla="*/ 2727325 w 5454650"/>
              <a:gd name="connsiteY6" fmla="*/ 1893896 h 1893888"/>
              <a:gd name="connsiteX7" fmla="*/ 1832767 w 5454650"/>
              <a:gd name="connsiteY7" fmla="*/ 1841509 h 1893888"/>
              <a:gd name="connsiteX8" fmla="*/ 1 w 5454650"/>
              <a:gd name="connsiteY8" fmla="*/ 946948 h 1893888"/>
              <a:gd name="connsiteX9" fmla="*/ 0 w 5454650"/>
              <a:gd name="connsiteY9" fmla="*/ 946944 h 1893888"/>
              <a:gd name="connsiteX0" fmla="*/ 504059 w 5454660"/>
              <a:gd name="connsiteY0" fmla="*/ 1173805 h 1893893"/>
              <a:gd name="connsiteX1" fmla="*/ 1832773 w 5454660"/>
              <a:gd name="connsiteY1" fmla="*/ 52386 h 1893893"/>
              <a:gd name="connsiteX2" fmla="*/ 2727330 w 5454660"/>
              <a:gd name="connsiteY2" fmla="*/ 0 h 1893893"/>
              <a:gd name="connsiteX3" fmla="*/ 3621889 w 5454660"/>
              <a:gd name="connsiteY3" fmla="*/ 52387 h 1893893"/>
              <a:gd name="connsiteX4" fmla="*/ 5454654 w 5454660"/>
              <a:gd name="connsiteY4" fmla="*/ 946949 h 1893893"/>
              <a:gd name="connsiteX5" fmla="*/ 3621886 w 5454660"/>
              <a:gd name="connsiteY5" fmla="*/ 1841507 h 1893893"/>
              <a:gd name="connsiteX6" fmla="*/ 2727328 w 5454660"/>
              <a:gd name="connsiteY6" fmla="*/ 1893893 h 1893893"/>
              <a:gd name="connsiteX7" fmla="*/ 1832770 w 5454660"/>
              <a:gd name="connsiteY7" fmla="*/ 1841506 h 1893893"/>
              <a:gd name="connsiteX8" fmla="*/ 4 w 5454660"/>
              <a:gd name="connsiteY8" fmla="*/ 946945 h 1893893"/>
              <a:gd name="connsiteX9" fmla="*/ 504059 w 5454660"/>
              <a:gd name="connsiteY9" fmla="*/ 1173805 h 1893893"/>
              <a:gd name="connsiteX0" fmla="*/ 0 w 4950601"/>
              <a:gd name="connsiteY0" fmla="*/ 1173805 h 1893893"/>
              <a:gd name="connsiteX1" fmla="*/ 1328714 w 4950601"/>
              <a:gd name="connsiteY1" fmla="*/ 52386 h 1893893"/>
              <a:gd name="connsiteX2" fmla="*/ 2223271 w 4950601"/>
              <a:gd name="connsiteY2" fmla="*/ 0 h 1893893"/>
              <a:gd name="connsiteX3" fmla="*/ 3117830 w 4950601"/>
              <a:gd name="connsiteY3" fmla="*/ 52387 h 1893893"/>
              <a:gd name="connsiteX4" fmla="*/ 4950595 w 4950601"/>
              <a:gd name="connsiteY4" fmla="*/ 946949 h 1893893"/>
              <a:gd name="connsiteX5" fmla="*/ 3117827 w 4950601"/>
              <a:gd name="connsiteY5" fmla="*/ 1841507 h 1893893"/>
              <a:gd name="connsiteX6" fmla="*/ 2223269 w 4950601"/>
              <a:gd name="connsiteY6" fmla="*/ 1893893 h 1893893"/>
              <a:gd name="connsiteX7" fmla="*/ 1328711 w 4950601"/>
              <a:gd name="connsiteY7" fmla="*/ 1841506 h 1893893"/>
              <a:gd name="connsiteX8" fmla="*/ 0 w 4950601"/>
              <a:gd name="connsiteY8" fmla="*/ 1173805 h 1893893"/>
              <a:gd name="connsiteX0" fmla="*/ 0 w 4950601"/>
              <a:gd name="connsiteY0" fmla="*/ 1173805 h 1933169"/>
              <a:gd name="connsiteX1" fmla="*/ 1328714 w 4950601"/>
              <a:gd name="connsiteY1" fmla="*/ 52386 h 1933169"/>
              <a:gd name="connsiteX2" fmla="*/ 2223271 w 4950601"/>
              <a:gd name="connsiteY2" fmla="*/ 0 h 1933169"/>
              <a:gd name="connsiteX3" fmla="*/ 3117830 w 4950601"/>
              <a:gd name="connsiteY3" fmla="*/ 52387 h 1933169"/>
              <a:gd name="connsiteX4" fmla="*/ 4950595 w 4950601"/>
              <a:gd name="connsiteY4" fmla="*/ 946949 h 1933169"/>
              <a:gd name="connsiteX5" fmla="*/ 3117827 w 4950601"/>
              <a:gd name="connsiteY5" fmla="*/ 1841507 h 1933169"/>
              <a:gd name="connsiteX6" fmla="*/ 2223269 w 4950601"/>
              <a:gd name="connsiteY6" fmla="*/ 1893893 h 1933169"/>
              <a:gd name="connsiteX7" fmla="*/ 1080120 w 4950601"/>
              <a:gd name="connsiteY7" fmla="*/ 1605852 h 1933169"/>
              <a:gd name="connsiteX8" fmla="*/ 0 w 4950601"/>
              <a:gd name="connsiteY8" fmla="*/ 1173805 h 1933169"/>
              <a:gd name="connsiteX0" fmla="*/ 0 w 4950601"/>
              <a:gd name="connsiteY0" fmla="*/ 1173805 h 1933169"/>
              <a:gd name="connsiteX1" fmla="*/ 1328714 w 4950601"/>
              <a:gd name="connsiteY1" fmla="*/ 52386 h 1933169"/>
              <a:gd name="connsiteX2" fmla="*/ 2223271 w 4950601"/>
              <a:gd name="connsiteY2" fmla="*/ 0 h 1933169"/>
              <a:gd name="connsiteX3" fmla="*/ 3117830 w 4950601"/>
              <a:gd name="connsiteY3" fmla="*/ 52387 h 1933169"/>
              <a:gd name="connsiteX4" fmla="*/ 4950595 w 4950601"/>
              <a:gd name="connsiteY4" fmla="*/ 946949 h 1933169"/>
              <a:gd name="connsiteX5" fmla="*/ 3117827 w 4950601"/>
              <a:gd name="connsiteY5" fmla="*/ 1841507 h 1933169"/>
              <a:gd name="connsiteX6" fmla="*/ 2223269 w 4950601"/>
              <a:gd name="connsiteY6" fmla="*/ 1893893 h 1933169"/>
              <a:gd name="connsiteX7" fmla="*/ 1080120 w 4950601"/>
              <a:gd name="connsiteY7" fmla="*/ 1605852 h 1933169"/>
              <a:gd name="connsiteX8" fmla="*/ 0 w 4950601"/>
              <a:gd name="connsiteY8" fmla="*/ 1173805 h 1933169"/>
              <a:gd name="connsiteX0" fmla="*/ 0 w 4950601"/>
              <a:gd name="connsiteY0" fmla="*/ 1173805 h 1876186"/>
              <a:gd name="connsiteX1" fmla="*/ 1328714 w 4950601"/>
              <a:gd name="connsiteY1" fmla="*/ 52386 h 1876186"/>
              <a:gd name="connsiteX2" fmla="*/ 2223271 w 4950601"/>
              <a:gd name="connsiteY2" fmla="*/ 0 h 1876186"/>
              <a:gd name="connsiteX3" fmla="*/ 3117830 w 4950601"/>
              <a:gd name="connsiteY3" fmla="*/ 52387 h 1876186"/>
              <a:gd name="connsiteX4" fmla="*/ 4950595 w 4950601"/>
              <a:gd name="connsiteY4" fmla="*/ 946949 h 1876186"/>
              <a:gd name="connsiteX5" fmla="*/ 3117827 w 4950601"/>
              <a:gd name="connsiteY5" fmla="*/ 1841507 h 1876186"/>
              <a:gd name="connsiteX6" fmla="*/ 1800200 w 4950601"/>
              <a:gd name="connsiteY6" fmla="*/ 1389828 h 1876186"/>
              <a:gd name="connsiteX7" fmla="*/ 1080120 w 4950601"/>
              <a:gd name="connsiteY7" fmla="*/ 1605852 h 1876186"/>
              <a:gd name="connsiteX8" fmla="*/ 0 w 4950601"/>
              <a:gd name="connsiteY8" fmla="*/ 1173805 h 1876186"/>
              <a:gd name="connsiteX0" fmla="*/ 0 w 4950601"/>
              <a:gd name="connsiteY0" fmla="*/ 1173805 h 1856556"/>
              <a:gd name="connsiteX1" fmla="*/ 1328714 w 4950601"/>
              <a:gd name="connsiteY1" fmla="*/ 52386 h 1856556"/>
              <a:gd name="connsiteX2" fmla="*/ 2223271 w 4950601"/>
              <a:gd name="connsiteY2" fmla="*/ 0 h 1856556"/>
              <a:gd name="connsiteX3" fmla="*/ 3117830 w 4950601"/>
              <a:gd name="connsiteY3" fmla="*/ 52387 h 1856556"/>
              <a:gd name="connsiteX4" fmla="*/ 4950595 w 4950601"/>
              <a:gd name="connsiteY4" fmla="*/ 946949 h 1856556"/>
              <a:gd name="connsiteX5" fmla="*/ 2592287 w 4950601"/>
              <a:gd name="connsiteY5" fmla="*/ 1821877 h 1856556"/>
              <a:gd name="connsiteX6" fmla="*/ 1800200 w 4950601"/>
              <a:gd name="connsiteY6" fmla="*/ 1389828 h 1856556"/>
              <a:gd name="connsiteX7" fmla="*/ 1080120 w 4950601"/>
              <a:gd name="connsiteY7" fmla="*/ 1605852 h 1856556"/>
              <a:gd name="connsiteX8" fmla="*/ 0 w 4950601"/>
              <a:gd name="connsiteY8" fmla="*/ 1173805 h 1856556"/>
              <a:gd name="connsiteX0" fmla="*/ 0 w 4215035"/>
              <a:gd name="connsiteY0" fmla="*/ 2203466 h 2886217"/>
              <a:gd name="connsiteX1" fmla="*/ 1328714 w 4215035"/>
              <a:gd name="connsiteY1" fmla="*/ 1082047 h 2886217"/>
              <a:gd name="connsiteX2" fmla="*/ 2223271 w 4215035"/>
              <a:gd name="connsiteY2" fmla="*/ 1029661 h 2886217"/>
              <a:gd name="connsiteX3" fmla="*/ 3117830 w 4215035"/>
              <a:gd name="connsiteY3" fmla="*/ 1082048 h 2886217"/>
              <a:gd name="connsiteX4" fmla="*/ 2592290 w 4215035"/>
              <a:gd name="connsiteY4" fmla="*/ 403266 h 2886217"/>
              <a:gd name="connsiteX5" fmla="*/ 2592287 w 4215035"/>
              <a:gd name="connsiteY5" fmla="*/ 2851538 h 2886217"/>
              <a:gd name="connsiteX6" fmla="*/ 1800200 w 4215035"/>
              <a:gd name="connsiteY6" fmla="*/ 2419489 h 2886217"/>
              <a:gd name="connsiteX7" fmla="*/ 1080120 w 4215035"/>
              <a:gd name="connsiteY7" fmla="*/ 2635513 h 2886217"/>
              <a:gd name="connsiteX8" fmla="*/ 0 w 4215035"/>
              <a:gd name="connsiteY8" fmla="*/ 2203466 h 2886217"/>
              <a:gd name="connsiteX0" fmla="*/ 0 w 3689489"/>
              <a:gd name="connsiteY0" fmla="*/ 2103846 h 2786597"/>
              <a:gd name="connsiteX1" fmla="*/ 1328714 w 3689489"/>
              <a:gd name="connsiteY1" fmla="*/ 982427 h 2786597"/>
              <a:gd name="connsiteX2" fmla="*/ 2223271 w 3689489"/>
              <a:gd name="connsiteY2" fmla="*/ 930041 h 2786597"/>
              <a:gd name="connsiteX3" fmla="*/ 2592290 w 3689489"/>
              <a:gd name="connsiteY3" fmla="*/ 303646 h 2786597"/>
              <a:gd name="connsiteX4" fmla="*/ 2592287 w 3689489"/>
              <a:gd name="connsiteY4" fmla="*/ 2751918 h 2786597"/>
              <a:gd name="connsiteX5" fmla="*/ 1800200 w 3689489"/>
              <a:gd name="connsiteY5" fmla="*/ 2319869 h 2786597"/>
              <a:gd name="connsiteX6" fmla="*/ 1080120 w 3689489"/>
              <a:gd name="connsiteY6" fmla="*/ 2535893 h 2786597"/>
              <a:gd name="connsiteX7" fmla="*/ 0 w 3689489"/>
              <a:gd name="connsiteY7" fmla="*/ 2103846 h 2786597"/>
              <a:gd name="connsiteX0" fmla="*/ 0 w 2662799"/>
              <a:gd name="connsiteY0" fmla="*/ 1468720 h 2348430"/>
              <a:gd name="connsiteX1" fmla="*/ 1328714 w 2662799"/>
              <a:gd name="connsiteY1" fmla="*/ 347301 h 2348430"/>
              <a:gd name="connsiteX2" fmla="*/ 2223271 w 2662799"/>
              <a:gd name="connsiteY2" fmla="*/ 294915 h 2348430"/>
              <a:gd name="connsiteX3" fmla="*/ 2592287 w 2662799"/>
              <a:gd name="connsiteY3" fmla="*/ 2116792 h 2348430"/>
              <a:gd name="connsiteX4" fmla="*/ 1800200 w 2662799"/>
              <a:gd name="connsiteY4" fmla="*/ 1684743 h 2348430"/>
              <a:gd name="connsiteX5" fmla="*/ 1080120 w 2662799"/>
              <a:gd name="connsiteY5" fmla="*/ 1900767 h 2348430"/>
              <a:gd name="connsiteX6" fmla="*/ 0 w 2662799"/>
              <a:gd name="connsiteY6" fmla="*/ 1468720 h 2348430"/>
              <a:gd name="connsiteX0" fmla="*/ 0 w 3338939"/>
              <a:gd name="connsiteY0" fmla="*/ 1468720 h 2348430"/>
              <a:gd name="connsiteX1" fmla="*/ 1328714 w 3338939"/>
              <a:gd name="connsiteY1" fmla="*/ 347301 h 2348430"/>
              <a:gd name="connsiteX2" fmla="*/ 2223271 w 3338939"/>
              <a:gd name="connsiteY2" fmla="*/ 294915 h 2348430"/>
              <a:gd name="connsiteX3" fmla="*/ 2592287 w 3338939"/>
              <a:gd name="connsiteY3" fmla="*/ 2116792 h 2348430"/>
              <a:gd name="connsiteX4" fmla="*/ 1800200 w 3338939"/>
              <a:gd name="connsiteY4" fmla="*/ 1684743 h 2348430"/>
              <a:gd name="connsiteX5" fmla="*/ 1080120 w 3338939"/>
              <a:gd name="connsiteY5" fmla="*/ 1900767 h 2348430"/>
              <a:gd name="connsiteX6" fmla="*/ 0 w 3338939"/>
              <a:gd name="connsiteY6" fmla="*/ 1468720 h 2348430"/>
              <a:gd name="connsiteX0" fmla="*/ 0 w 3338939"/>
              <a:gd name="connsiteY0" fmla="*/ 1468720 h 2348430"/>
              <a:gd name="connsiteX1" fmla="*/ 1328714 w 3338939"/>
              <a:gd name="connsiteY1" fmla="*/ 347301 h 2348430"/>
              <a:gd name="connsiteX2" fmla="*/ 2223271 w 3338939"/>
              <a:gd name="connsiteY2" fmla="*/ 294915 h 2348430"/>
              <a:gd name="connsiteX3" fmla="*/ 2592287 w 3338939"/>
              <a:gd name="connsiteY3" fmla="*/ 2116792 h 2348430"/>
              <a:gd name="connsiteX4" fmla="*/ 1800200 w 3338939"/>
              <a:gd name="connsiteY4" fmla="*/ 1684743 h 2348430"/>
              <a:gd name="connsiteX5" fmla="*/ 1080120 w 3338939"/>
              <a:gd name="connsiteY5" fmla="*/ 1900767 h 2348430"/>
              <a:gd name="connsiteX6" fmla="*/ 0 w 3338939"/>
              <a:gd name="connsiteY6" fmla="*/ 1468720 h 2348430"/>
              <a:gd name="connsiteX0" fmla="*/ 0 w 3338939"/>
              <a:gd name="connsiteY0" fmla="*/ 1468720 h 2116792"/>
              <a:gd name="connsiteX1" fmla="*/ 1328714 w 3338939"/>
              <a:gd name="connsiteY1" fmla="*/ 347301 h 2116792"/>
              <a:gd name="connsiteX2" fmla="*/ 2223271 w 3338939"/>
              <a:gd name="connsiteY2" fmla="*/ 294915 h 2116792"/>
              <a:gd name="connsiteX3" fmla="*/ 2592287 w 3338939"/>
              <a:gd name="connsiteY3" fmla="*/ 2116792 h 2116792"/>
              <a:gd name="connsiteX4" fmla="*/ 1800200 w 3338939"/>
              <a:gd name="connsiteY4" fmla="*/ 1684743 h 2116792"/>
              <a:gd name="connsiteX5" fmla="*/ 1080120 w 3338939"/>
              <a:gd name="connsiteY5" fmla="*/ 1900767 h 2116792"/>
              <a:gd name="connsiteX6" fmla="*/ 0 w 3338939"/>
              <a:gd name="connsiteY6" fmla="*/ 1468720 h 2116792"/>
              <a:gd name="connsiteX0" fmla="*/ 0 w 3338939"/>
              <a:gd name="connsiteY0" fmla="*/ 1468720 h 2044784"/>
              <a:gd name="connsiteX1" fmla="*/ 1328714 w 3338939"/>
              <a:gd name="connsiteY1" fmla="*/ 347301 h 2044784"/>
              <a:gd name="connsiteX2" fmla="*/ 2223271 w 3338939"/>
              <a:gd name="connsiteY2" fmla="*/ 294915 h 2044784"/>
              <a:gd name="connsiteX3" fmla="*/ 2592289 w 3338939"/>
              <a:gd name="connsiteY3" fmla="*/ 2044784 h 2044784"/>
              <a:gd name="connsiteX4" fmla="*/ 1800200 w 3338939"/>
              <a:gd name="connsiteY4" fmla="*/ 1684743 h 2044784"/>
              <a:gd name="connsiteX5" fmla="*/ 1080120 w 3338939"/>
              <a:gd name="connsiteY5" fmla="*/ 1900767 h 2044784"/>
              <a:gd name="connsiteX6" fmla="*/ 0 w 3338939"/>
              <a:gd name="connsiteY6" fmla="*/ 1468720 h 2044784"/>
              <a:gd name="connsiteX0" fmla="*/ 0 w 3338939"/>
              <a:gd name="connsiteY0" fmla="*/ 1468720 h 2167506"/>
              <a:gd name="connsiteX1" fmla="*/ 1328714 w 3338939"/>
              <a:gd name="connsiteY1" fmla="*/ 347301 h 2167506"/>
              <a:gd name="connsiteX2" fmla="*/ 2223271 w 3338939"/>
              <a:gd name="connsiteY2" fmla="*/ 294915 h 2167506"/>
              <a:gd name="connsiteX3" fmla="*/ 2592289 w 3338939"/>
              <a:gd name="connsiteY3" fmla="*/ 2044784 h 2167506"/>
              <a:gd name="connsiteX4" fmla="*/ 1800200 w 3338939"/>
              <a:gd name="connsiteY4" fmla="*/ 1684743 h 2167506"/>
              <a:gd name="connsiteX5" fmla="*/ 1080120 w 3338939"/>
              <a:gd name="connsiteY5" fmla="*/ 1900767 h 2167506"/>
              <a:gd name="connsiteX6" fmla="*/ 0 w 3338939"/>
              <a:gd name="connsiteY6" fmla="*/ 1468720 h 2167506"/>
              <a:gd name="connsiteX0" fmla="*/ 0 w 3338939"/>
              <a:gd name="connsiteY0" fmla="*/ 1359011 h 2057797"/>
              <a:gd name="connsiteX1" fmla="*/ 1328714 w 3338939"/>
              <a:gd name="connsiteY1" fmla="*/ 237592 h 2057797"/>
              <a:gd name="connsiteX2" fmla="*/ 2223271 w 3338939"/>
              <a:gd name="connsiteY2" fmla="*/ 185206 h 2057797"/>
              <a:gd name="connsiteX3" fmla="*/ 2592289 w 3338939"/>
              <a:gd name="connsiteY3" fmla="*/ 1935075 h 2057797"/>
              <a:gd name="connsiteX4" fmla="*/ 1800200 w 3338939"/>
              <a:gd name="connsiteY4" fmla="*/ 1575034 h 2057797"/>
              <a:gd name="connsiteX5" fmla="*/ 1080120 w 3338939"/>
              <a:gd name="connsiteY5" fmla="*/ 1791058 h 2057797"/>
              <a:gd name="connsiteX6" fmla="*/ 0 w 3338939"/>
              <a:gd name="connsiteY6" fmla="*/ 1359011 h 2057797"/>
              <a:gd name="connsiteX0" fmla="*/ 126973 w 3465912"/>
              <a:gd name="connsiteY0" fmla="*/ 1359011 h 2057797"/>
              <a:gd name="connsiteX1" fmla="*/ 1455687 w 3465912"/>
              <a:gd name="connsiteY1" fmla="*/ 237592 h 2057797"/>
              <a:gd name="connsiteX2" fmla="*/ 2350244 w 3465912"/>
              <a:gd name="connsiteY2" fmla="*/ 185206 h 2057797"/>
              <a:gd name="connsiteX3" fmla="*/ 2719262 w 3465912"/>
              <a:gd name="connsiteY3" fmla="*/ 1935075 h 2057797"/>
              <a:gd name="connsiteX4" fmla="*/ 1927173 w 3465912"/>
              <a:gd name="connsiteY4" fmla="*/ 1575034 h 2057797"/>
              <a:gd name="connsiteX5" fmla="*/ 1207093 w 3465912"/>
              <a:gd name="connsiteY5" fmla="*/ 1791058 h 2057797"/>
              <a:gd name="connsiteX6" fmla="*/ 126973 w 3465912"/>
              <a:gd name="connsiteY6" fmla="*/ 1359011 h 2057797"/>
              <a:gd name="connsiteX0" fmla="*/ 0 w 3338939"/>
              <a:gd name="connsiteY0" fmla="*/ 1359011 h 2057797"/>
              <a:gd name="connsiteX1" fmla="*/ 2223271 w 3338939"/>
              <a:gd name="connsiteY1" fmla="*/ 185206 h 2057797"/>
              <a:gd name="connsiteX2" fmla="*/ 2592289 w 3338939"/>
              <a:gd name="connsiteY2" fmla="*/ 1935075 h 2057797"/>
              <a:gd name="connsiteX3" fmla="*/ 1800200 w 3338939"/>
              <a:gd name="connsiteY3" fmla="*/ 1575034 h 2057797"/>
              <a:gd name="connsiteX4" fmla="*/ 1080120 w 3338939"/>
              <a:gd name="connsiteY4" fmla="*/ 1791058 h 2057797"/>
              <a:gd name="connsiteX5" fmla="*/ 0 w 3338939"/>
              <a:gd name="connsiteY5" fmla="*/ 1359011 h 2057797"/>
              <a:gd name="connsiteX0" fmla="*/ 273774 w 3612713"/>
              <a:gd name="connsiteY0" fmla="*/ 1359011 h 2057797"/>
              <a:gd name="connsiteX1" fmla="*/ 2497045 w 3612713"/>
              <a:gd name="connsiteY1" fmla="*/ 185206 h 2057797"/>
              <a:gd name="connsiteX2" fmla="*/ 2866063 w 3612713"/>
              <a:gd name="connsiteY2" fmla="*/ 1935075 h 2057797"/>
              <a:gd name="connsiteX3" fmla="*/ 2073974 w 3612713"/>
              <a:gd name="connsiteY3" fmla="*/ 1575034 h 2057797"/>
              <a:gd name="connsiteX4" fmla="*/ 1353894 w 3612713"/>
              <a:gd name="connsiteY4" fmla="*/ 1791058 h 2057797"/>
              <a:gd name="connsiteX5" fmla="*/ 273774 w 3612713"/>
              <a:gd name="connsiteY5" fmla="*/ 1359011 h 2057797"/>
              <a:gd name="connsiteX0" fmla="*/ 273774 w 3612713"/>
              <a:gd name="connsiteY0" fmla="*/ 1359011 h 2057797"/>
              <a:gd name="connsiteX1" fmla="*/ 2497045 w 3612713"/>
              <a:gd name="connsiteY1" fmla="*/ 185206 h 2057797"/>
              <a:gd name="connsiteX2" fmla="*/ 2866063 w 3612713"/>
              <a:gd name="connsiteY2" fmla="*/ 1935075 h 2057797"/>
              <a:gd name="connsiteX3" fmla="*/ 2073974 w 3612713"/>
              <a:gd name="connsiteY3" fmla="*/ 1575034 h 2057797"/>
              <a:gd name="connsiteX4" fmla="*/ 273774 w 3612713"/>
              <a:gd name="connsiteY4" fmla="*/ 1359011 h 2057797"/>
              <a:gd name="connsiteX0" fmla="*/ 273774 w 3612713"/>
              <a:gd name="connsiteY0" fmla="*/ 1359011 h 2057797"/>
              <a:gd name="connsiteX1" fmla="*/ 2497045 w 3612713"/>
              <a:gd name="connsiteY1" fmla="*/ 185206 h 2057797"/>
              <a:gd name="connsiteX2" fmla="*/ 2866063 w 3612713"/>
              <a:gd name="connsiteY2" fmla="*/ 1935075 h 2057797"/>
              <a:gd name="connsiteX3" fmla="*/ 2073974 w 3612713"/>
              <a:gd name="connsiteY3" fmla="*/ 1575034 h 2057797"/>
              <a:gd name="connsiteX4" fmla="*/ 273774 w 3612713"/>
              <a:gd name="connsiteY4" fmla="*/ 1359011 h 2057797"/>
              <a:gd name="connsiteX0" fmla="*/ 273774 w 3730968"/>
              <a:gd name="connsiteY0" fmla="*/ 1269816 h 1968602"/>
              <a:gd name="connsiteX1" fmla="*/ 2497045 w 3730968"/>
              <a:gd name="connsiteY1" fmla="*/ 96011 h 1968602"/>
              <a:gd name="connsiteX2" fmla="*/ 2866063 w 3730968"/>
              <a:gd name="connsiteY2" fmla="*/ 1845880 h 1968602"/>
              <a:gd name="connsiteX3" fmla="*/ 2073974 w 3730968"/>
              <a:gd name="connsiteY3" fmla="*/ 1485839 h 1968602"/>
              <a:gd name="connsiteX4" fmla="*/ 273774 w 3730968"/>
              <a:gd name="connsiteY4" fmla="*/ 1269816 h 1968602"/>
              <a:gd name="connsiteX0" fmla="*/ 273774 w 3730968"/>
              <a:gd name="connsiteY0" fmla="*/ 1269816 h 1968602"/>
              <a:gd name="connsiteX1" fmla="*/ 2497045 w 3730968"/>
              <a:gd name="connsiteY1" fmla="*/ 96011 h 1968602"/>
              <a:gd name="connsiteX2" fmla="*/ 2866063 w 3730968"/>
              <a:gd name="connsiteY2" fmla="*/ 1845880 h 1968602"/>
              <a:gd name="connsiteX3" fmla="*/ 2073974 w 3730968"/>
              <a:gd name="connsiteY3" fmla="*/ 1485839 h 1968602"/>
              <a:gd name="connsiteX4" fmla="*/ 273774 w 3730968"/>
              <a:gd name="connsiteY4" fmla="*/ 1269816 h 1968602"/>
              <a:gd name="connsiteX0" fmla="*/ 273774 w 3730968"/>
              <a:gd name="connsiteY0" fmla="*/ 1269816 h 1968602"/>
              <a:gd name="connsiteX1" fmla="*/ 2497045 w 3730968"/>
              <a:gd name="connsiteY1" fmla="*/ 96011 h 1968602"/>
              <a:gd name="connsiteX2" fmla="*/ 2866063 w 3730968"/>
              <a:gd name="connsiteY2" fmla="*/ 1845880 h 1968602"/>
              <a:gd name="connsiteX3" fmla="*/ 2073974 w 3730968"/>
              <a:gd name="connsiteY3" fmla="*/ 1485839 h 1968602"/>
              <a:gd name="connsiteX4" fmla="*/ 273774 w 3730968"/>
              <a:gd name="connsiteY4" fmla="*/ 1269816 h 1968602"/>
              <a:gd name="connsiteX0" fmla="*/ 273774 w 3730968"/>
              <a:gd name="connsiteY0" fmla="*/ 1269816 h 1968602"/>
              <a:gd name="connsiteX1" fmla="*/ 2497045 w 3730968"/>
              <a:gd name="connsiteY1" fmla="*/ 96011 h 1968602"/>
              <a:gd name="connsiteX2" fmla="*/ 2866063 w 3730968"/>
              <a:gd name="connsiteY2" fmla="*/ 1845880 h 1968602"/>
              <a:gd name="connsiteX3" fmla="*/ 2073974 w 3730968"/>
              <a:gd name="connsiteY3" fmla="*/ 1485839 h 1968602"/>
              <a:gd name="connsiteX4" fmla="*/ 273774 w 3730968"/>
              <a:gd name="connsiteY4" fmla="*/ 1269816 h 1968602"/>
              <a:gd name="connsiteX0" fmla="*/ 273774 w 2797078"/>
              <a:gd name="connsiteY0" fmla="*/ 1269816 h 1737493"/>
              <a:gd name="connsiteX1" fmla="*/ 2497045 w 2797078"/>
              <a:gd name="connsiteY1" fmla="*/ 96011 h 1737493"/>
              <a:gd name="connsiteX2" fmla="*/ 2073974 w 2797078"/>
              <a:gd name="connsiteY2" fmla="*/ 1485839 h 1737493"/>
              <a:gd name="connsiteX3" fmla="*/ 273774 w 2797078"/>
              <a:gd name="connsiteY3" fmla="*/ 1269816 h 1737493"/>
              <a:gd name="connsiteX0" fmla="*/ 273774 w 2444519"/>
              <a:gd name="connsiteY0" fmla="*/ 1248140 h 1715817"/>
              <a:gd name="connsiteX1" fmla="*/ 1569919 w 2444519"/>
              <a:gd name="connsiteY1" fmla="*/ 96011 h 1715817"/>
              <a:gd name="connsiteX2" fmla="*/ 2073974 w 2444519"/>
              <a:gd name="connsiteY2" fmla="*/ 1464163 h 1715817"/>
              <a:gd name="connsiteX3" fmla="*/ 273774 w 2444519"/>
              <a:gd name="connsiteY3" fmla="*/ 1248140 h 1715817"/>
              <a:gd name="connsiteX0" fmla="*/ 273774 w 1724439"/>
              <a:gd name="connsiteY0" fmla="*/ 1176130 h 1715817"/>
              <a:gd name="connsiteX1" fmla="*/ 849839 w 1724439"/>
              <a:gd name="connsiteY1" fmla="*/ 96011 h 1715817"/>
              <a:gd name="connsiteX2" fmla="*/ 1353894 w 1724439"/>
              <a:gd name="connsiteY2" fmla="*/ 1464163 h 1715817"/>
              <a:gd name="connsiteX3" fmla="*/ 273774 w 1724439"/>
              <a:gd name="connsiteY3" fmla="*/ 1176130 h 1715817"/>
              <a:gd name="connsiteX0" fmla="*/ 470790 w 1417399"/>
              <a:gd name="connsiteY0" fmla="*/ 1176130 h 1715816"/>
              <a:gd name="connsiteX1" fmla="*/ 1046855 w 1417399"/>
              <a:gd name="connsiteY1" fmla="*/ 96011 h 1715816"/>
              <a:gd name="connsiteX2" fmla="*/ 1046854 w 1417399"/>
              <a:gd name="connsiteY2" fmla="*/ 1464162 h 1715816"/>
              <a:gd name="connsiteX3" fmla="*/ 470790 w 1417399"/>
              <a:gd name="connsiteY3" fmla="*/ 1176130 h 1715816"/>
              <a:gd name="connsiteX0" fmla="*/ 273774 w 1220383"/>
              <a:gd name="connsiteY0" fmla="*/ 1176130 h 1464162"/>
              <a:gd name="connsiteX1" fmla="*/ 849839 w 1220383"/>
              <a:gd name="connsiteY1" fmla="*/ 96011 h 1464162"/>
              <a:gd name="connsiteX2" fmla="*/ 849838 w 1220383"/>
              <a:gd name="connsiteY2" fmla="*/ 1464162 h 1464162"/>
              <a:gd name="connsiteX3" fmla="*/ 273774 w 1220383"/>
              <a:gd name="connsiteY3" fmla="*/ 1176130 h 1464162"/>
              <a:gd name="connsiteX0" fmla="*/ 273774 w 849839"/>
              <a:gd name="connsiteY0" fmla="*/ 1176130 h 1176130"/>
              <a:gd name="connsiteX1" fmla="*/ 849839 w 849839"/>
              <a:gd name="connsiteY1" fmla="*/ 96011 h 1176130"/>
              <a:gd name="connsiteX2" fmla="*/ 273774 w 849839"/>
              <a:gd name="connsiteY2" fmla="*/ 1176130 h 1176130"/>
              <a:gd name="connsiteX0" fmla="*/ 273774 w 1692706"/>
              <a:gd name="connsiteY0" fmla="*/ 1176130 h 1176130"/>
              <a:gd name="connsiteX1" fmla="*/ 849839 w 1692706"/>
              <a:gd name="connsiteY1" fmla="*/ 96011 h 1176130"/>
              <a:gd name="connsiteX2" fmla="*/ 273774 w 1692706"/>
              <a:gd name="connsiteY2" fmla="*/ 1176130 h 1176130"/>
              <a:gd name="connsiteX0" fmla="*/ 273774 w 1692706"/>
              <a:gd name="connsiteY0" fmla="*/ 1176130 h 1940631"/>
              <a:gd name="connsiteX1" fmla="*/ 849839 w 1692706"/>
              <a:gd name="connsiteY1" fmla="*/ 96011 h 1940631"/>
              <a:gd name="connsiteX2" fmla="*/ 273774 w 1692706"/>
              <a:gd name="connsiteY2" fmla="*/ 1176130 h 1940631"/>
              <a:gd name="connsiteX0" fmla="*/ 394259 w 1813191"/>
              <a:gd name="connsiteY0" fmla="*/ 1176130 h 1940631"/>
              <a:gd name="connsiteX1" fmla="*/ 970324 w 1813191"/>
              <a:gd name="connsiteY1" fmla="*/ 96011 h 1940631"/>
              <a:gd name="connsiteX2" fmla="*/ 394259 w 1813191"/>
              <a:gd name="connsiteY2" fmla="*/ 1176130 h 1940631"/>
              <a:gd name="connsiteX0" fmla="*/ 394259 w 1741183"/>
              <a:gd name="connsiteY0" fmla="*/ 1104122 h 1868623"/>
              <a:gd name="connsiteX1" fmla="*/ 898316 w 1741183"/>
              <a:gd name="connsiteY1" fmla="*/ 96011 h 1868623"/>
              <a:gd name="connsiteX2" fmla="*/ 394259 w 1741183"/>
              <a:gd name="connsiteY2" fmla="*/ 1104122 h 1868623"/>
              <a:gd name="connsiteX0" fmla="*/ 394259 w 1357411"/>
              <a:gd name="connsiteY0" fmla="*/ 1104122 h 1868623"/>
              <a:gd name="connsiteX1" fmla="*/ 898316 w 1357411"/>
              <a:gd name="connsiteY1" fmla="*/ 96011 h 1868623"/>
              <a:gd name="connsiteX2" fmla="*/ 394259 w 1357411"/>
              <a:gd name="connsiteY2" fmla="*/ 1104122 h 1868623"/>
              <a:gd name="connsiteX0" fmla="*/ 394259 w 1357411"/>
              <a:gd name="connsiteY0" fmla="*/ 1118929 h 1883430"/>
              <a:gd name="connsiteX1" fmla="*/ 898316 w 1357411"/>
              <a:gd name="connsiteY1" fmla="*/ 110818 h 1883430"/>
              <a:gd name="connsiteX2" fmla="*/ 394259 w 1357411"/>
              <a:gd name="connsiteY2" fmla="*/ 1118929 h 1883430"/>
              <a:gd name="connsiteX0" fmla="*/ 394259 w 1357411"/>
              <a:gd name="connsiteY0" fmla="*/ 1046921 h 1811422"/>
              <a:gd name="connsiteX1" fmla="*/ 898316 w 1357411"/>
              <a:gd name="connsiteY1" fmla="*/ 110818 h 1811422"/>
              <a:gd name="connsiteX2" fmla="*/ 394259 w 1357411"/>
              <a:gd name="connsiteY2" fmla="*/ 1046921 h 1811422"/>
              <a:gd name="connsiteX0" fmla="*/ 394259 w 1357411"/>
              <a:gd name="connsiteY0" fmla="*/ 1046921 h 1725215"/>
              <a:gd name="connsiteX1" fmla="*/ 898316 w 1357411"/>
              <a:gd name="connsiteY1" fmla="*/ 110818 h 1725215"/>
              <a:gd name="connsiteX2" fmla="*/ 394259 w 1357411"/>
              <a:gd name="connsiteY2" fmla="*/ 1046921 h 1725215"/>
              <a:gd name="connsiteX0" fmla="*/ 394259 w 1357411"/>
              <a:gd name="connsiteY0" fmla="*/ 1341647 h 2019941"/>
              <a:gd name="connsiteX1" fmla="*/ 898316 w 1357411"/>
              <a:gd name="connsiteY1" fmla="*/ 405544 h 2019941"/>
              <a:gd name="connsiteX2" fmla="*/ 394259 w 1357411"/>
              <a:gd name="connsiteY2" fmla="*/ 1341647 h 2019941"/>
              <a:gd name="connsiteX0" fmla="*/ 477423 w 1440575"/>
              <a:gd name="connsiteY0" fmla="*/ 1341647 h 2019941"/>
              <a:gd name="connsiteX1" fmla="*/ 981480 w 1440575"/>
              <a:gd name="connsiteY1" fmla="*/ 405544 h 2019941"/>
              <a:gd name="connsiteX2" fmla="*/ 477423 w 1440575"/>
              <a:gd name="connsiteY2" fmla="*/ 1341647 h 2019941"/>
            </a:gdLst>
            <a:ahLst/>
            <a:cxnLst>
              <a:cxn ang="0">
                <a:pos x="connsiteX0" y="connsiteY0"/>
              </a:cxn>
              <a:cxn ang="0">
                <a:pos x="connsiteX1" y="connsiteY1"/>
              </a:cxn>
              <a:cxn ang="0">
                <a:pos x="connsiteX2" y="connsiteY2"/>
              </a:cxn>
            </a:cxnLst>
            <a:rect l="l" t="t" r="r" b="b"/>
            <a:pathLst>
              <a:path w="1440575" h="2019941">
                <a:moveTo>
                  <a:pt x="477423" y="1341647"/>
                </a:moveTo>
                <a:cubicBezTo>
                  <a:pt x="0" y="494492"/>
                  <a:pt x="465456" y="0"/>
                  <a:pt x="981480" y="405544"/>
                </a:cubicBezTo>
                <a:cubicBezTo>
                  <a:pt x="1440575" y="1146110"/>
                  <a:pt x="1067618" y="2019941"/>
                  <a:pt x="477423" y="1341647"/>
                </a:cubicBezTo>
                <a:close/>
              </a:path>
            </a:pathLst>
          </a:custGeom>
          <a:pattFill prst="dashUpDiag">
            <a:fgClr>
              <a:srgbClr val="7C7C7C"/>
            </a:fgClr>
            <a:bgClr>
              <a:srgbClr val="FFFFFF"/>
            </a:bgClr>
          </a:pattFill>
          <a:ln w="25400" algn="ctr">
            <a:solidFill>
              <a:srgbClr val="0066CC"/>
            </a:solidFill>
            <a:prstDash val="sysDot"/>
            <a:round/>
            <a:headEnd/>
            <a:tailEnd/>
          </a:ln>
        </p:spPr>
        <p:txBody>
          <a:bodyPr lIns="0" tIns="0" rIns="0" bIns="0" anchor="ctr">
            <a:spAutoFit/>
          </a:bodyPr>
          <a:lstStyle/>
          <a:p>
            <a:endParaRPr lang="fr-FR"/>
          </a:p>
        </p:txBody>
      </p:sp>
      <p:sp>
        <p:nvSpPr>
          <p:cNvPr id="4" name="Rectangle 8"/>
          <p:cNvSpPr>
            <a:spLocks noChangeArrowheads="1"/>
          </p:cNvSpPr>
          <p:nvPr/>
        </p:nvSpPr>
        <p:spPr bwMode="auto">
          <a:xfrm>
            <a:off x="6948264" y="1038455"/>
            <a:ext cx="1944216" cy="5434384"/>
          </a:xfrm>
          <a:prstGeom prst="rect">
            <a:avLst/>
          </a:prstGeom>
          <a:solidFill>
            <a:schemeClr val="bg1">
              <a:lumMod val="85000"/>
            </a:schemeClr>
          </a:solidFill>
          <a:ln w="9525">
            <a:noFill/>
            <a:miter lim="800000"/>
            <a:headEnd/>
            <a:tailEnd/>
          </a:ln>
        </p:spPr>
        <p:txBody>
          <a:bodyPr lIns="54000" tIns="54000" rIns="54000" bIns="54000"/>
          <a:lstStyle/>
          <a:p>
            <a:pPr marL="1588" lvl="1" algn="l">
              <a:spcBef>
                <a:spcPct val="30000"/>
              </a:spcBef>
            </a:pPr>
            <a:endParaRPr lang="fr-FR" sz="1300" dirty="0">
              <a:latin typeface="Trebuchet MS" pitchFamily="34" charset="0"/>
              <a:cs typeface="Arial" pitchFamily="34" charset="0"/>
            </a:endParaRPr>
          </a:p>
          <a:p>
            <a:pPr marL="1588" lvl="1" algn="l">
              <a:spcBef>
                <a:spcPct val="30000"/>
              </a:spcBef>
            </a:pPr>
            <a:endParaRPr lang="fr-FR" sz="1300" dirty="0">
              <a:latin typeface="Trebuchet MS" pitchFamily="34" charset="0"/>
              <a:cs typeface="Arial" pitchFamily="34" charset="0"/>
            </a:endParaRPr>
          </a:p>
          <a:p>
            <a:pPr marL="1588" lvl="1" algn="l">
              <a:spcBef>
                <a:spcPct val="30000"/>
              </a:spcBef>
            </a:pPr>
            <a:endParaRPr lang="fr-FR" sz="1300" dirty="0">
              <a:latin typeface="Trebuchet MS" pitchFamily="34" charset="0"/>
              <a:cs typeface="Arial" pitchFamily="34" charset="0"/>
            </a:endParaRPr>
          </a:p>
          <a:p>
            <a:pPr marL="1588" lvl="1" algn="l">
              <a:spcBef>
                <a:spcPct val="30000"/>
              </a:spcBef>
            </a:pPr>
            <a:r>
              <a:rPr lang="fr-FR" sz="1300" b="1" dirty="0">
                <a:latin typeface="Trebuchet MS" pitchFamily="34" charset="0"/>
                <a:cs typeface="Arial" pitchFamily="34" charset="0"/>
              </a:rPr>
              <a:t>Etape </a:t>
            </a:r>
            <a:r>
              <a:rPr lang="fr-FR" sz="1300" b="1" dirty="0" smtClean="0">
                <a:latin typeface="Trebuchet MS" pitchFamily="34" charset="0"/>
                <a:cs typeface="Arial" pitchFamily="34" charset="0"/>
              </a:rPr>
              <a:t>9</a:t>
            </a:r>
            <a:endParaRPr lang="fr-FR" sz="1300" b="1" dirty="0">
              <a:latin typeface="Trebuchet MS" pitchFamily="34" charset="0"/>
              <a:cs typeface="Arial" pitchFamily="34" charset="0"/>
            </a:endParaRPr>
          </a:p>
          <a:p>
            <a:pPr marL="1588" lvl="1" algn="l">
              <a:spcBef>
                <a:spcPct val="30000"/>
              </a:spcBef>
            </a:pPr>
            <a:r>
              <a:rPr lang="fr-FR" sz="1300" dirty="0">
                <a:latin typeface="Trebuchet MS" pitchFamily="34" charset="0"/>
                <a:cs typeface="Arial" pitchFamily="34" charset="0"/>
              </a:rPr>
              <a:t>Donation-partage avec </a:t>
            </a:r>
            <a:r>
              <a:rPr lang="fr-FR" sz="1300" dirty="0" smtClean="0">
                <a:latin typeface="Trebuchet MS" pitchFamily="34" charset="0"/>
                <a:cs typeface="Arial" pitchFamily="34" charset="0"/>
              </a:rPr>
              <a:t>soulte de Claude et Marianne en faveur d’Inès et Cyril portant sur 31,01% des titres de la société Léonard.</a:t>
            </a:r>
            <a:endParaRPr lang="fr-FR" sz="1300" dirty="0">
              <a:latin typeface="Trebuchet MS" pitchFamily="34" charset="0"/>
              <a:cs typeface="Arial" pitchFamily="34" charset="0"/>
            </a:endParaRPr>
          </a:p>
          <a:p>
            <a:pPr marL="1588" lvl="1" algn="l">
              <a:spcBef>
                <a:spcPct val="30000"/>
              </a:spcBef>
            </a:pPr>
            <a:endParaRPr lang="fr-FR" sz="1300" dirty="0">
              <a:latin typeface="Trebuchet MS" pitchFamily="34" charset="0"/>
              <a:cs typeface="Arial" pitchFamily="34" charset="0"/>
            </a:endParaRPr>
          </a:p>
          <a:p>
            <a:pPr marL="1588" lvl="1" algn="l">
              <a:spcBef>
                <a:spcPct val="30000"/>
              </a:spcBef>
            </a:pPr>
            <a:endParaRPr lang="fr-FR" sz="1300" dirty="0">
              <a:latin typeface="Trebuchet MS" pitchFamily="34" charset="0"/>
              <a:cs typeface="Arial" pitchFamily="34" charset="0"/>
            </a:endParaRPr>
          </a:p>
        </p:txBody>
      </p:sp>
      <p:grpSp>
        <p:nvGrpSpPr>
          <p:cNvPr id="5" name="Group 10"/>
          <p:cNvGrpSpPr>
            <a:grpSpLocks/>
          </p:cNvGrpSpPr>
          <p:nvPr/>
        </p:nvGrpSpPr>
        <p:grpSpPr bwMode="auto">
          <a:xfrm>
            <a:off x="247551" y="404796"/>
            <a:ext cx="8644408" cy="5081590"/>
            <a:chOff x="110" y="728"/>
            <a:chExt cx="7818" cy="3201"/>
          </a:xfrm>
        </p:grpSpPr>
        <p:sp>
          <p:nvSpPr>
            <p:cNvPr id="6" name="Rectangle 11"/>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lgn="l">
                <a:spcBef>
                  <a:spcPct val="30000"/>
                </a:spcBef>
                <a:buClr>
                  <a:srgbClr val="A5003E"/>
                </a:buClr>
                <a:buSzPct val="120000"/>
                <a:buFont typeface="Wingdings" pitchFamily="2" charset="2"/>
                <a:buChar char="§"/>
              </a:pPr>
              <a:endParaRPr lang="fr-FR" sz="1300">
                <a:latin typeface="Trebuchet MS" pitchFamily="34" charset="0"/>
              </a:endParaRPr>
            </a:p>
          </p:txBody>
        </p:sp>
        <p:sp>
          <p:nvSpPr>
            <p:cNvPr id="7" name="Rectangle 12"/>
            <p:cNvSpPr>
              <a:spLocks noChangeArrowheads="1"/>
            </p:cNvSpPr>
            <p:nvPr/>
          </p:nvSpPr>
          <p:spPr bwMode="auto">
            <a:xfrm>
              <a:off x="110" y="728"/>
              <a:ext cx="7818" cy="136"/>
            </a:xfrm>
            <a:prstGeom prst="rect">
              <a:avLst/>
            </a:prstGeom>
            <a:solidFill>
              <a:schemeClr val="bg1">
                <a:lumMod val="85000"/>
              </a:schemeClr>
            </a:solidFill>
            <a:ln w="12700" algn="ctr">
              <a:noFill/>
              <a:miter lim="800000"/>
              <a:headEnd/>
              <a:tailEnd/>
            </a:ln>
          </p:spPr>
          <p:txBody>
            <a:bodyPr wrap="none" lIns="54000" anchor="ctr"/>
            <a:lstStyle/>
            <a:p>
              <a:pPr algn="l"/>
              <a:r>
                <a:rPr lang="fr-FR" sz="1300" b="1" dirty="0" smtClean="0">
                  <a:latin typeface="Trebuchet MS" pitchFamily="34" charset="0"/>
                  <a:cs typeface="Arial" pitchFamily="34" charset="0"/>
                </a:rPr>
                <a:t>Illustration n° 64 : Opérations précédant la mise en retraite de Claude Léonard</a:t>
              </a:r>
              <a:endParaRPr lang="fr-FR" sz="1300" b="1" dirty="0">
                <a:latin typeface="Trebuchet MS" pitchFamily="34" charset="0"/>
                <a:cs typeface="Arial" pitchFamily="34" charset="0"/>
              </a:endParaRPr>
            </a:p>
          </p:txBody>
        </p:sp>
      </p:grpSp>
      <p:sp>
        <p:nvSpPr>
          <p:cNvPr id="9" name="Rectangle 8"/>
          <p:cNvSpPr/>
          <p:nvPr/>
        </p:nvSpPr>
        <p:spPr>
          <a:xfrm>
            <a:off x="688128" y="3597079"/>
            <a:ext cx="571504" cy="571504"/>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Cyril L.</a:t>
            </a:r>
            <a:endParaRPr lang="fr-FR" sz="1100" b="1" dirty="0">
              <a:solidFill>
                <a:schemeClr val="tx1"/>
              </a:solidFill>
            </a:endParaRPr>
          </a:p>
        </p:txBody>
      </p:sp>
      <p:cxnSp>
        <p:nvCxnSpPr>
          <p:cNvPr id="10" name="Connecteur droit 9"/>
          <p:cNvCxnSpPr/>
          <p:nvPr/>
        </p:nvCxnSpPr>
        <p:spPr>
          <a:xfrm>
            <a:off x="1835698" y="2584407"/>
            <a:ext cx="2232248"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rot="5400000">
            <a:off x="3923928" y="2440391"/>
            <a:ext cx="288032"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2" name="Connecteur droit 11"/>
          <p:cNvCxnSpPr/>
          <p:nvPr/>
        </p:nvCxnSpPr>
        <p:spPr>
          <a:xfrm rot="5400000">
            <a:off x="1710374" y="2458516"/>
            <a:ext cx="251220" cy="575"/>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rot="5400000">
            <a:off x="1403654" y="3160473"/>
            <a:ext cx="1152127" cy="5"/>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a:off x="1259634" y="3736535"/>
            <a:ext cx="1224136" cy="228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15" name="Ellipse 14"/>
          <p:cNvSpPr/>
          <p:nvPr/>
        </p:nvSpPr>
        <p:spPr>
          <a:xfrm>
            <a:off x="2483768" y="3520511"/>
            <a:ext cx="864096" cy="642942"/>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Inès L.</a:t>
            </a:r>
            <a:endParaRPr lang="fr-FR" sz="1100" b="1" dirty="0">
              <a:solidFill>
                <a:schemeClr val="tx1"/>
              </a:solidFill>
            </a:endParaRPr>
          </a:p>
        </p:txBody>
      </p:sp>
      <p:sp>
        <p:nvSpPr>
          <p:cNvPr id="16" name="Rectangle 15"/>
          <p:cNvSpPr/>
          <p:nvPr/>
        </p:nvSpPr>
        <p:spPr>
          <a:xfrm>
            <a:off x="3563888" y="4168583"/>
            <a:ext cx="1512168"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Holding</a:t>
            </a:r>
            <a:endParaRPr lang="fr-FR" sz="1400" b="1" dirty="0"/>
          </a:p>
        </p:txBody>
      </p:sp>
      <p:sp>
        <p:nvSpPr>
          <p:cNvPr id="17" name="Rectangle 16"/>
          <p:cNvSpPr/>
          <p:nvPr/>
        </p:nvSpPr>
        <p:spPr>
          <a:xfrm>
            <a:off x="3707904" y="5824767"/>
            <a:ext cx="1944216"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SAS Léonard</a:t>
            </a:r>
            <a:endParaRPr lang="fr-FR" sz="1400" b="1" dirty="0"/>
          </a:p>
        </p:txBody>
      </p:sp>
      <p:sp>
        <p:nvSpPr>
          <p:cNvPr id="18" name="Text Box 24"/>
          <p:cNvSpPr txBox="1">
            <a:spLocks noChangeArrowheads="1"/>
          </p:cNvSpPr>
          <p:nvPr/>
        </p:nvSpPr>
        <p:spPr bwMode="auto">
          <a:xfrm>
            <a:off x="2915816" y="5642859"/>
            <a:ext cx="648072" cy="253916"/>
          </a:xfrm>
          <a:custGeom>
            <a:avLst/>
            <a:gdLst>
              <a:gd name="connsiteX0" fmla="*/ 0 w 432048"/>
              <a:gd name="connsiteY0" fmla="*/ 0 h 464743"/>
              <a:gd name="connsiteX1" fmla="*/ 432048 w 432048"/>
              <a:gd name="connsiteY1" fmla="*/ 0 h 464743"/>
              <a:gd name="connsiteX2" fmla="*/ 432048 w 432048"/>
              <a:gd name="connsiteY2" fmla="*/ 464743 h 464743"/>
              <a:gd name="connsiteX3" fmla="*/ 0 w 432048"/>
              <a:gd name="connsiteY3" fmla="*/ 464743 h 464743"/>
              <a:gd name="connsiteX4" fmla="*/ 0 w 432048"/>
              <a:gd name="connsiteY4" fmla="*/ 0 h 46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48" h="464743">
                <a:moveTo>
                  <a:pt x="0" y="0"/>
                </a:moveTo>
                <a:lnTo>
                  <a:pt x="432048" y="0"/>
                </a:lnTo>
                <a:lnTo>
                  <a:pt x="432048" y="464743"/>
                </a:lnTo>
                <a:lnTo>
                  <a:pt x="0" y="464743"/>
                </a:lnTo>
                <a:lnTo>
                  <a:pt x="0" y="0"/>
                </a:lnTo>
                <a:close/>
              </a:path>
            </a:pathLst>
          </a:custGeom>
          <a:noFill/>
          <a:ln w="9525">
            <a:noFill/>
            <a:miter lim="800000"/>
            <a:headEnd/>
            <a:tailEnd/>
          </a:ln>
        </p:spPr>
        <p:txBody>
          <a:bodyPr wrap="square">
            <a:spAutoFit/>
          </a:bodyPr>
          <a:lstStyle/>
          <a:p>
            <a:pPr marL="342900" indent="-342900" algn="ctr">
              <a:spcBef>
                <a:spcPct val="20000"/>
              </a:spcBef>
            </a:pPr>
            <a:r>
              <a:rPr lang="fr-FR" sz="1050" b="1" dirty="0" smtClean="0">
                <a:solidFill>
                  <a:srgbClr val="A5003E"/>
                </a:solidFill>
                <a:cs typeface="Times New Roman" pitchFamily="18" charset="0"/>
              </a:rPr>
              <a:t>31,01%</a:t>
            </a:r>
            <a:endParaRPr lang="fr-FR" sz="1050" b="1" dirty="0">
              <a:solidFill>
                <a:srgbClr val="A5003E"/>
              </a:solidFill>
              <a:cs typeface="Times New Roman" pitchFamily="18" charset="0"/>
            </a:endParaRPr>
          </a:p>
        </p:txBody>
      </p:sp>
      <p:sp>
        <p:nvSpPr>
          <p:cNvPr id="19" name="Text Box 24"/>
          <p:cNvSpPr txBox="1">
            <a:spLocks noChangeArrowheads="1"/>
          </p:cNvSpPr>
          <p:nvPr/>
        </p:nvSpPr>
        <p:spPr bwMode="auto">
          <a:xfrm>
            <a:off x="2195736" y="5824767"/>
            <a:ext cx="432048" cy="261610"/>
          </a:xfrm>
          <a:prstGeom prst="rect">
            <a:avLst/>
          </a:prstGeom>
          <a:noFill/>
          <a:ln w="9525">
            <a:noFill/>
            <a:miter lim="800000"/>
            <a:headEnd/>
            <a:tailEnd/>
          </a:ln>
        </p:spPr>
        <p:txBody>
          <a:bodyPr wrap="square">
            <a:spAutoFit/>
          </a:bodyPr>
          <a:lstStyle/>
          <a:p>
            <a:pPr marL="342900" indent="-342900" algn="ctr">
              <a:spcBef>
                <a:spcPct val="20000"/>
              </a:spcBef>
            </a:pPr>
            <a:r>
              <a:rPr lang="fr-FR" sz="1100" b="1" dirty="0" smtClean="0">
                <a:solidFill>
                  <a:srgbClr val="A5003E"/>
                </a:solidFill>
                <a:cs typeface="Times New Roman" pitchFamily="18" charset="0"/>
              </a:rPr>
              <a:t>20%</a:t>
            </a:r>
          </a:p>
        </p:txBody>
      </p:sp>
      <p:sp>
        <p:nvSpPr>
          <p:cNvPr id="20" name="Text Box 24"/>
          <p:cNvSpPr txBox="1">
            <a:spLocks noChangeArrowheads="1"/>
          </p:cNvSpPr>
          <p:nvPr/>
        </p:nvSpPr>
        <p:spPr bwMode="auto">
          <a:xfrm>
            <a:off x="1475656" y="4024567"/>
            <a:ext cx="720080" cy="261610"/>
          </a:xfrm>
          <a:prstGeom prst="rect">
            <a:avLst/>
          </a:prstGeom>
          <a:noFill/>
          <a:ln w="9525">
            <a:noFill/>
            <a:miter lim="800000"/>
            <a:headEnd/>
            <a:tailEnd/>
          </a:ln>
        </p:spPr>
        <p:txBody>
          <a:bodyPr wrap="square">
            <a:spAutoFit/>
          </a:bodyPr>
          <a:lstStyle/>
          <a:p>
            <a:pPr marL="342900" indent="-342900" algn="ctr">
              <a:spcBef>
                <a:spcPct val="20000"/>
              </a:spcBef>
            </a:pPr>
            <a:r>
              <a:rPr lang="fr-FR" sz="1100" b="1" dirty="0" smtClean="0">
                <a:cs typeface="Times New Roman" pitchFamily="18" charset="0"/>
              </a:rPr>
              <a:t>15,5 M€</a:t>
            </a:r>
          </a:p>
        </p:txBody>
      </p:sp>
      <p:cxnSp>
        <p:nvCxnSpPr>
          <p:cNvPr id="21" name="Forme 109"/>
          <p:cNvCxnSpPr>
            <a:endCxn id="17" idx="1"/>
          </p:cNvCxnSpPr>
          <p:nvPr/>
        </p:nvCxnSpPr>
        <p:spPr>
          <a:xfrm rot="16200000" flipH="1">
            <a:off x="973685" y="3412019"/>
            <a:ext cx="3885058" cy="1583380"/>
          </a:xfrm>
          <a:prstGeom prst="bentConnector2">
            <a:avLst/>
          </a:prstGeom>
          <a:ln w="25400">
            <a:solidFill>
              <a:srgbClr val="A5003E"/>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2" name="Text Box 24"/>
          <p:cNvSpPr txBox="1">
            <a:spLocks noChangeArrowheads="1"/>
          </p:cNvSpPr>
          <p:nvPr/>
        </p:nvSpPr>
        <p:spPr bwMode="auto">
          <a:xfrm>
            <a:off x="5580114" y="5320715"/>
            <a:ext cx="792088" cy="464743"/>
          </a:xfrm>
          <a:prstGeom prst="rect">
            <a:avLst/>
          </a:prstGeom>
          <a:noFill/>
          <a:ln w="9525">
            <a:noFill/>
            <a:miter lim="800000"/>
            <a:headEnd/>
            <a:tailEnd/>
          </a:ln>
        </p:spPr>
        <p:txBody>
          <a:bodyPr wrap="square">
            <a:spAutoFit/>
          </a:bodyPr>
          <a:lstStyle/>
          <a:p>
            <a:pPr marL="342900" indent="-342900">
              <a:spcBef>
                <a:spcPct val="20000"/>
              </a:spcBef>
            </a:pPr>
            <a:r>
              <a:rPr lang="fr-FR" sz="1050" b="1" dirty="0" smtClean="0">
                <a:solidFill>
                  <a:srgbClr val="A5003E"/>
                </a:solidFill>
                <a:cs typeface="Times New Roman" pitchFamily="18" charset="0"/>
              </a:rPr>
              <a:t>0,01%</a:t>
            </a:r>
          </a:p>
          <a:p>
            <a:pPr marL="342900" indent="-342900">
              <a:spcBef>
                <a:spcPct val="20000"/>
              </a:spcBef>
            </a:pPr>
            <a:r>
              <a:rPr lang="fr-FR" sz="1050" dirty="0" smtClean="0">
                <a:solidFill>
                  <a:srgbClr val="A5003E"/>
                </a:solidFill>
                <a:cs typeface="Times New Roman" pitchFamily="18" charset="0"/>
              </a:rPr>
              <a:t> (1 action)</a:t>
            </a:r>
            <a:endParaRPr lang="fr-FR" sz="1050" dirty="0">
              <a:solidFill>
                <a:srgbClr val="A5003E"/>
              </a:solidFill>
              <a:cs typeface="Times New Roman" pitchFamily="18" charset="0"/>
            </a:endParaRPr>
          </a:p>
        </p:txBody>
      </p:sp>
      <p:sp>
        <p:nvSpPr>
          <p:cNvPr id="23" name="Ellipse 22"/>
          <p:cNvSpPr/>
          <p:nvPr/>
        </p:nvSpPr>
        <p:spPr>
          <a:xfrm>
            <a:off x="3491882" y="1613110"/>
            <a:ext cx="936104" cy="714950"/>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Marianne L.</a:t>
            </a:r>
            <a:endParaRPr lang="fr-FR" sz="1100" b="1" dirty="0">
              <a:solidFill>
                <a:schemeClr val="tx1"/>
              </a:solidFill>
            </a:endParaRPr>
          </a:p>
        </p:txBody>
      </p:sp>
      <p:sp>
        <p:nvSpPr>
          <p:cNvPr id="24" name="Rectangle 23"/>
          <p:cNvSpPr/>
          <p:nvPr/>
        </p:nvSpPr>
        <p:spPr>
          <a:xfrm>
            <a:off x="1547666" y="1685118"/>
            <a:ext cx="720080" cy="643512"/>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Claude L.</a:t>
            </a:r>
            <a:endParaRPr lang="fr-FR" sz="1100" b="1" dirty="0">
              <a:solidFill>
                <a:schemeClr val="tx1"/>
              </a:solidFill>
            </a:endParaRPr>
          </a:p>
        </p:txBody>
      </p:sp>
      <p:sp>
        <p:nvSpPr>
          <p:cNvPr id="25" name="Text Box 24"/>
          <p:cNvSpPr txBox="1">
            <a:spLocks noChangeArrowheads="1"/>
          </p:cNvSpPr>
          <p:nvPr/>
        </p:nvSpPr>
        <p:spPr bwMode="auto">
          <a:xfrm>
            <a:off x="4716016" y="5419141"/>
            <a:ext cx="648072" cy="261610"/>
          </a:xfrm>
          <a:prstGeom prst="rect">
            <a:avLst/>
          </a:prstGeom>
          <a:noFill/>
          <a:ln w="9525">
            <a:noFill/>
            <a:miter lim="800000"/>
            <a:headEnd/>
            <a:tailEnd/>
          </a:ln>
        </p:spPr>
        <p:txBody>
          <a:bodyPr wrap="square">
            <a:spAutoFit/>
          </a:bodyPr>
          <a:lstStyle/>
          <a:p>
            <a:pPr marL="342900" indent="-342900" algn="ctr">
              <a:spcBef>
                <a:spcPct val="20000"/>
              </a:spcBef>
            </a:pPr>
            <a:r>
              <a:rPr lang="fr-FR" sz="1100" b="1" dirty="0" smtClean="0">
                <a:solidFill>
                  <a:srgbClr val="A5003E"/>
                </a:solidFill>
                <a:cs typeface="Times New Roman" pitchFamily="18" charset="0"/>
              </a:rPr>
              <a:t>48,98%</a:t>
            </a:r>
          </a:p>
        </p:txBody>
      </p:sp>
      <p:cxnSp>
        <p:nvCxnSpPr>
          <p:cNvPr id="26" name="Forme 109"/>
          <p:cNvCxnSpPr/>
          <p:nvPr/>
        </p:nvCxnSpPr>
        <p:spPr>
          <a:xfrm rot="5400000">
            <a:off x="4283970" y="5320710"/>
            <a:ext cx="1008113" cy="1588"/>
          </a:xfrm>
          <a:prstGeom prst="straightConnector1">
            <a:avLst/>
          </a:prstGeom>
          <a:ln w="25400">
            <a:solidFill>
              <a:srgbClr val="A5003E"/>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8" name="Forme 109"/>
          <p:cNvCxnSpPr/>
          <p:nvPr/>
        </p:nvCxnSpPr>
        <p:spPr>
          <a:xfrm rot="16200000" flipH="1">
            <a:off x="2339752" y="4600633"/>
            <a:ext cx="1800200" cy="936104"/>
          </a:xfrm>
          <a:prstGeom prst="bentConnector3">
            <a:avLst>
              <a:gd name="adj1" fmla="val 99758"/>
            </a:avLst>
          </a:prstGeom>
          <a:ln w="25400">
            <a:solidFill>
              <a:srgbClr val="A5003E"/>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0" name="Text Box 24"/>
          <p:cNvSpPr txBox="1">
            <a:spLocks noChangeArrowheads="1"/>
          </p:cNvSpPr>
          <p:nvPr/>
        </p:nvSpPr>
        <p:spPr bwMode="auto">
          <a:xfrm>
            <a:off x="2915818" y="2728423"/>
            <a:ext cx="720080" cy="261610"/>
          </a:xfrm>
          <a:prstGeom prst="rect">
            <a:avLst/>
          </a:prstGeom>
          <a:noFill/>
          <a:ln w="9525">
            <a:noFill/>
            <a:miter lim="800000"/>
            <a:headEnd/>
            <a:tailEnd/>
          </a:ln>
        </p:spPr>
        <p:txBody>
          <a:bodyPr wrap="square">
            <a:spAutoFit/>
          </a:bodyPr>
          <a:lstStyle/>
          <a:p>
            <a:pPr marL="342900" indent="-342900" algn="ctr">
              <a:spcBef>
                <a:spcPct val="20000"/>
              </a:spcBef>
            </a:pPr>
            <a:r>
              <a:rPr lang="fr-FR" sz="1100" b="1" dirty="0" smtClean="0">
                <a:cs typeface="Times New Roman" pitchFamily="18" charset="0"/>
              </a:rPr>
              <a:t>31,01%</a:t>
            </a:r>
          </a:p>
        </p:txBody>
      </p:sp>
      <p:sp>
        <p:nvSpPr>
          <p:cNvPr id="34" name="Oval 42"/>
          <p:cNvSpPr>
            <a:spLocks noChangeArrowheads="1"/>
          </p:cNvSpPr>
          <p:nvPr/>
        </p:nvSpPr>
        <p:spPr bwMode="auto">
          <a:xfrm>
            <a:off x="3131840" y="2296375"/>
            <a:ext cx="220662" cy="218678"/>
          </a:xfrm>
          <a:prstGeom prst="ellipse">
            <a:avLst/>
          </a:prstGeom>
          <a:noFill/>
          <a:ln w="6350" algn="ctr">
            <a:solidFill>
              <a:srgbClr val="283B4C"/>
            </a:solidFill>
            <a:round/>
            <a:headEnd/>
            <a:tailEnd/>
          </a:ln>
        </p:spPr>
        <p:txBody>
          <a:bodyPr wrap="none" lIns="0" tIns="0" rIns="0" bIns="0" anchor="ctr"/>
          <a:lstStyle/>
          <a:p>
            <a:pPr algn="ctr"/>
            <a:r>
              <a:rPr lang="fr-FR" sz="1400" b="1" dirty="0" smtClean="0"/>
              <a:t>9</a:t>
            </a:r>
            <a:endParaRPr lang="fr-FR" sz="1400" b="1" dirty="0"/>
          </a:p>
        </p:txBody>
      </p:sp>
      <p:sp>
        <p:nvSpPr>
          <p:cNvPr id="35" name="Text Box 103"/>
          <p:cNvSpPr txBox="1">
            <a:spLocks noChangeArrowheads="1"/>
          </p:cNvSpPr>
          <p:nvPr/>
        </p:nvSpPr>
        <p:spPr bwMode="auto">
          <a:xfrm>
            <a:off x="-71470" y="1216255"/>
            <a:ext cx="1368152" cy="692497"/>
          </a:xfrm>
          <a:prstGeom prst="rect">
            <a:avLst/>
          </a:prstGeom>
          <a:noFill/>
          <a:ln w="9525">
            <a:noFill/>
            <a:miter lim="800000"/>
            <a:headEnd/>
            <a:tailEnd/>
          </a:ln>
        </p:spPr>
        <p:txBody>
          <a:bodyPr wrap="square">
            <a:spAutoFit/>
          </a:bodyPr>
          <a:lstStyle/>
          <a:p>
            <a:pPr algn="r"/>
            <a:r>
              <a:rPr lang="fr-FR" sz="1300" b="1" dirty="0">
                <a:solidFill>
                  <a:srgbClr val="0066CC"/>
                </a:solidFill>
                <a:cs typeface="Times New Roman" pitchFamily="18" charset="0"/>
              </a:rPr>
              <a:t>Pacte</a:t>
            </a:r>
            <a:r>
              <a:rPr lang="fr-FR" sz="1300" b="1" dirty="0" smtClean="0">
                <a:solidFill>
                  <a:srgbClr val="0066CC"/>
                </a:solidFill>
                <a:cs typeface="Times New Roman" pitchFamily="18" charset="0"/>
              </a:rPr>
              <a:t>Dutreil</a:t>
            </a:r>
          </a:p>
          <a:p>
            <a:pPr algn="r"/>
            <a:r>
              <a:rPr lang="fr-FR" sz="1300" b="1" dirty="0" smtClean="0">
                <a:solidFill>
                  <a:srgbClr val="0066CC"/>
                </a:solidFill>
                <a:cs typeface="Times New Roman" pitchFamily="18" charset="0"/>
              </a:rPr>
              <a:t>Société  Léonard</a:t>
            </a:r>
          </a:p>
          <a:p>
            <a:pPr algn="r"/>
            <a:r>
              <a:rPr lang="fr-FR" sz="1300" b="1" dirty="0" smtClean="0">
                <a:solidFill>
                  <a:srgbClr val="0066CC"/>
                </a:solidFill>
                <a:cs typeface="Times New Roman" pitchFamily="18" charset="0"/>
              </a:rPr>
              <a:t>ECC</a:t>
            </a:r>
            <a:endParaRPr lang="fr-FR" sz="1300" b="1" dirty="0">
              <a:solidFill>
                <a:srgbClr val="0066CC"/>
              </a:solidFill>
              <a:cs typeface="Times New Roman" pitchFamily="18" charset="0"/>
            </a:endParaRPr>
          </a:p>
        </p:txBody>
      </p:sp>
      <p:sp>
        <p:nvSpPr>
          <p:cNvPr id="50" name="Flèche gauche 49"/>
          <p:cNvSpPr/>
          <p:nvPr/>
        </p:nvSpPr>
        <p:spPr>
          <a:xfrm>
            <a:off x="1259632" y="3664527"/>
            <a:ext cx="1152128" cy="504056"/>
          </a:xfrm>
          <a:prstGeom prst="lef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fr-FR" sz="1200" b="1" dirty="0" smtClean="0">
                <a:latin typeface="+mj-lt"/>
              </a:rPr>
              <a:t>Soulte</a:t>
            </a:r>
          </a:p>
        </p:txBody>
      </p:sp>
      <p:sp>
        <p:nvSpPr>
          <p:cNvPr id="51" name="Rectangle 50"/>
          <p:cNvSpPr/>
          <p:nvPr/>
        </p:nvSpPr>
        <p:spPr>
          <a:xfrm>
            <a:off x="5076058" y="1720311"/>
            <a:ext cx="720080" cy="643512"/>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Pierre S.</a:t>
            </a:r>
          </a:p>
          <a:p>
            <a:pPr algn="ctr"/>
            <a:r>
              <a:rPr lang="fr-FR" sz="1100" b="1" dirty="0" smtClean="0">
                <a:solidFill>
                  <a:schemeClr val="tx1"/>
                </a:solidFill>
              </a:rPr>
              <a:t>DG</a:t>
            </a:r>
            <a:endParaRPr lang="fr-FR" sz="1100" b="1" dirty="0">
              <a:solidFill>
                <a:schemeClr val="tx1"/>
              </a:solidFill>
            </a:endParaRPr>
          </a:p>
        </p:txBody>
      </p:sp>
      <p:sp>
        <p:nvSpPr>
          <p:cNvPr id="63" name="Rectangle avec flèche vers le bas 62"/>
          <p:cNvSpPr/>
          <p:nvPr/>
        </p:nvSpPr>
        <p:spPr>
          <a:xfrm>
            <a:off x="2333793" y="1844824"/>
            <a:ext cx="1086079" cy="1656184"/>
          </a:xfrm>
          <a:prstGeom prst="downArrowCallout">
            <a:avLst>
              <a:gd name="adj1" fmla="val 29092"/>
              <a:gd name="adj2" fmla="val 35230"/>
              <a:gd name="adj3" fmla="val 22272"/>
              <a:gd name="adj4" fmla="val 25515"/>
            </a:avLst>
          </a:prstGeom>
          <a:solidFill>
            <a:srgbClr val="A5003E"/>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anchor="ctr"/>
          <a:lstStyle/>
          <a:p>
            <a:pPr algn="ctr">
              <a:defRPr/>
            </a:pPr>
            <a:r>
              <a:rPr lang="fr-FR" sz="1200" b="1" dirty="0" smtClean="0"/>
              <a:t>Donation-partage</a:t>
            </a:r>
          </a:p>
        </p:txBody>
      </p:sp>
      <p:cxnSp>
        <p:nvCxnSpPr>
          <p:cNvPr id="75" name="Forme 109"/>
          <p:cNvCxnSpPr/>
          <p:nvPr/>
        </p:nvCxnSpPr>
        <p:spPr>
          <a:xfrm rot="5400000">
            <a:off x="3852714" y="4095781"/>
            <a:ext cx="3456384" cy="1588"/>
          </a:xfrm>
          <a:prstGeom prst="straightConnector1">
            <a:avLst/>
          </a:prstGeom>
          <a:ln w="25400">
            <a:solidFill>
              <a:srgbClr val="A5003E"/>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78" name="Forme 109"/>
          <p:cNvCxnSpPr/>
          <p:nvPr/>
        </p:nvCxnSpPr>
        <p:spPr>
          <a:xfrm rot="5400000">
            <a:off x="3312654" y="3195681"/>
            <a:ext cx="1944216" cy="1588"/>
          </a:xfrm>
          <a:prstGeom prst="straightConnector1">
            <a:avLst/>
          </a:prstGeom>
          <a:ln w="25400">
            <a:solidFill>
              <a:srgbClr val="A5003E"/>
            </a:solidFill>
            <a:prstDash val="sysDot"/>
            <a:miter lim="800000"/>
            <a:tailEnd type="triangle"/>
          </a:ln>
        </p:spPr>
        <p:style>
          <a:lnRef idx="1">
            <a:schemeClr val="accent1"/>
          </a:lnRef>
          <a:fillRef idx="0">
            <a:schemeClr val="accent1"/>
          </a:fillRef>
          <a:effectRef idx="0">
            <a:schemeClr val="accent1"/>
          </a:effectRef>
          <a:fontRef idx="minor">
            <a:schemeClr val="tx1"/>
          </a:fontRef>
        </p:style>
      </p:cxnSp>
      <p:cxnSp>
        <p:nvCxnSpPr>
          <p:cNvPr id="80" name="Forme 109"/>
          <p:cNvCxnSpPr/>
          <p:nvPr/>
        </p:nvCxnSpPr>
        <p:spPr>
          <a:xfrm>
            <a:off x="3347864" y="3808543"/>
            <a:ext cx="648072" cy="360040"/>
          </a:xfrm>
          <a:prstGeom prst="bentConnector3">
            <a:avLst>
              <a:gd name="adj1" fmla="val 101831"/>
            </a:avLst>
          </a:prstGeom>
          <a:ln w="25400">
            <a:solidFill>
              <a:srgbClr val="A5003E"/>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83" name="Forme 109"/>
          <p:cNvCxnSpPr>
            <a:stCxn id="24" idx="0"/>
          </p:cNvCxnSpPr>
          <p:nvPr/>
        </p:nvCxnSpPr>
        <p:spPr>
          <a:xfrm rot="16200000" flipH="1">
            <a:off x="2178141" y="1414682"/>
            <a:ext cx="2483467" cy="3024338"/>
          </a:xfrm>
          <a:prstGeom prst="bentConnector4">
            <a:avLst>
              <a:gd name="adj1" fmla="val -9205"/>
              <a:gd name="adj2" fmla="val 100070"/>
            </a:avLst>
          </a:prstGeom>
          <a:ln w="25400">
            <a:solidFill>
              <a:srgbClr val="A5003E"/>
            </a:solidFill>
            <a:prstDash val="sysDot"/>
            <a:miter lim="800000"/>
            <a:tailEnd type="triangle"/>
          </a:ln>
        </p:spPr>
        <p:style>
          <a:lnRef idx="1">
            <a:schemeClr val="accent1"/>
          </a:lnRef>
          <a:fillRef idx="0">
            <a:schemeClr val="accent1"/>
          </a:fillRef>
          <a:effectRef idx="0">
            <a:schemeClr val="accent1"/>
          </a:effectRef>
          <a:fontRef idx="minor">
            <a:schemeClr val="tx1"/>
          </a:fontRef>
        </p:style>
      </p:cxnSp>
      <p:sp>
        <p:nvSpPr>
          <p:cNvPr id="40" name="Text Box 103"/>
          <p:cNvSpPr txBox="1">
            <a:spLocks noChangeArrowheads="1"/>
          </p:cNvSpPr>
          <p:nvPr/>
        </p:nvSpPr>
        <p:spPr bwMode="auto">
          <a:xfrm>
            <a:off x="395536" y="4672643"/>
            <a:ext cx="1368152" cy="492443"/>
          </a:xfrm>
          <a:prstGeom prst="rect">
            <a:avLst/>
          </a:prstGeom>
          <a:noFill/>
          <a:ln w="9525">
            <a:noFill/>
            <a:miter lim="800000"/>
            <a:headEnd/>
            <a:tailEnd/>
          </a:ln>
        </p:spPr>
        <p:txBody>
          <a:bodyPr wrap="square">
            <a:spAutoFit/>
          </a:bodyPr>
          <a:lstStyle/>
          <a:p>
            <a:pPr algn="r"/>
            <a:r>
              <a:rPr lang="fr-FR" sz="1300" b="1" dirty="0" smtClean="0">
                <a:solidFill>
                  <a:srgbClr val="0066CC"/>
                </a:solidFill>
                <a:cs typeface="Times New Roman" pitchFamily="18" charset="0"/>
              </a:rPr>
              <a:t>PacteDutreil</a:t>
            </a:r>
          </a:p>
          <a:p>
            <a:pPr algn="r"/>
            <a:r>
              <a:rPr lang="fr-FR" sz="1300" b="1" dirty="0" smtClean="0">
                <a:solidFill>
                  <a:srgbClr val="0066CC"/>
                </a:solidFill>
                <a:cs typeface="Times New Roman" pitchFamily="18" charset="0"/>
              </a:rPr>
              <a:t>Holding - EIC</a:t>
            </a:r>
          </a:p>
        </p:txBody>
      </p:sp>
      <p:cxnSp>
        <p:nvCxnSpPr>
          <p:cNvPr id="41" name="Connecteur droit avec flèche 40"/>
          <p:cNvCxnSpPr/>
          <p:nvPr/>
        </p:nvCxnSpPr>
        <p:spPr>
          <a:xfrm rot="5400000" flipH="1" flipV="1">
            <a:off x="1691680" y="4312601"/>
            <a:ext cx="720080" cy="720080"/>
          </a:xfrm>
          <a:prstGeom prst="straightConnector1">
            <a:avLst/>
          </a:prstGeom>
          <a:ln w="63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Text Box 24"/>
          <p:cNvSpPr txBox="1">
            <a:spLocks noChangeArrowheads="1"/>
          </p:cNvSpPr>
          <p:nvPr/>
        </p:nvSpPr>
        <p:spPr bwMode="auto">
          <a:xfrm>
            <a:off x="4283970" y="3000692"/>
            <a:ext cx="792088" cy="447815"/>
          </a:xfrm>
          <a:prstGeom prst="rect">
            <a:avLst/>
          </a:prstGeom>
          <a:noFill/>
          <a:ln w="9525">
            <a:noFill/>
            <a:miter lim="800000"/>
            <a:headEnd/>
            <a:tailEnd/>
          </a:ln>
        </p:spPr>
        <p:txBody>
          <a:bodyPr wrap="square">
            <a:spAutoFit/>
          </a:bodyPr>
          <a:lstStyle/>
          <a:p>
            <a:pPr marL="342900" indent="-342900">
              <a:spcBef>
                <a:spcPct val="20000"/>
              </a:spcBef>
            </a:pPr>
            <a:r>
              <a:rPr lang="fr-FR" sz="1050" b="1" dirty="0" smtClean="0">
                <a:solidFill>
                  <a:srgbClr val="A5003E"/>
                </a:solidFill>
                <a:cs typeface="Times New Roman" pitchFamily="18" charset="0"/>
              </a:rPr>
              <a:t>0,01% </a:t>
            </a:r>
          </a:p>
          <a:p>
            <a:pPr marL="342900" indent="-342900">
              <a:spcBef>
                <a:spcPct val="20000"/>
              </a:spcBef>
            </a:pPr>
            <a:r>
              <a:rPr lang="fr-FR" sz="1050" b="1" dirty="0" smtClean="0">
                <a:solidFill>
                  <a:srgbClr val="A5003E"/>
                </a:solidFill>
                <a:cs typeface="Times New Roman" pitchFamily="18" charset="0"/>
              </a:rPr>
              <a:t>US</a:t>
            </a:r>
          </a:p>
        </p:txBody>
      </p:sp>
      <p:sp>
        <p:nvSpPr>
          <p:cNvPr id="48" name="Text Box 24"/>
          <p:cNvSpPr txBox="1">
            <a:spLocks noChangeArrowheads="1"/>
          </p:cNvSpPr>
          <p:nvPr/>
        </p:nvSpPr>
        <p:spPr bwMode="auto">
          <a:xfrm>
            <a:off x="4932042" y="3016456"/>
            <a:ext cx="792088" cy="447815"/>
          </a:xfrm>
          <a:prstGeom prst="rect">
            <a:avLst/>
          </a:prstGeom>
          <a:noFill/>
          <a:ln w="9525">
            <a:noFill/>
            <a:miter lim="800000"/>
            <a:headEnd/>
            <a:tailEnd/>
          </a:ln>
        </p:spPr>
        <p:txBody>
          <a:bodyPr wrap="square">
            <a:spAutoFit/>
          </a:bodyPr>
          <a:lstStyle/>
          <a:p>
            <a:pPr marL="342900" indent="-342900">
              <a:spcBef>
                <a:spcPct val="20000"/>
              </a:spcBef>
            </a:pPr>
            <a:r>
              <a:rPr lang="fr-FR" sz="1050" b="1" dirty="0" smtClean="0">
                <a:solidFill>
                  <a:srgbClr val="A5003E"/>
                </a:solidFill>
                <a:cs typeface="Times New Roman" pitchFamily="18" charset="0"/>
              </a:rPr>
              <a:t>48,99% </a:t>
            </a:r>
          </a:p>
          <a:p>
            <a:pPr marL="342900" indent="-342900">
              <a:spcBef>
                <a:spcPct val="20000"/>
              </a:spcBef>
            </a:pPr>
            <a:r>
              <a:rPr lang="fr-FR" sz="1050" b="1" dirty="0" smtClean="0">
                <a:solidFill>
                  <a:srgbClr val="A5003E"/>
                </a:solidFill>
                <a:cs typeface="Times New Roman" pitchFamily="18" charset="0"/>
              </a:rPr>
              <a:t>US</a:t>
            </a:r>
          </a:p>
        </p:txBody>
      </p:sp>
      <p:sp>
        <p:nvSpPr>
          <p:cNvPr id="49" name="Text Box 24"/>
          <p:cNvSpPr txBox="1">
            <a:spLocks noChangeArrowheads="1"/>
          </p:cNvSpPr>
          <p:nvPr/>
        </p:nvSpPr>
        <p:spPr bwMode="auto">
          <a:xfrm>
            <a:off x="3563888" y="3376499"/>
            <a:ext cx="432048" cy="447815"/>
          </a:xfrm>
          <a:prstGeom prst="rect">
            <a:avLst/>
          </a:prstGeom>
          <a:noFill/>
          <a:ln w="9525">
            <a:noFill/>
            <a:miter lim="800000"/>
            <a:headEnd/>
            <a:tailEnd/>
          </a:ln>
        </p:spPr>
        <p:txBody>
          <a:bodyPr wrap="square">
            <a:spAutoFit/>
          </a:bodyPr>
          <a:lstStyle/>
          <a:p>
            <a:pPr marL="342900" indent="-342900">
              <a:spcBef>
                <a:spcPct val="20000"/>
              </a:spcBef>
            </a:pPr>
            <a:r>
              <a:rPr lang="fr-FR" sz="1050" b="1" dirty="0" smtClean="0">
                <a:solidFill>
                  <a:srgbClr val="A5003E"/>
                </a:solidFill>
                <a:cs typeface="Times New Roman" pitchFamily="18" charset="0"/>
              </a:rPr>
              <a:t>51%</a:t>
            </a:r>
          </a:p>
          <a:p>
            <a:pPr marL="342900" indent="-342900">
              <a:spcBef>
                <a:spcPct val="20000"/>
              </a:spcBef>
            </a:pPr>
            <a:r>
              <a:rPr lang="fr-FR" sz="1050" b="1" dirty="0" smtClean="0">
                <a:solidFill>
                  <a:srgbClr val="A5003E"/>
                </a:solidFill>
                <a:cs typeface="Times New Roman" pitchFamily="18" charset="0"/>
              </a:rPr>
              <a:t>PP</a:t>
            </a:r>
          </a:p>
        </p:txBody>
      </p:sp>
      <p:cxnSp>
        <p:nvCxnSpPr>
          <p:cNvPr id="54" name="Forme 109"/>
          <p:cNvCxnSpPr/>
          <p:nvPr/>
        </p:nvCxnSpPr>
        <p:spPr>
          <a:xfrm>
            <a:off x="2987826" y="4168583"/>
            <a:ext cx="576064" cy="504056"/>
          </a:xfrm>
          <a:prstGeom prst="bentConnector3">
            <a:avLst>
              <a:gd name="adj1" fmla="val 1408"/>
            </a:avLst>
          </a:prstGeom>
          <a:ln w="25400">
            <a:solidFill>
              <a:srgbClr val="A5003E"/>
            </a:solidFill>
            <a:prstDash val="dash"/>
            <a:miter lim="800000"/>
            <a:tailEnd type="triangle"/>
          </a:ln>
        </p:spPr>
        <p:style>
          <a:lnRef idx="1">
            <a:schemeClr val="accent1"/>
          </a:lnRef>
          <a:fillRef idx="0">
            <a:schemeClr val="accent1"/>
          </a:fillRef>
          <a:effectRef idx="0">
            <a:schemeClr val="accent1"/>
          </a:effectRef>
          <a:fontRef idx="minor">
            <a:schemeClr val="tx1"/>
          </a:fontRef>
        </p:style>
      </p:cxnSp>
      <p:sp>
        <p:nvSpPr>
          <p:cNvPr id="57" name="Text Box 24"/>
          <p:cNvSpPr txBox="1">
            <a:spLocks noChangeArrowheads="1"/>
          </p:cNvSpPr>
          <p:nvPr/>
        </p:nvSpPr>
        <p:spPr bwMode="auto">
          <a:xfrm>
            <a:off x="2987824" y="4240595"/>
            <a:ext cx="432048" cy="447815"/>
          </a:xfrm>
          <a:prstGeom prst="rect">
            <a:avLst/>
          </a:prstGeom>
          <a:noFill/>
          <a:ln w="9525">
            <a:noFill/>
            <a:miter lim="800000"/>
            <a:headEnd/>
            <a:tailEnd/>
          </a:ln>
        </p:spPr>
        <p:txBody>
          <a:bodyPr wrap="square">
            <a:spAutoFit/>
          </a:bodyPr>
          <a:lstStyle/>
          <a:p>
            <a:pPr marL="342900" indent="-342900">
              <a:spcBef>
                <a:spcPct val="20000"/>
              </a:spcBef>
            </a:pPr>
            <a:r>
              <a:rPr lang="fr-FR" sz="1050" b="1" dirty="0" smtClean="0">
                <a:solidFill>
                  <a:srgbClr val="A5003E"/>
                </a:solidFill>
                <a:cs typeface="Times New Roman" pitchFamily="18" charset="0"/>
              </a:rPr>
              <a:t>49%</a:t>
            </a:r>
          </a:p>
          <a:p>
            <a:pPr marL="342900" indent="-342900">
              <a:spcBef>
                <a:spcPct val="20000"/>
              </a:spcBef>
            </a:pPr>
            <a:r>
              <a:rPr lang="fr-FR" sz="1050" b="1" dirty="0" smtClean="0">
                <a:solidFill>
                  <a:srgbClr val="A5003E"/>
                </a:solidFill>
                <a:cs typeface="Times New Roman" pitchFamily="18" charset="0"/>
              </a:rPr>
              <a:t>NP</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nvGraphicFramePr>
        <p:xfrm>
          <a:off x="179513" y="1000108"/>
          <a:ext cx="8496943" cy="2946238"/>
        </p:xfrm>
        <a:graphic>
          <a:graphicData uri="http://schemas.openxmlformats.org/drawingml/2006/table">
            <a:tbl>
              <a:tblPr/>
              <a:tblGrid>
                <a:gridCol w="2336987"/>
                <a:gridCol w="2863728"/>
                <a:gridCol w="3296228"/>
              </a:tblGrid>
              <a:tr h="360040">
                <a:tc>
                  <a:txBody>
                    <a:bodyPr/>
                    <a:lstStyle/>
                    <a:p>
                      <a:pPr algn="ctr" rtl="0" fontAlgn="ctr"/>
                      <a:r>
                        <a:rPr lang="fr-FR" sz="1300" b="1" i="0" u="none" strike="noStrike" dirty="0">
                          <a:solidFill>
                            <a:srgbClr val="FFFFFF"/>
                          </a:solidFill>
                          <a:latin typeface="Trebuchet MS" pitchFamily="34" charset="0"/>
                        </a:rPr>
                        <a:t> </a:t>
                      </a:r>
                    </a:p>
                  </a:txBody>
                  <a:tcPr marL="7045" marR="7045" marT="7045" marB="0" anchor="ctr">
                    <a:lnL>
                      <a:noFill/>
                    </a:lnL>
                    <a:lnR>
                      <a:noFill/>
                    </a:lnR>
                    <a:lnT>
                      <a:noFill/>
                    </a:lnT>
                    <a:lnB w="12700" cap="flat" cmpd="sng" algn="ctr">
                      <a:solidFill>
                        <a:schemeClr val="tx1"/>
                      </a:solidFill>
                      <a:prstDash val="solid"/>
                      <a:round/>
                      <a:headEnd type="none" w="med" len="med"/>
                      <a:tailEnd type="none" w="med" len="med"/>
                    </a:lnB>
                    <a:solidFill>
                      <a:srgbClr val="A5003E"/>
                    </a:solidFill>
                  </a:tcPr>
                </a:tc>
                <a:tc>
                  <a:txBody>
                    <a:bodyPr/>
                    <a:lstStyle/>
                    <a:p>
                      <a:pPr algn="ctr" rtl="0" fontAlgn="ctr"/>
                      <a:r>
                        <a:rPr lang="fr-FR" sz="1400" b="1" i="0" u="none" strike="noStrike" dirty="0">
                          <a:solidFill>
                            <a:srgbClr val="FFFFFF"/>
                          </a:solidFill>
                          <a:latin typeface="Trebuchet MS" pitchFamily="34" charset="0"/>
                        </a:rPr>
                        <a:t>Première donation-partage</a:t>
                      </a:r>
                    </a:p>
                  </a:txBody>
                  <a:tcPr marL="7045" marR="7045" marT="7045"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rgbClr val="A5003E"/>
                    </a:solidFill>
                  </a:tcPr>
                </a:tc>
                <a:tc>
                  <a:txBody>
                    <a:bodyPr/>
                    <a:lstStyle/>
                    <a:p>
                      <a:pPr algn="ctr" rtl="0" fontAlgn="ctr"/>
                      <a:r>
                        <a:rPr lang="fr-FR" sz="1400" b="1" i="0" u="none" strike="noStrike" dirty="0">
                          <a:solidFill>
                            <a:srgbClr val="FFFFFF"/>
                          </a:solidFill>
                          <a:latin typeface="Trebuchet MS" pitchFamily="34" charset="0"/>
                        </a:rPr>
                        <a:t>Seconde donation-partage</a:t>
                      </a:r>
                    </a:p>
                  </a:txBody>
                  <a:tcPr marL="7045" marR="7045" marT="7045" marB="0" anchor="ctr">
                    <a:lnL w="12700" cap="flat" cmpd="sng" algn="ctr">
                      <a:solidFill>
                        <a:schemeClr val="tx1"/>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5003E"/>
                    </a:solidFill>
                  </a:tcPr>
                </a:tc>
              </a:tr>
              <a:tr h="347950">
                <a:tc>
                  <a:txBody>
                    <a:bodyPr/>
                    <a:lstStyle/>
                    <a:p>
                      <a:pPr algn="ctr" rtl="0" fontAlgn="ctr"/>
                      <a:r>
                        <a:rPr lang="fr-FR" sz="1300" b="1" i="0" u="none" strike="noStrike" dirty="0">
                          <a:solidFill>
                            <a:srgbClr val="000000"/>
                          </a:solidFill>
                          <a:latin typeface="Trebuchet MS" pitchFamily="34" charset="0"/>
                        </a:rPr>
                        <a:t>Valeur d'entreprise</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300" b="0" i="0" u="none" strike="noStrike" dirty="0">
                          <a:solidFill>
                            <a:schemeClr val="tx1"/>
                          </a:solidFill>
                          <a:latin typeface="Trebuchet MS" pitchFamily="34" charset="0"/>
                        </a:rPr>
                        <a:t>100 M€</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300" b="0" i="0" u="none" strike="noStrike" dirty="0">
                          <a:solidFill>
                            <a:schemeClr val="tx1"/>
                          </a:solidFill>
                          <a:latin typeface="Trebuchet MS" pitchFamily="34" charset="0"/>
                        </a:rPr>
                        <a:t>100 M€</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7950">
                <a:tc>
                  <a:txBody>
                    <a:bodyPr/>
                    <a:lstStyle/>
                    <a:p>
                      <a:pPr algn="ctr" rtl="0" fontAlgn="ctr"/>
                      <a:r>
                        <a:rPr lang="fr-FR" sz="1300" b="1" i="0" u="none" strike="noStrike" dirty="0" smtClean="0">
                          <a:solidFill>
                            <a:srgbClr val="000000"/>
                          </a:solidFill>
                          <a:latin typeface="Trebuchet MS" pitchFamily="34" charset="0"/>
                        </a:rPr>
                        <a:t>Valeur des titres objets de la </a:t>
                      </a:r>
                      <a:r>
                        <a:rPr lang="fr-FR" sz="1300" b="1" i="0" u="none" strike="noStrike" dirty="0">
                          <a:solidFill>
                            <a:srgbClr val="000000"/>
                          </a:solidFill>
                          <a:latin typeface="Trebuchet MS" pitchFamily="34" charset="0"/>
                        </a:rPr>
                        <a:t>donation-partage</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300" b="0" i="0" u="none" strike="noStrike" dirty="0">
                          <a:solidFill>
                            <a:schemeClr val="tx1"/>
                          </a:solidFill>
                          <a:latin typeface="Trebuchet MS" pitchFamily="34" charset="0"/>
                        </a:rPr>
                        <a:t>24,49 M€</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300" b="0" i="0" u="none" strike="noStrike" dirty="0">
                          <a:solidFill>
                            <a:schemeClr val="tx1"/>
                          </a:solidFill>
                          <a:latin typeface="Trebuchet MS" pitchFamily="34" charset="0"/>
                        </a:rPr>
                        <a:t>(31,01% x 100 M€) / 2 = 15,505 M€</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41286">
                <a:tc>
                  <a:txBody>
                    <a:bodyPr/>
                    <a:lstStyle/>
                    <a:p>
                      <a:pPr algn="ctr" rtl="0" fontAlgn="ctr"/>
                      <a:r>
                        <a:rPr lang="fr-FR" sz="1300" b="1" i="0" u="none" strike="noStrike" dirty="0">
                          <a:solidFill>
                            <a:srgbClr val="000000"/>
                          </a:solidFill>
                          <a:latin typeface="Trebuchet MS" pitchFamily="34" charset="0"/>
                        </a:rPr>
                        <a:t>Droits dus</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300" b="0" i="0" u="none" strike="noStrike" dirty="0">
                          <a:solidFill>
                            <a:schemeClr val="tx1"/>
                          </a:solidFill>
                          <a:latin typeface="Trebuchet MS" pitchFamily="34" charset="0"/>
                        </a:rPr>
                        <a:t>[((24,49 M€ - </a:t>
                      </a:r>
                      <a:r>
                        <a:rPr lang="fr-FR" sz="1300" b="0" i="0" u="none" strike="noStrike" dirty="0" smtClean="0">
                          <a:solidFill>
                            <a:schemeClr val="tx1"/>
                          </a:solidFill>
                          <a:latin typeface="Trebuchet MS" pitchFamily="34" charset="0"/>
                        </a:rPr>
                        <a:t>159 325 €</a:t>
                      </a:r>
                      <a:r>
                        <a:rPr lang="fr-FR" sz="1300" b="0" i="0" u="none" strike="noStrike" dirty="0">
                          <a:solidFill>
                            <a:schemeClr val="tx1"/>
                          </a:solidFill>
                          <a:latin typeface="Trebuchet MS" pitchFamily="34" charset="0"/>
                        </a:rPr>
                        <a:t>) x 0,4</a:t>
                      </a:r>
                      <a:r>
                        <a:rPr lang="fr-FR" sz="1300" b="0" i="0" u="none" strike="noStrike" dirty="0" smtClean="0">
                          <a:solidFill>
                            <a:schemeClr val="tx1"/>
                          </a:solidFill>
                          <a:latin typeface="Trebuchet MS" pitchFamily="34" charset="0"/>
                        </a:rPr>
                        <a:t>)               </a:t>
                      </a:r>
                      <a:r>
                        <a:rPr lang="fr-FR" sz="1300" b="0" i="0" u="none" strike="noStrike" dirty="0">
                          <a:solidFill>
                            <a:schemeClr val="tx1"/>
                          </a:solidFill>
                          <a:latin typeface="Trebuchet MS" pitchFamily="34" charset="0"/>
                        </a:rPr>
                        <a:t>- </a:t>
                      </a:r>
                      <a:r>
                        <a:rPr lang="fr-FR" sz="1300" b="0" i="0" u="none" strike="noStrike" dirty="0" smtClean="0">
                          <a:solidFill>
                            <a:schemeClr val="tx1"/>
                          </a:solidFill>
                          <a:latin typeface="Trebuchet MS" pitchFamily="34" charset="0"/>
                        </a:rPr>
                        <a:t>192 464 €</a:t>
                      </a:r>
                      <a:r>
                        <a:rPr lang="fr-FR" sz="1300" b="0" i="0" u="none" strike="noStrike" dirty="0">
                          <a:solidFill>
                            <a:schemeClr val="tx1"/>
                          </a:solidFill>
                          <a:latin typeface="Trebuchet MS" pitchFamily="34" charset="0"/>
                        </a:rPr>
                        <a:t>] x 50% </a:t>
                      </a:r>
                      <a:endParaRPr lang="fr-FR" sz="1300" b="0" i="0" u="none" strike="noStrike" dirty="0" smtClean="0">
                        <a:solidFill>
                          <a:schemeClr val="tx1"/>
                        </a:solidFill>
                        <a:latin typeface="Trebuchet MS" pitchFamily="34" charset="0"/>
                      </a:endParaRPr>
                    </a:p>
                    <a:p>
                      <a:pPr algn="ctr" rtl="0" fontAlgn="ctr"/>
                      <a:r>
                        <a:rPr lang="fr-FR" sz="1300" b="0" i="0" u="none" strike="noStrike" dirty="0" smtClean="0">
                          <a:solidFill>
                            <a:schemeClr val="tx1"/>
                          </a:solidFill>
                          <a:latin typeface="Trebuchet MS" pitchFamily="34" charset="0"/>
                        </a:rPr>
                        <a:t>= 4 769 903 €</a:t>
                      </a:r>
                      <a:endParaRPr lang="fr-FR" sz="1300" b="0" i="0" u="none" strike="noStrike" dirty="0">
                        <a:solidFill>
                          <a:schemeClr val="tx1"/>
                        </a:solidFill>
                        <a:latin typeface="Trebuchet MS"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300" b="0" i="0" u="none" strike="noStrike" dirty="0" smtClean="0">
                          <a:solidFill>
                            <a:schemeClr val="tx1"/>
                          </a:solidFill>
                          <a:latin typeface="Trebuchet MS" pitchFamily="34" charset="0"/>
                        </a:rPr>
                        <a:t>[((15,505 </a:t>
                      </a:r>
                      <a:r>
                        <a:rPr lang="fr-FR" sz="1300" b="0" i="0" u="none" strike="noStrike" dirty="0">
                          <a:solidFill>
                            <a:schemeClr val="tx1"/>
                          </a:solidFill>
                          <a:latin typeface="Trebuchet MS" pitchFamily="34" charset="0"/>
                        </a:rPr>
                        <a:t>M€ x </a:t>
                      </a:r>
                      <a:r>
                        <a:rPr lang="fr-FR" sz="1300" b="0" i="0" u="none" strike="noStrike" dirty="0" smtClean="0">
                          <a:solidFill>
                            <a:schemeClr val="tx1"/>
                          </a:solidFill>
                          <a:latin typeface="Trebuchet MS" pitchFamily="34" charset="0"/>
                        </a:rPr>
                        <a:t>0,25 – 159 325 €</a:t>
                      </a:r>
                      <a:r>
                        <a:rPr lang="fr-FR" sz="1300" b="0" i="0" u="none" strike="noStrike" dirty="0">
                          <a:solidFill>
                            <a:schemeClr val="tx1"/>
                          </a:solidFill>
                          <a:latin typeface="Trebuchet MS" pitchFamily="34" charset="0"/>
                        </a:rPr>
                        <a:t>) x 0,4) </a:t>
                      </a:r>
                      <a:r>
                        <a:rPr lang="fr-FR" sz="1300" b="0" i="0" u="none" strike="noStrike" dirty="0" smtClean="0">
                          <a:solidFill>
                            <a:schemeClr val="tx1"/>
                          </a:solidFill>
                          <a:latin typeface="Trebuchet MS" pitchFamily="34" charset="0"/>
                        </a:rPr>
                        <a:t>     - 192 464 €</a:t>
                      </a:r>
                      <a:r>
                        <a:rPr lang="fr-FR" sz="1300" b="0" i="0" u="none" strike="noStrike" dirty="0">
                          <a:solidFill>
                            <a:schemeClr val="tx1"/>
                          </a:solidFill>
                          <a:latin typeface="Trebuchet MS" pitchFamily="34" charset="0"/>
                        </a:rPr>
                        <a:t>] x 50% </a:t>
                      </a:r>
                      <a:endParaRPr lang="fr-FR" sz="1300" b="0" i="0" u="none" strike="noStrike" dirty="0" smtClean="0">
                        <a:solidFill>
                          <a:schemeClr val="tx1"/>
                        </a:solidFill>
                        <a:latin typeface="Trebuchet MS" pitchFamily="34" charset="0"/>
                      </a:endParaRPr>
                    </a:p>
                    <a:p>
                      <a:pPr algn="ctr" rtl="0" fontAlgn="ctr"/>
                      <a:r>
                        <a:rPr lang="fr-FR" sz="1300" b="0" i="0" u="none" strike="noStrike" dirty="0" smtClean="0">
                          <a:solidFill>
                            <a:schemeClr val="tx1"/>
                          </a:solidFill>
                          <a:latin typeface="Trebuchet MS" pitchFamily="34" charset="0"/>
                        </a:rPr>
                        <a:t>= 647 153 €</a:t>
                      </a:r>
                      <a:endParaRPr lang="fr-FR" sz="1300" b="0" i="0" u="none" strike="noStrike" dirty="0">
                        <a:solidFill>
                          <a:schemeClr val="tx1"/>
                        </a:solidFill>
                        <a:latin typeface="Trebuchet MS"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7950">
                <a:tc>
                  <a:txBody>
                    <a:bodyPr/>
                    <a:lstStyle/>
                    <a:p>
                      <a:pPr algn="ctr" rtl="0" fontAlgn="ctr"/>
                      <a:r>
                        <a:rPr lang="fr-FR" sz="1300" b="1" i="0" u="none" strike="noStrike" dirty="0">
                          <a:solidFill>
                            <a:srgbClr val="000000"/>
                          </a:solidFill>
                          <a:latin typeface="Trebuchet MS" pitchFamily="34" charset="0"/>
                        </a:rPr>
                        <a:t>Taux moyen d'imposition</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300" b="0" i="0" u="none" strike="noStrike" dirty="0">
                          <a:solidFill>
                            <a:schemeClr val="tx1"/>
                          </a:solidFill>
                          <a:latin typeface="Trebuchet MS" pitchFamily="34" charset="0"/>
                        </a:rPr>
                        <a:t>19,48%</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fr-FR" sz="1300" b="0" i="0" u="none" strike="noStrike" dirty="0" smtClean="0">
                          <a:solidFill>
                            <a:schemeClr val="tx1"/>
                          </a:solidFill>
                          <a:latin typeface="Trebuchet MS" pitchFamily="34" charset="0"/>
                        </a:rPr>
                        <a:t>4,17%</a:t>
                      </a:r>
                      <a:endParaRPr lang="fr-FR" sz="1300" b="0" i="0" u="none" strike="noStrike" dirty="0">
                        <a:solidFill>
                          <a:schemeClr val="tx1"/>
                        </a:solidFill>
                        <a:latin typeface="Trebuchet MS"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80772">
                <a:tc>
                  <a:txBody>
                    <a:bodyPr/>
                    <a:lstStyle/>
                    <a:p>
                      <a:pPr algn="ctr" rtl="0" fontAlgn="ctr"/>
                      <a:r>
                        <a:rPr lang="fr-FR" sz="1300" b="1" i="0" u="none" strike="noStrike" dirty="0">
                          <a:solidFill>
                            <a:srgbClr val="000000"/>
                          </a:solidFill>
                          <a:latin typeface="Trebuchet MS" pitchFamily="34" charset="0"/>
                        </a:rPr>
                        <a:t>Montant perçu au titre de la donation-partage</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300" b="0" i="0" u="none" strike="noStrike" dirty="0">
                          <a:solidFill>
                            <a:schemeClr val="tx1"/>
                          </a:solidFill>
                          <a:latin typeface="Trebuchet MS" pitchFamily="34" charset="0"/>
                        </a:rPr>
                        <a:t>19 </a:t>
                      </a:r>
                      <a:r>
                        <a:rPr lang="fr-FR" sz="1300" b="0" i="0" u="none" strike="noStrike" dirty="0" smtClean="0">
                          <a:solidFill>
                            <a:schemeClr val="tx1"/>
                          </a:solidFill>
                          <a:latin typeface="Trebuchet MS" pitchFamily="34" charset="0"/>
                        </a:rPr>
                        <a:t>720 097 €</a:t>
                      </a:r>
                      <a:endParaRPr lang="fr-FR" sz="1300" b="0" i="0" u="none" strike="noStrike" dirty="0">
                        <a:solidFill>
                          <a:schemeClr val="tx1"/>
                        </a:solidFill>
                        <a:latin typeface="Trebuchet MS"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fr-FR" sz="1300" b="0" i="0" u="none" strike="noStrike" dirty="0">
                          <a:solidFill>
                            <a:schemeClr val="tx1"/>
                          </a:solidFill>
                          <a:latin typeface="Trebuchet MS" pitchFamily="34" charset="0"/>
                        </a:rPr>
                        <a:t>14 </a:t>
                      </a:r>
                      <a:r>
                        <a:rPr lang="fr-FR" sz="1300" b="0" i="0" u="none" strike="noStrike" dirty="0" smtClean="0">
                          <a:solidFill>
                            <a:schemeClr val="tx1"/>
                          </a:solidFill>
                          <a:latin typeface="Trebuchet MS" pitchFamily="34" charset="0"/>
                        </a:rPr>
                        <a:t>857 847 €</a:t>
                      </a:r>
                      <a:endParaRPr lang="fr-FR" sz="1300" b="0" i="0" u="none" strike="noStrike" dirty="0">
                        <a:solidFill>
                          <a:schemeClr val="tx1"/>
                        </a:solidFill>
                        <a:latin typeface="Trebuchet MS"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5" name="Tableau 4"/>
          <p:cNvGraphicFramePr>
            <a:graphicFrameLocks noGrp="1"/>
          </p:cNvGraphicFramePr>
          <p:nvPr/>
        </p:nvGraphicFramePr>
        <p:xfrm>
          <a:off x="214282" y="4168460"/>
          <a:ext cx="5072098" cy="270120"/>
        </p:xfrm>
        <a:graphic>
          <a:graphicData uri="http://schemas.openxmlformats.org/drawingml/2006/table">
            <a:tbl>
              <a:tblPr/>
              <a:tblGrid>
                <a:gridCol w="2259608"/>
                <a:gridCol w="2812490"/>
              </a:tblGrid>
              <a:tr h="209550">
                <a:tc>
                  <a:txBody>
                    <a:bodyPr/>
                    <a:lstStyle/>
                    <a:p>
                      <a:pPr algn="l" rtl="0" fontAlgn="ctr"/>
                      <a:r>
                        <a:rPr lang="fr-FR" sz="1300" b="1" i="0" u="none" strike="noStrike" dirty="0">
                          <a:solidFill>
                            <a:srgbClr val="000000"/>
                          </a:solidFill>
                          <a:latin typeface="Trebuchet MS" pitchFamily="34" charset="0"/>
                        </a:rPr>
                        <a:t>Montant total perçu</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fr-FR" sz="1300" b="0" i="0" u="none" strike="noStrike" dirty="0">
                          <a:solidFill>
                            <a:schemeClr val="tx1"/>
                          </a:solidFill>
                          <a:latin typeface="Trebuchet MS" pitchFamily="34" charset="0"/>
                        </a:rPr>
                        <a:t>34 </a:t>
                      </a:r>
                      <a:r>
                        <a:rPr lang="fr-FR" sz="1300" b="0" i="0" u="none" strike="noStrike" dirty="0" smtClean="0">
                          <a:solidFill>
                            <a:schemeClr val="tx1"/>
                          </a:solidFill>
                          <a:latin typeface="Trebuchet MS" pitchFamily="34" charset="0"/>
                        </a:rPr>
                        <a:t>577 944 €</a:t>
                      </a:r>
                      <a:endParaRPr lang="fr-FR" sz="1300" b="0" i="0" u="none" strike="noStrike" dirty="0">
                        <a:solidFill>
                          <a:schemeClr val="tx1"/>
                        </a:solidFill>
                        <a:latin typeface="Trebuchet MS" pitchFamily="34" charset="0"/>
                      </a:endParaRP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Rectangle 6"/>
          <p:cNvSpPr/>
          <p:nvPr/>
        </p:nvSpPr>
        <p:spPr>
          <a:xfrm>
            <a:off x="107504" y="4528504"/>
            <a:ext cx="8640960" cy="276999"/>
          </a:xfrm>
          <a:prstGeom prst="rect">
            <a:avLst/>
          </a:prstGeom>
        </p:spPr>
        <p:txBody>
          <a:bodyPr wrap="square">
            <a:spAutoFit/>
          </a:bodyPr>
          <a:lstStyle/>
          <a:p>
            <a:pPr eaLnBrk="0" hangingPunct="0"/>
            <a:r>
              <a:rPr lang="fr-FR" sz="1200" i="1" dirty="0" smtClean="0">
                <a:latin typeface="Trebuchet MS" pitchFamily="34" charset="0"/>
                <a:cs typeface="Arial" pitchFamily="34" charset="0"/>
              </a:rPr>
              <a:t>Note : Le détail des calculs est explicité dans l’illustration n°46 et plus amplement détaillé dans l’annexe 13.</a:t>
            </a:r>
          </a:p>
        </p:txBody>
      </p:sp>
      <p:sp>
        <p:nvSpPr>
          <p:cNvPr id="8" name="Rectangle 7"/>
          <p:cNvSpPr>
            <a:spLocks noChangeArrowheads="1"/>
          </p:cNvSpPr>
          <p:nvPr/>
        </p:nvSpPr>
        <p:spPr bwMode="auto">
          <a:xfrm>
            <a:off x="179512" y="476672"/>
            <a:ext cx="8496944" cy="220662"/>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Illustration n° 65 : Calcul de la soulte et du montant des droits applicables à la donation faite par Cyril </a:t>
            </a:r>
            <a:endParaRPr lang="fr-FR" sz="1300" b="1" dirty="0">
              <a:latin typeface="Trebuchet MS" pitchFamily="34" charset="0"/>
              <a:cs typeface="Arial" pitchFamily="34"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Oval 67" descr="Diagonales en pointillés vers le haut"/>
          <p:cNvSpPr>
            <a:spLocks noChangeArrowheads="1"/>
          </p:cNvSpPr>
          <p:nvPr/>
        </p:nvSpPr>
        <p:spPr bwMode="auto">
          <a:xfrm rot="5400000">
            <a:off x="1015476" y="2258114"/>
            <a:ext cx="3509812" cy="2779103"/>
          </a:xfrm>
          <a:custGeom>
            <a:avLst/>
            <a:gdLst>
              <a:gd name="connsiteX0" fmla="*/ 0 w 5454650"/>
              <a:gd name="connsiteY0" fmla="*/ 946944 h 1893888"/>
              <a:gd name="connsiteX1" fmla="*/ 1832770 w 5454650"/>
              <a:gd name="connsiteY1" fmla="*/ 52389 h 1893888"/>
              <a:gd name="connsiteX2" fmla="*/ 2727327 w 5454650"/>
              <a:gd name="connsiteY2" fmla="*/ 3 h 1893888"/>
              <a:gd name="connsiteX3" fmla="*/ 3621886 w 5454650"/>
              <a:gd name="connsiteY3" fmla="*/ 52390 h 1893888"/>
              <a:gd name="connsiteX4" fmla="*/ 5454651 w 5454650"/>
              <a:gd name="connsiteY4" fmla="*/ 946952 h 1893888"/>
              <a:gd name="connsiteX5" fmla="*/ 3621883 w 5454650"/>
              <a:gd name="connsiteY5" fmla="*/ 1841510 h 1893888"/>
              <a:gd name="connsiteX6" fmla="*/ 2727325 w 5454650"/>
              <a:gd name="connsiteY6" fmla="*/ 1893896 h 1893888"/>
              <a:gd name="connsiteX7" fmla="*/ 1832767 w 5454650"/>
              <a:gd name="connsiteY7" fmla="*/ 1841509 h 1893888"/>
              <a:gd name="connsiteX8" fmla="*/ 1 w 5454650"/>
              <a:gd name="connsiteY8" fmla="*/ 946948 h 1893888"/>
              <a:gd name="connsiteX9" fmla="*/ 0 w 5454650"/>
              <a:gd name="connsiteY9" fmla="*/ 946944 h 1893888"/>
              <a:gd name="connsiteX0" fmla="*/ 504059 w 5454660"/>
              <a:gd name="connsiteY0" fmla="*/ 1173805 h 1893893"/>
              <a:gd name="connsiteX1" fmla="*/ 1832773 w 5454660"/>
              <a:gd name="connsiteY1" fmla="*/ 52386 h 1893893"/>
              <a:gd name="connsiteX2" fmla="*/ 2727330 w 5454660"/>
              <a:gd name="connsiteY2" fmla="*/ 0 h 1893893"/>
              <a:gd name="connsiteX3" fmla="*/ 3621889 w 5454660"/>
              <a:gd name="connsiteY3" fmla="*/ 52387 h 1893893"/>
              <a:gd name="connsiteX4" fmla="*/ 5454654 w 5454660"/>
              <a:gd name="connsiteY4" fmla="*/ 946949 h 1893893"/>
              <a:gd name="connsiteX5" fmla="*/ 3621886 w 5454660"/>
              <a:gd name="connsiteY5" fmla="*/ 1841507 h 1893893"/>
              <a:gd name="connsiteX6" fmla="*/ 2727328 w 5454660"/>
              <a:gd name="connsiteY6" fmla="*/ 1893893 h 1893893"/>
              <a:gd name="connsiteX7" fmla="*/ 1832770 w 5454660"/>
              <a:gd name="connsiteY7" fmla="*/ 1841506 h 1893893"/>
              <a:gd name="connsiteX8" fmla="*/ 4 w 5454660"/>
              <a:gd name="connsiteY8" fmla="*/ 946945 h 1893893"/>
              <a:gd name="connsiteX9" fmla="*/ 504059 w 5454660"/>
              <a:gd name="connsiteY9" fmla="*/ 1173805 h 1893893"/>
              <a:gd name="connsiteX0" fmla="*/ 0 w 4950601"/>
              <a:gd name="connsiteY0" fmla="*/ 1173805 h 1893893"/>
              <a:gd name="connsiteX1" fmla="*/ 1328714 w 4950601"/>
              <a:gd name="connsiteY1" fmla="*/ 52386 h 1893893"/>
              <a:gd name="connsiteX2" fmla="*/ 2223271 w 4950601"/>
              <a:gd name="connsiteY2" fmla="*/ 0 h 1893893"/>
              <a:gd name="connsiteX3" fmla="*/ 3117830 w 4950601"/>
              <a:gd name="connsiteY3" fmla="*/ 52387 h 1893893"/>
              <a:gd name="connsiteX4" fmla="*/ 4950595 w 4950601"/>
              <a:gd name="connsiteY4" fmla="*/ 946949 h 1893893"/>
              <a:gd name="connsiteX5" fmla="*/ 3117827 w 4950601"/>
              <a:gd name="connsiteY5" fmla="*/ 1841507 h 1893893"/>
              <a:gd name="connsiteX6" fmla="*/ 2223269 w 4950601"/>
              <a:gd name="connsiteY6" fmla="*/ 1893893 h 1893893"/>
              <a:gd name="connsiteX7" fmla="*/ 1328711 w 4950601"/>
              <a:gd name="connsiteY7" fmla="*/ 1841506 h 1893893"/>
              <a:gd name="connsiteX8" fmla="*/ 0 w 4950601"/>
              <a:gd name="connsiteY8" fmla="*/ 1173805 h 1893893"/>
              <a:gd name="connsiteX0" fmla="*/ 0 w 4950601"/>
              <a:gd name="connsiteY0" fmla="*/ 1173805 h 1933169"/>
              <a:gd name="connsiteX1" fmla="*/ 1328714 w 4950601"/>
              <a:gd name="connsiteY1" fmla="*/ 52386 h 1933169"/>
              <a:gd name="connsiteX2" fmla="*/ 2223271 w 4950601"/>
              <a:gd name="connsiteY2" fmla="*/ 0 h 1933169"/>
              <a:gd name="connsiteX3" fmla="*/ 3117830 w 4950601"/>
              <a:gd name="connsiteY3" fmla="*/ 52387 h 1933169"/>
              <a:gd name="connsiteX4" fmla="*/ 4950595 w 4950601"/>
              <a:gd name="connsiteY4" fmla="*/ 946949 h 1933169"/>
              <a:gd name="connsiteX5" fmla="*/ 3117827 w 4950601"/>
              <a:gd name="connsiteY5" fmla="*/ 1841507 h 1933169"/>
              <a:gd name="connsiteX6" fmla="*/ 2223269 w 4950601"/>
              <a:gd name="connsiteY6" fmla="*/ 1893893 h 1933169"/>
              <a:gd name="connsiteX7" fmla="*/ 1080120 w 4950601"/>
              <a:gd name="connsiteY7" fmla="*/ 1605852 h 1933169"/>
              <a:gd name="connsiteX8" fmla="*/ 0 w 4950601"/>
              <a:gd name="connsiteY8" fmla="*/ 1173805 h 1933169"/>
              <a:gd name="connsiteX0" fmla="*/ 0 w 4950601"/>
              <a:gd name="connsiteY0" fmla="*/ 1173805 h 1933169"/>
              <a:gd name="connsiteX1" fmla="*/ 1328714 w 4950601"/>
              <a:gd name="connsiteY1" fmla="*/ 52386 h 1933169"/>
              <a:gd name="connsiteX2" fmla="*/ 2223271 w 4950601"/>
              <a:gd name="connsiteY2" fmla="*/ 0 h 1933169"/>
              <a:gd name="connsiteX3" fmla="*/ 3117830 w 4950601"/>
              <a:gd name="connsiteY3" fmla="*/ 52387 h 1933169"/>
              <a:gd name="connsiteX4" fmla="*/ 4950595 w 4950601"/>
              <a:gd name="connsiteY4" fmla="*/ 946949 h 1933169"/>
              <a:gd name="connsiteX5" fmla="*/ 3117827 w 4950601"/>
              <a:gd name="connsiteY5" fmla="*/ 1841507 h 1933169"/>
              <a:gd name="connsiteX6" fmla="*/ 2223269 w 4950601"/>
              <a:gd name="connsiteY6" fmla="*/ 1893893 h 1933169"/>
              <a:gd name="connsiteX7" fmla="*/ 1080120 w 4950601"/>
              <a:gd name="connsiteY7" fmla="*/ 1605852 h 1933169"/>
              <a:gd name="connsiteX8" fmla="*/ 0 w 4950601"/>
              <a:gd name="connsiteY8" fmla="*/ 1173805 h 1933169"/>
              <a:gd name="connsiteX0" fmla="*/ 0 w 4950601"/>
              <a:gd name="connsiteY0" fmla="*/ 1173805 h 1876186"/>
              <a:gd name="connsiteX1" fmla="*/ 1328714 w 4950601"/>
              <a:gd name="connsiteY1" fmla="*/ 52386 h 1876186"/>
              <a:gd name="connsiteX2" fmla="*/ 2223271 w 4950601"/>
              <a:gd name="connsiteY2" fmla="*/ 0 h 1876186"/>
              <a:gd name="connsiteX3" fmla="*/ 3117830 w 4950601"/>
              <a:gd name="connsiteY3" fmla="*/ 52387 h 1876186"/>
              <a:gd name="connsiteX4" fmla="*/ 4950595 w 4950601"/>
              <a:gd name="connsiteY4" fmla="*/ 946949 h 1876186"/>
              <a:gd name="connsiteX5" fmla="*/ 3117827 w 4950601"/>
              <a:gd name="connsiteY5" fmla="*/ 1841507 h 1876186"/>
              <a:gd name="connsiteX6" fmla="*/ 1800200 w 4950601"/>
              <a:gd name="connsiteY6" fmla="*/ 1389828 h 1876186"/>
              <a:gd name="connsiteX7" fmla="*/ 1080120 w 4950601"/>
              <a:gd name="connsiteY7" fmla="*/ 1605852 h 1876186"/>
              <a:gd name="connsiteX8" fmla="*/ 0 w 4950601"/>
              <a:gd name="connsiteY8" fmla="*/ 1173805 h 1876186"/>
              <a:gd name="connsiteX0" fmla="*/ 0 w 4950601"/>
              <a:gd name="connsiteY0" fmla="*/ 1173805 h 1856556"/>
              <a:gd name="connsiteX1" fmla="*/ 1328714 w 4950601"/>
              <a:gd name="connsiteY1" fmla="*/ 52386 h 1856556"/>
              <a:gd name="connsiteX2" fmla="*/ 2223271 w 4950601"/>
              <a:gd name="connsiteY2" fmla="*/ 0 h 1856556"/>
              <a:gd name="connsiteX3" fmla="*/ 3117830 w 4950601"/>
              <a:gd name="connsiteY3" fmla="*/ 52387 h 1856556"/>
              <a:gd name="connsiteX4" fmla="*/ 4950595 w 4950601"/>
              <a:gd name="connsiteY4" fmla="*/ 946949 h 1856556"/>
              <a:gd name="connsiteX5" fmla="*/ 2592287 w 4950601"/>
              <a:gd name="connsiteY5" fmla="*/ 1821877 h 1856556"/>
              <a:gd name="connsiteX6" fmla="*/ 1800200 w 4950601"/>
              <a:gd name="connsiteY6" fmla="*/ 1389828 h 1856556"/>
              <a:gd name="connsiteX7" fmla="*/ 1080120 w 4950601"/>
              <a:gd name="connsiteY7" fmla="*/ 1605852 h 1856556"/>
              <a:gd name="connsiteX8" fmla="*/ 0 w 4950601"/>
              <a:gd name="connsiteY8" fmla="*/ 1173805 h 1856556"/>
              <a:gd name="connsiteX0" fmla="*/ 0 w 4215035"/>
              <a:gd name="connsiteY0" fmla="*/ 2203466 h 2886217"/>
              <a:gd name="connsiteX1" fmla="*/ 1328714 w 4215035"/>
              <a:gd name="connsiteY1" fmla="*/ 1082047 h 2886217"/>
              <a:gd name="connsiteX2" fmla="*/ 2223271 w 4215035"/>
              <a:gd name="connsiteY2" fmla="*/ 1029661 h 2886217"/>
              <a:gd name="connsiteX3" fmla="*/ 3117830 w 4215035"/>
              <a:gd name="connsiteY3" fmla="*/ 1082048 h 2886217"/>
              <a:gd name="connsiteX4" fmla="*/ 2592290 w 4215035"/>
              <a:gd name="connsiteY4" fmla="*/ 403266 h 2886217"/>
              <a:gd name="connsiteX5" fmla="*/ 2592287 w 4215035"/>
              <a:gd name="connsiteY5" fmla="*/ 2851538 h 2886217"/>
              <a:gd name="connsiteX6" fmla="*/ 1800200 w 4215035"/>
              <a:gd name="connsiteY6" fmla="*/ 2419489 h 2886217"/>
              <a:gd name="connsiteX7" fmla="*/ 1080120 w 4215035"/>
              <a:gd name="connsiteY7" fmla="*/ 2635513 h 2886217"/>
              <a:gd name="connsiteX8" fmla="*/ 0 w 4215035"/>
              <a:gd name="connsiteY8" fmla="*/ 2203466 h 2886217"/>
              <a:gd name="connsiteX0" fmla="*/ 0 w 3689489"/>
              <a:gd name="connsiteY0" fmla="*/ 2103846 h 2786597"/>
              <a:gd name="connsiteX1" fmla="*/ 1328714 w 3689489"/>
              <a:gd name="connsiteY1" fmla="*/ 982427 h 2786597"/>
              <a:gd name="connsiteX2" fmla="*/ 2223271 w 3689489"/>
              <a:gd name="connsiteY2" fmla="*/ 930041 h 2786597"/>
              <a:gd name="connsiteX3" fmla="*/ 2592290 w 3689489"/>
              <a:gd name="connsiteY3" fmla="*/ 303646 h 2786597"/>
              <a:gd name="connsiteX4" fmla="*/ 2592287 w 3689489"/>
              <a:gd name="connsiteY4" fmla="*/ 2751918 h 2786597"/>
              <a:gd name="connsiteX5" fmla="*/ 1800200 w 3689489"/>
              <a:gd name="connsiteY5" fmla="*/ 2319869 h 2786597"/>
              <a:gd name="connsiteX6" fmla="*/ 1080120 w 3689489"/>
              <a:gd name="connsiteY6" fmla="*/ 2535893 h 2786597"/>
              <a:gd name="connsiteX7" fmla="*/ 0 w 3689489"/>
              <a:gd name="connsiteY7" fmla="*/ 2103846 h 2786597"/>
              <a:gd name="connsiteX0" fmla="*/ 0 w 2662799"/>
              <a:gd name="connsiteY0" fmla="*/ 1468720 h 2348430"/>
              <a:gd name="connsiteX1" fmla="*/ 1328714 w 2662799"/>
              <a:gd name="connsiteY1" fmla="*/ 347301 h 2348430"/>
              <a:gd name="connsiteX2" fmla="*/ 2223271 w 2662799"/>
              <a:gd name="connsiteY2" fmla="*/ 294915 h 2348430"/>
              <a:gd name="connsiteX3" fmla="*/ 2592287 w 2662799"/>
              <a:gd name="connsiteY3" fmla="*/ 2116792 h 2348430"/>
              <a:gd name="connsiteX4" fmla="*/ 1800200 w 2662799"/>
              <a:gd name="connsiteY4" fmla="*/ 1684743 h 2348430"/>
              <a:gd name="connsiteX5" fmla="*/ 1080120 w 2662799"/>
              <a:gd name="connsiteY5" fmla="*/ 1900767 h 2348430"/>
              <a:gd name="connsiteX6" fmla="*/ 0 w 2662799"/>
              <a:gd name="connsiteY6" fmla="*/ 1468720 h 2348430"/>
              <a:gd name="connsiteX0" fmla="*/ 0 w 3338939"/>
              <a:gd name="connsiteY0" fmla="*/ 1468720 h 2348430"/>
              <a:gd name="connsiteX1" fmla="*/ 1328714 w 3338939"/>
              <a:gd name="connsiteY1" fmla="*/ 347301 h 2348430"/>
              <a:gd name="connsiteX2" fmla="*/ 2223271 w 3338939"/>
              <a:gd name="connsiteY2" fmla="*/ 294915 h 2348430"/>
              <a:gd name="connsiteX3" fmla="*/ 2592287 w 3338939"/>
              <a:gd name="connsiteY3" fmla="*/ 2116792 h 2348430"/>
              <a:gd name="connsiteX4" fmla="*/ 1800200 w 3338939"/>
              <a:gd name="connsiteY4" fmla="*/ 1684743 h 2348430"/>
              <a:gd name="connsiteX5" fmla="*/ 1080120 w 3338939"/>
              <a:gd name="connsiteY5" fmla="*/ 1900767 h 2348430"/>
              <a:gd name="connsiteX6" fmla="*/ 0 w 3338939"/>
              <a:gd name="connsiteY6" fmla="*/ 1468720 h 2348430"/>
              <a:gd name="connsiteX0" fmla="*/ 0 w 3338939"/>
              <a:gd name="connsiteY0" fmla="*/ 1468720 h 2348430"/>
              <a:gd name="connsiteX1" fmla="*/ 1328714 w 3338939"/>
              <a:gd name="connsiteY1" fmla="*/ 347301 h 2348430"/>
              <a:gd name="connsiteX2" fmla="*/ 2223271 w 3338939"/>
              <a:gd name="connsiteY2" fmla="*/ 294915 h 2348430"/>
              <a:gd name="connsiteX3" fmla="*/ 2592287 w 3338939"/>
              <a:gd name="connsiteY3" fmla="*/ 2116792 h 2348430"/>
              <a:gd name="connsiteX4" fmla="*/ 1800200 w 3338939"/>
              <a:gd name="connsiteY4" fmla="*/ 1684743 h 2348430"/>
              <a:gd name="connsiteX5" fmla="*/ 1080120 w 3338939"/>
              <a:gd name="connsiteY5" fmla="*/ 1900767 h 2348430"/>
              <a:gd name="connsiteX6" fmla="*/ 0 w 3338939"/>
              <a:gd name="connsiteY6" fmla="*/ 1468720 h 2348430"/>
              <a:gd name="connsiteX0" fmla="*/ 0 w 3338939"/>
              <a:gd name="connsiteY0" fmla="*/ 1468720 h 2116792"/>
              <a:gd name="connsiteX1" fmla="*/ 1328714 w 3338939"/>
              <a:gd name="connsiteY1" fmla="*/ 347301 h 2116792"/>
              <a:gd name="connsiteX2" fmla="*/ 2223271 w 3338939"/>
              <a:gd name="connsiteY2" fmla="*/ 294915 h 2116792"/>
              <a:gd name="connsiteX3" fmla="*/ 2592287 w 3338939"/>
              <a:gd name="connsiteY3" fmla="*/ 2116792 h 2116792"/>
              <a:gd name="connsiteX4" fmla="*/ 1800200 w 3338939"/>
              <a:gd name="connsiteY4" fmla="*/ 1684743 h 2116792"/>
              <a:gd name="connsiteX5" fmla="*/ 1080120 w 3338939"/>
              <a:gd name="connsiteY5" fmla="*/ 1900767 h 2116792"/>
              <a:gd name="connsiteX6" fmla="*/ 0 w 3338939"/>
              <a:gd name="connsiteY6" fmla="*/ 1468720 h 2116792"/>
              <a:gd name="connsiteX0" fmla="*/ 0 w 3338939"/>
              <a:gd name="connsiteY0" fmla="*/ 1468720 h 2044784"/>
              <a:gd name="connsiteX1" fmla="*/ 1328714 w 3338939"/>
              <a:gd name="connsiteY1" fmla="*/ 347301 h 2044784"/>
              <a:gd name="connsiteX2" fmla="*/ 2223271 w 3338939"/>
              <a:gd name="connsiteY2" fmla="*/ 294915 h 2044784"/>
              <a:gd name="connsiteX3" fmla="*/ 2592289 w 3338939"/>
              <a:gd name="connsiteY3" fmla="*/ 2044784 h 2044784"/>
              <a:gd name="connsiteX4" fmla="*/ 1800200 w 3338939"/>
              <a:gd name="connsiteY4" fmla="*/ 1684743 h 2044784"/>
              <a:gd name="connsiteX5" fmla="*/ 1080120 w 3338939"/>
              <a:gd name="connsiteY5" fmla="*/ 1900767 h 2044784"/>
              <a:gd name="connsiteX6" fmla="*/ 0 w 3338939"/>
              <a:gd name="connsiteY6" fmla="*/ 1468720 h 2044784"/>
              <a:gd name="connsiteX0" fmla="*/ 0 w 3338939"/>
              <a:gd name="connsiteY0" fmla="*/ 1468720 h 2167506"/>
              <a:gd name="connsiteX1" fmla="*/ 1328714 w 3338939"/>
              <a:gd name="connsiteY1" fmla="*/ 347301 h 2167506"/>
              <a:gd name="connsiteX2" fmla="*/ 2223271 w 3338939"/>
              <a:gd name="connsiteY2" fmla="*/ 294915 h 2167506"/>
              <a:gd name="connsiteX3" fmla="*/ 2592289 w 3338939"/>
              <a:gd name="connsiteY3" fmla="*/ 2044784 h 2167506"/>
              <a:gd name="connsiteX4" fmla="*/ 1800200 w 3338939"/>
              <a:gd name="connsiteY4" fmla="*/ 1684743 h 2167506"/>
              <a:gd name="connsiteX5" fmla="*/ 1080120 w 3338939"/>
              <a:gd name="connsiteY5" fmla="*/ 1900767 h 2167506"/>
              <a:gd name="connsiteX6" fmla="*/ 0 w 3338939"/>
              <a:gd name="connsiteY6" fmla="*/ 1468720 h 2167506"/>
              <a:gd name="connsiteX0" fmla="*/ 0 w 3338939"/>
              <a:gd name="connsiteY0" fmla="*/ 1359011 h 2057797"/>
              <a:gd name="connsiteX1" fmla="*/ 1328714 w 3338939"/>
              <a:gd name="connsiteY1" fmla="*/ 237592 h 2057797"/>
              <a:gd name="connsiteX2" fmla="*/ 2223271 w 3338939"/>
              <a:gd name="connsiteY2" fmla="*/ 185206 h 2057797"/>
              <a:gd name="connsiteX3" fmla="*/ 2592289 w 3338939"/>
              <a:gd name="connsiteY3" fmla="*/ 1935075 h 2057797"/>
              <a:gd name="connsiteX4" fmla="*/ 1800200 w 3338939"/>
              <a:gd name="connsiteY4" fmla="*/ 1575034 h 2057797"/>
              <a:gd name="connsiteX5" fmla="*/ 1080120 w 3338939"/>
              <a:gd name="connsiteY5" fmla="*/ 1791058 h 2057797"/>
              <a:gd name="connsiteX6" fmla="*/ 0 w 3338939"/>
              <a:gd name="connsiteY6" fmla="*/ 1359011 h 2057797"/>
              <a:gd name="connsiteX0" fmla="*/ 126973 w 3465912"/>
              <a:gd name="connsiteY0" fmla="*/ 1359011 h 2057797"/>
              <a:gd name="connsiteX1" fmla="*/ 1455687 w 3465912"/>
              <a:gd name="connsiteY1" fmla="*/ 237592 h 2057797"/>
              <a:gd name="connsiteX2" fmla="*/ 2350244 w 3465912"/>
              <a:gd name="connsiteY2" fmla="*/ 185206 h 2057797"/>
              <a:gd name="connsiteX3" fmla="*/ 2719262 w 3465912"/>
              <a:gd name="connsiteY3" fmla="*/ 1935075 h 2057797"/>
              <a:gd name="connsiteX4" fmla="*/ 1927173 w 3465912"/>
              <a:gd name="connsiteY4" fmla="*/ 1575034 h 2057797"/>
              <a:gd name="connsiteX5" fmla="*/ 1207093 w 3465912"/>
              <a:gd name="connsiteY5" fmla="*/ 1791058 h 2057797"/>
              <a:gd name="connsiteX6" fmla="*/ 126973 w 3465912"/>
              <a:gd name="connsiteY6" fmla="*/ 1359011 h 2057797"/>
              <a:gd name="connsiteX0" fmla="*/ 0 w 3338939"/>
              <a:gd name="connsiteY0" fmla="*/ 1359011 h 2057797"/>
              <a:gd name="connsiteX1" fmla="*/ 2223271 w 3338939"/>
              <a:gd name="connsiteY1" fmla="*/ 185206 h 2057797"/>
              <a:gd name="connsiteX2" fmla="*/ 2592289 w 3338939"/>
              <a:gd name="connsiteY2" fmla="*/ 1935075 h 2057797"/>
              <a:gd name="connsiteX3" fmla="*/ 1800200 w 3338939"/>
              <a:gd name="connsiteY3" fmla="*/ 1575034 h 2057797"/>
              <a:gd name="connsiteX4" fmla="*/ 1080120 w 3338939"/>
              <a:gd name="connsiteY4" fmla="*/ 1791058 h 2057797"/>
              <a:gd name="connsiteX5" fmla="*/ 0 w 3338939"/>
              <a:gd name="connsiteY5" fmla="*/ 1359011 h 2057797"/>
              <a:gd name="connsiteX0" fmla="*/ 273774 w 3612713"/>
              <a:gd name="connsiteY0" fmla="*/ 1359011 h 2057797"/>
              <a:gd name="connsiteX1" fmla="*/ 2497045 w 3612713"/>
              <a:gd name="connsiteY1" fmla="*/ 185206 h 2057797"/>
              <a:gd name="connsiteX2" fmla="*/ 2866063 w 3612713"/>
              <a:gd name="connsiteY2" fmla="*/ 1935075 h 2057797"/>
              <a:gd name="connsiteX3" fmla="*/ 2073974 w 3612713"/>
              <a:gd name="connsiteY3" fmla="*/ 1575034 h 2057797"/>
              <a:gd name="connsiteX4" fmla="*/ 1353894 w 3612713"/>
              <a:gd name="connsiteY4" fmla="*/ 1791058 h 2057797"/>
              <a:gd name="connsiteX5" fmla="*/ 273774 w 3612713"/>
              <a:gd name="connsiteY5" fmla="*/ 1359011 h 2057797"/>
              <a:gd name="connsiteX0" fmla="*/ 273774 w 3612713"/>
              <a:gd name="connsiteY0" fmla="*/ 1359011 h 2057797"/>
              <a:gd name="connsiteX1" fmla="*/ 2497045 w 3612713"/>
              <a:gd name="connsiteY1" fmla="*/ 185206 h 2057797"/>
              <a:gd name="connsiteX2" fmla="*/ 2866063 w 3612713"/>
              <a:gd name="connsiteY2" fmla="*/ 1935075 h 2057797"/>
              <a:gd name="connsiteX3" fmla="*/ 2073974 w 3612713"/>
              <a:gd name="connsiteY3" fmla="*/ 1575034 h 2057797"/>
              <a:gd name="connsiteX4" fmla="*/ 273774 w 3612713"/>
              <a:gd name="connsiteY4" fmla="*/ 1359011 h 2057797"/>
              <a:gd name="connsiteX0" fmla="*/ 273774 w 3612713"/>
              <a:gd name="connsiteY0" fmla="*/ 1359011 h 2057797"/>
              <a:gd name="connsiteX1" fmla="*/ 2497045 w 3612713"/>
              <a:gd name="connsiteY1" fmla="*/ 185206 h 2057797"/>
              <a:gd name="connsiteX2" fmla="*/ 2866063 w 3612713"/>
              <a:gd name="connsiteY2" fmla="*/ 1935075 h 2057797"/>
              <a:gd name="connsiteX3" fmla="*/ 2073974 w 3612713"/>
              <a:gd name="connsiteY3" fmla="*/ 1575034 h 2057797"/>
              <a:gd name="connsiteX4" fmla="*/ 273774 w 3612713"/>
              <a:gd name="connsiteY4" fmla="*/ 1359011 h 2057797"/>
              <a:gd name="connsiteX0" fmla="*/ 273774 w 3730968"/>
              <a:gd name="connsiteY0" fmla="*/ 1269816 h 1968602"/>
              <a:gd name="connsiteX1" fmla="*/ 2497045 w 3730968"/>
              <a:gd name="connsiteY1" fmla="*/ 96011 h 1968602"/>
              <a:gd name="connsiteX2" fmla="*/ 2866063 w 3730968"/>
              <a:gd name="connsiteY2" fmla="*/ 1845880 h 1968602"/>
              <a:gd name="connsiteX3" fmla="*/ 2073974 w 3730968"/>
              <a:gd name="connsiteY3" fmla="*/ 1485839 h 1968602"/>
              <a:gd name="connsiteX4" fmla="*/ 273774 w 3730968"/>
              <a:gd name="connsiteY4" fmla="*/ 1269816 h 1968602"/>
              <a:gd name="connsiteX0" fmla="*/ 273774 w 3730968"/>
              <a:gd name="connsiteY0" fmla="*/ 1269816 h 1968602"/>
              <a:gd name="connsiteX1" fmla="*/ 2497045 w 3730968"/>
              <a:gd name="connsiteY1" fmla="*/ 96011 h 1968602"/>
              <a:gd name="connsiteX2" fmla="*/ 2866063 w 3730968"/>
              <a:gd name="connsiteY2" fmla="*/ 1845880 h 1968602"/>
              <a:gd name="connsiteX3" fmla="*/ 2073974 w 3730968"/>
              <a:gd name="connsiteY3" fmla="*/ 1485839 h 1968602"/>
              <a:gd name="connsiteX4" fmla="*/ 273774 w 3730968"/>
              <a:gd name="connsiteY4" fmla="*/ 1269816 h 1968602"/>
              <a:gd name="connsiteX0" fmla="*/ 273774 w 3730968"/>
              <a:gd name="connsiteY0" fmla="*/ 1269816 h 1968602"/>
              <a:gd name="connsiteX1" fmla="*/ 2497045 w 3730968"/>
              <a:gd name="connsiteY1" fmla="*/ 96011 h 1968602"/>
              <a:gd name="connsiteX2" fmla="*/ 2866063 w 3730968"/>
              <a:gd name="connsiteY2" fmla="*/ 1845880 h 1968602"/>
              <a:gd name="connsiteX3" fmla="*/ 2073974 w 3730968"/>
              <a:gd name="connsiteY3" fmla="*/ 1485839 h 1968602"/>
              <a:gd name="connsiteX4" fmla="*/ 273774 w 3730968"/>
              <a:gd name="connsiteY4" fmla="*/ 1269816 h 1968602"/>
              <a:gd name="connsiteX0" fmla="*/ 273774 w 3730968"/>
              <a:gd name="connsiteY0" fmla="*/ 1269816 h 1968602"/>
              <a:gd name="connsiteX1" fmla="*/ 2497045 w 3730968"/>
              <a:gd name="connsiteY1" fmla="*/ 96011 h 1968602"/>
              <a:gd name="connsiteX2" fmla="*/ 2866063 w 3730968"/>
              <a:gd name="connsiteY2" fmla="*/ 1845880 h 1968602"/>
              <a:gd name="connsiteX3" fmla="*/ 2073974 w 3730968"/>
              <a:gd name="connsiteY3" fmla="*/ 1485839 h 1968602"/>
              <a:gd name="connsiteX4" fmla="*/ 273774 w 3730968"/>
              <a:gd name="connsiteY4" fmla="*/ 1269816 h 1968602"/>
              <a:gd name="connsiteX0" fmla="*/ 273774 w 2797078"/>
              <a:gd name="connsiteY0" fmla="*/ 1269816 h 1737493"/>
              <a:gd name="connsiteX1" fmla="*/ 2497045 w 2797078"/>
              <a:gd name="connsiteY1" fmla="*/ 96011 h 1737493"/>
              <a:gd name="connsiteX2" fmla="*/ 2073974 w 2797078"/>
              <a:gd name="connsiteY2" fmla="*/ 1485839 h 1737493"/>
              <a:gd name="connsiteX3" fmla="*/ 273774 w 2797078"/>
              <a:gd name="connsiteY3" fmla="*/ 1269816 h 1737493"/>
              <a:gd name="connsiteX0" fmla="*/ 273774 w 2444519"/>
              <a:gd name="connsiteY0" fmla="*/ 1248140 h 1715817"/>
              <a:gd name="connsiteX1" fmla="*/ 1569919 w 2444519"/>
              <a:gd name="connsiteY1" fmla="*/ 96011 h 1715817"/>
              <a:gd name="connsiteX2" fmla="*/ 2073974 w 2444519"/>
              <a:gd name="connsiteY2" fmla="*/ 1464163 h 1715817"/>
              <a:gd name="connsiteX3" fmla="*/ 273774 w 2444519"/>
              <a:gd name="connsiteY3" fmla="*/ 1248140 h 1715817"/>
              <a:gd name="connsiteX0" fmla="*/ 273774 w 1724439"/>
              <a:gd name="connsiteY0" fmla="*/ 1176130 h 1715817"/>
              <a:gd name="connsiteX1" fmla="*/ 849839 w 1724439"/>
              <a:gd name="connsiteY1" fmla="*/ 96011 h 1715817"/>
              <a:gd name="connsiteX2" fmla="*/ 1353894 w 1724439"/>
              <a:gd name="connsiteY2" fmla="*/ 1464163 h 1715817"/>
              <a:gd name="connsiteX3" fmla="*/ 273774 w 1724439"/>
              <a:gd name="connsiteY3" fmla="*/ 1176130 h 1715817"/>
              <a:gd name="connsiteX0" fmla="*/ 470790 w 1417399"/>
              <a:gd name="connsiteY0" fmla="*/ 1176130 h 1715816"/>
              <a:gd name="connsiteX1" fmla="*/ 1046855 w 1417399"/>
              <a:gd name="connsiteY1" fmla="*/ 96011 h 1715816"/>
              <a:gd name="connsiteX2" fmla="*/ 1046854 w 1417399"/>
              <a:gd name="connsiteY2" fmla="*/ 1464162 h 1715816"/>
              <a:gd name="connsiteX3" fmla="*/ 470790 w 1417399"/>
              <a:gd name="connsiteY3" fmla="*/ 1176130 h 1715816"/>
              <a:gd name="connsiteX0" fmla="*/ 273774 w 1220383"/>
              <a:gd name="connsiteY0" fmla="*/ 1176130 h 1464162"/>
              <a:gd name="connsiteX1" fmla="*/ 849839 w 1220383"/>
              <a:gd name="connsiteY1" fmla="*/ 96011 h 1464162"/>
              <a:gd name="connsiteX2" fmla="*/ 849838 w 1220383"/>
              <a:gd name="connsiteY2" fmla="*/ 1464162 h 1464162"/>
              <a:gd name="connsiteX3" fmla="*/ 273774 w 1220383"/>
              <a:gd name="connsiteY3" fmla="*/ 1176130 h 1464162"/>
              <a:gd name="connsiteX0" fmla="*/ 273774 w 849839"/>
              <a:gd name="connsiteY0" fmla="*/ 1176130 h 1176130"/>
              <a:gd name="connsiteX1" fmla="*/ 849839 w 849839"/>
              <a:gd name="connsiteY1" fmla="*/ 96011 h 1176130"/>
              <a:gd name="connsiteX2" fmla="*/ 273774 w 849839"/>
              <a:gd name="connsiteY2" fmla="*/ 1176130 h 1176130"/>
              <a:gd name="connsiteX0" fmla="*/ 273774 w 1692706"/>
              <a:gd name="connsiteY0" fmla="*/ 1176130 h 1176130"/>
              <a:gd name="connsiteX1" fmla="*/ 849839 w 1692706"/>
              <a:gd name="connsiteY1" fmla="*/ 96011 h 1176130"/>
              <a:gd name="connsiteX2" fmla="*/ 273774 w 1692706"/>
              <a:gd name="connsiteY2" fmla="*/ 1176130 h 1176130"/>
              <a:gd name="connsiteX0" fmla="*/ 273774 w 1692706"/>
              <a:gd name="connsiteY0" fmla="*/ 1176130 h 1940631"/>
              <a:gd name="connsiteX1" fmla="*/ 849839 w 1692706"/>
              <a:gd name="connsiteY1" fmla="*/ 96011 h 1940631"/>
              <a:gd name="connsiteX2" fmla="*/ 273774 w 1692706"/>
              <a:gd name="connsiteY2" fmla="*/ 1176130 h 1940631"/>
              <a:gd name="connsiteX0" fmla="*/ 394259 w 1813191"/>
              <a:gd name="connsiteY0" fmla="*/ 1176130 h 1940631"/>
              <a:gd name="connsiteX1" fmla="*/ 970324 w 1813191"/>
              <a:gd name="connsiteY1" fmla="*/ 96011 h 1940631"/>
              <a:gd name="connsiteX2" fmla="*/ 394259 w 1813191"/>
              <a:gd name="connsiteY2" fmla="*/ 1176130 h 1940631"/>
              <a:gd name="connsiteX0" fmla="*/ 394259 w 1741183"/>
              <a:gd name="connsiteY0" fmla="*/ 1104122 h 1868623"/>
              <a:gd name="connsiteX1" fmla="*/ 898316 w 1741183"/>
              <a:gd name="connsiteY1" fmla="*/ 96011 h 1868623"/>
              <a:gd name="connsiteX2" fmla="*/ 394259 w 1741183"/>
              <a:gd name="connsiteY2" fmla="*/ 1104122 h 1868623"/>
              <a:gd name="connsiteX0" fmla="*/ 394259 w 1357411"/>
              <a:gd name="connsiteY0" fmla="*/ 1104122 h 1868623"/>
              <a:gd name="connsiteX1" fmla="*/ 898316 w 1357411"/>
              <a:gd name="connsiteY1" fmla="*/ 96011 h 1868623"/>
              <a:gd name="connsiteX2" fmla="*/ 394259 w 1357411"/>
              <a:gd name="connsiteY2" fmla="*/ 1104122 h 1868623"/>
              <a:gd name="connsiteX0" fmla="*/ 394259 w 1357411"/>
              <a:gd name="connsiteY0" fmla="*/ 1118929 h 1883430"/>
              <a:gd name="connsiteX1" fmla="*/ 898316 w 1357411"/>
              <a:gd name="connsiteY1" fmla="*/ 110818 h 1883430"/>
              <a:gd name="connsiteX2" fmla="*/ 394259 w 1357411"/>
              <a:gd name="connsiteY2" fmla="*/ 1118929 h 1883430"/>
              <a:gd name="connsiteX0" fmla="*/ 394259 w 1357411"/>
              <a:gd name="connsiteY0" fmla="*/ 1046921 h 1811422"/>
              <a:gd name="connsiteX1" fmla="*/ 898316 w 1357411"/>
              <a:gd name="connsiteY1" fmla="*/ 110818 h 1811422"/>
              <a:gd name="connsiteX2" fmla="*/ 394259 w 1357411"/>
              <a:gd name="connsiteY2" fmla="*/ 1046921 h 1811422"/>
              <a:gd name="connsiteX0" fmla="*/ 394259 w 1357411"/>
              <a:gd name="connsiteY0" fmla="*/ 1046921 h 1725215"/>
              <a:gd name="connsiteX1" fmla="*/ 898316 w 1357411"/>
              <a:gd name="connsiteY1" fmla="*/ 110818 h 1725215"/>
              <a:gd name="connsiteX2" fmla="*/ 394259 w 1357411"/>
              <a:gd name="connsiteY2" fmla="*/ 1046921 h 1725215"/>
              <a:gd name="connsiteX0" fmla="*/ 394259 w 1357411"/>
              <a:gd name="connsiteY0" fmla="*/ 1341647 h 2019941"/>
              <a:gd name="connsiteX1" fmla="*/ 898316 w 1357411"/>
              <a:gd name="connsiteY1" fmla="*/ 405544 h 2019941"/>
              <a:gd name="connsiteX2" fmla="*/ 394259 w 1357411"/>
              <a:gd name="connsiteY2" fmla="*/ 1341647 h 2019941"/>
              <a:gd name="connsiteX0" fmla="*/ 477423 w 1440575"/>
              <a:gd name="connsiteY0" fmla="*/ 1341647 h 2019941"/>
              <a:gd name="connsiteX1" fmla="*/ 981480 w 1440575"/>
              <a:gd name="connsiteY1" fmla="*/ 405544 h 2019941"/>
              <a:gd name="connsiteX2" fmla="*/ 477423 w 1440575"/>
              <a:gd name="connsiteY2" fmla="*/ 1341647 h 2019941"/>
              <a:gd name="connsiteX0" fmla="*/ 477423 w 1467207"/>
              <a:gd name="connsiteY0" fmla="*/ 1815482 h 2493776"/>
              <a:gd name="connsiteX1" fmla="*/ 1008112 w 1467207"/>
              <a:gd name="connsiteY1" fmla="*/ 405544 h 2493776"/>
              <a:gd name="connsiteX2" fmla="*/ 477423 w 1467207"/>
              <a:gd name="connsiteY2" fmla="*/ 1815482 h 2493776"/>
              <a:gd name="connsiteX0" fmla="*/ 477423 w 3472826"/>
              <a:gd name="connsiteY0" fmla="*/ 1815482 h 1924035"/>
              <a:gd name="connsiteX1" fmla="*/ 1008112 w 3472826"/>
              <a:gd name="connsiteY1" fmla="*/ 405544 h 1924035"/>
              <a:gd name="connsiteX2" fmla="*/ 3384378 w 3472826"/>
              <a:gd name="connsiteY2" fmla="*/ 621569 h 1924035"/>
              <a:gd name="connsiteX3" fmla="*/ 477423 w 3472826"/>
              <a:gd name="connsiteY3" fmla="*/ 1815482 h 1924035"/>
              <a:gd name="connsiteX0" fmla="*/ 477423 w 3724854"/>
              <a:gd name="connsiteY0" fmla="*/ 1815482 h 2764771"/>
              <a:gd name="connsiteX1" fmla="*/ 1008112 w 3724854"/>
              <a:gd name="connsiteY1" fmla="*/ 405544 h 2764771"/>
              <a:gd name="connsiteX2" fmla="*/ 3384378 w 3724854"/>
              <a:gd name="connsiteY2" fmla="*/ 621569 h 2764771"/>
              <a:gd name="connsiteX3" fmla="*/ 3240362 w 3724854"/>
              <a:gd name="connsiteY3" fmla="*/ 2565786 h 2764771"/>
              <a:gd name="connsiteX4" fmla="*/ 477423 w 3724854"/>
              <a:gd name="connsiteY4" fmla="*/ 1815482 h 2764771"/>
              <a:gd name="connsiteX0" fmla="*/ 0 w 3367445"/>
              <a:gd name="connsiteY0" fmla="*/ 1318964 h 2268253"/>
              <a:gd name="connsiteX1" fmla="*/ 2906955 w 3367445"/>
              <a:gd name="connsiteY1" fmla="*/ 125051 h 2268253"/>
              <a:gd name="connsiteX2" fmla="*/ 2762939 w 3367445"/>
              <a:gd name="connsiteY2" fmla="*/ 2069268 h 2268253"/>
              <a:gd name="connsiteX3" fmla="*/ 0 w 3367445"/>
              <a:gd name="connsiteY3" fmla="*/ 1318964 h 2268253"/>
              <a:gd name="connsiteX0" fmla="*/ 677871 w 4045316"/>
              <a:gd name="connsiteY0" fmla="*/ 1607402 h 2556691"/>
              <a:gd name="connsiteX1" fmla="*/ 3584826 w 4045316"/>
              <a:gd name="connsiteY1" fmla="*/ 413489 h 2556691"/>
              <a:gd name="connsiteX2" fmla="*/ 3440810 w 4045316"/>
              <a:gd name="connsiteY2" fmla="*/ 2357706 h 2556691"/>
              <a:gd name="connsiteX3" fmla="*/ 677871 w 4045316"/>
              <a:gd name="connsiteY3" fmla="*/ 1607402 h 2556691"/>
              <a:gd name="connsiteX0" fmla="*/ 677871 w 4045316"/>
              <a:gd name="connsiteY0" fmla="*/ 1607402 h 2556691"/>
              <a:gd name="connsiteX1" fmla="*/ 3584826 w 4045316"/>
              <a:gd name="connsiteY1" fmla="*/ 413489 h 2556691"/>
              <a:gd name="connsiteX2" fmla="*/ 3440810 w 4045316"/>
              <a:gd name="connsiteY2" fmla="*/ 2357706 h 2556691"/>
              <a:gd name="connsiteX3" fmla="*/ 677871 w 4045316"/>
              <a:gd name="connsiteY3" fmla="*/ 1607402 h 2556691"/>
              <a:gd name="connsiteX0" fmla="*/ 677871 w 4045316"/>
              <a:gd name="connsiteY0" fmla="*/ 1607402 h 2357706"/>
              <a:gd name="connsiteX1" fmla="*/ 3584826 w 4045316"/>
              <a:gd name="connsiteY1" fmla="*/ 413489 h 2357706"/>
              <a:gd name="connsiteX2" fmla="*/ 3440810 w 4045316"/>
              <a:gd name="connsiteY2" fmla="*/ 2357706 h 2357706"/>
              <a:gd name="connsiteX3" fmla="*/ 677871 w 4045316"/>
              <a:gd name="connsiteY3" fmla="*/ 1607402 h 2357706"/>
              <a:gd name="connsiteX0" fmla="*/ 677871 w 4045316"/>
              <a:gd name="connsiteY0" fmla="*/ 1607402 h 2357706"/>
              <a:gd name="connsiteX1" fmla="*/ 3584826 w 4045316"/>
              <a:gd name="connsiteY1" fmla="*/ 413489 h 2357706"/>
              <a:gd name="connsiteX2" fmla="*/ 3440810 w 4045316"/>
              <a:gd name="connsiteY2" fmla="*/ 2357706 h 2357706"/>
              <a:gd name="connsiteX3" fmla="*/ 677871 w 4045316"/>
              <a:gd name="connsiteY3" fmla="*/ 1607402 h 2357706"/>
              <a:gd name="connsiteX0" fmla="*/ 677871 w 4045316"/>
              <a:gd name="connsiteY0" fmla="*/ 1607402 h 2677516"/>
              <a:gd name="connsiteX1" fmla="*/ 3584826 w 4045316"/>
              <a:gd name="connsiteY1" fmla="*/ 413489 h 2677516"/>
              <a:gd name="connsiteX2" fmla="*/ 3440810 w 4045316"/>
              <a:gd name="connsiteY2" fmla="*/ 2357706 h 2677516"/>
              <a:gd name="connsiteX3" fmla="*/ 3224783 w 4045316"/>
              <a:gd name="connsiteY3" fmla="*/ 2429714 h 2677516"/>
              <a:gd name="connsiteX4" fmla="*/ 677871 w 4045316"/>
              <a:gd name="connsiteY4" fmla="*/ 1607402 h 2677516"/>
              <a:gd name="connsiteX0" fmla="*/ 677871 w 4009311"/>
              <a:gd name="connsiteY0" fmla="*/ 1607402 h 2429714"/>
              <a:gd name="connsiteX1" fmla="*/ 3584826 w 4009311"/>
              <a:gd name="connsiteY1" fmla="*/ 413489 h 2429714"/>
              <a:gd name="connsiteX2" fmla="*/ 3224783 w 4009311"/>
              <a:gd name="connsiteY2" fmla="*/ 2429714 h 2429714"/>
              <a:gd name="connsiteX3" fmla="*/ 677871 w 4009311"/>
              <a:gd name="connsiteY3" fmla="*/ 1607402 h 2429714"/>
              <a:gd name="connsiteX0" fmla="*/ 677871 w 4009311"/>
              <a:gd name="connsiteY0" fmla="*/ 1607402 h 2357706"/>
              <a:gd name="connsiteX1" fmla="*/ 3584826 w 4009311"/>
              <a:gd name="connsiteY1" fmla="*/ 413489 h 2357706"/>
              <a:gd name="connsiteX2" fmla="*/ 3368802 w 4009311"/>
              <a:gd name="connsiteY2" fmla="*/ 2357706 h 2357706"/>
              <a:gd name="connsiteX3" fmla="*/ 677871 w 4009311"/>
              <a:gd name="connsiteY3" fmla="*/ 1607402 h 2357706"/>
              <a:gd name="connsiteX0" fmla="*/ 677871 w 4009311"/>
              <a:gd name="connsiteY0" fmla="*/ 1607402 h 2584581"/>
              <a:gd name="connsiteX1" fmla="*/ 3584826 w 4009311"/>
              <a:gd name="connsiteY1" fmla="*/ 413489 h 2584581"/>
              <a:gd name="connsiteX2" fmla="*/ 3368802 w 4009311"/>
              <a:gd name="connsiteY2" fmla="*/ 2357706 h 2584581"/>
              <a:gd name="connsiteX3" fmla="*/ 677871 w 4009311"/>
              <a:gd name="connsiteY3" fmla="*/ 1607402 h 2584581"/>
              <a:gd name="connsiteX0" fmla="*/ 484565 w 3816005"/>
              <a:gd name="connsiteY0" fmla="*/ 2065008 h 3042187"/>
              <a:gd name="connsiteX1" fmla="*/ 3391520 w 3816005"/>
              <a:gd name="connsiteY1" fmla="*/ 871095 h 3042187"/>
              <a:gd name="connsiteX2" fmla="*/ 3175496 w 3816005"/>
              <a:gd name="connsiteY2" fmla="*/ 2815312 h 3042187"/>
              <a:gd name="connsiteX3" fmla="*/ 484565 w 3816005"/>
              <a:gd name="connsiteY3" fmla="*/ 2065008 h 3042187"/>
              <a:gd name="connsiteX0" fmla="*/ 484109 w 3860924"/>
              <a:gd name="connsiteY0" fmla="*/ 2095231 h 3042187"/>
              <a:gd name="connsiteX1" fmla="*/ 3436439 w 3860924"/>
              <a:gd name="connsiteY1" fmla="*/ 871095 h 3042187"/>
              <a:gd name="connsiteX2" fmla="*/ 3220415 w 3860924"/>
              <a:gd name="connsiteY2" fmla="*/ 2815312 h 3042187"/>
              <a:gd name="connsiteX3" fmla="*/ 484109 w 3860924"/>
              <a:gd name="connsiteY3" fmla="*/ 2095231 h 3042187"/>
              <a:gd name="connsiteX0" fmla="*/ 439190 w 3816005"/>
              <a:gd name="connsiteY0" fmla="*/ 2095231 h 3042187"/>
              <a:gd name="connsiteX1" fmla="*/ 3391520 w 3816005"/>
              <a:gd name="connsiteY1" fmla="*/ 871095 h 3042187"/>
              <a:gd name="connsiteX2" fmla="*/ 3175496 w 3816005"/>
              <a:gd name="connsiteY2" fmla="*/ 2815312 h 3042187"/>
              <a:gd name="connsiteX3" fmla="*/ 439190 w 3816005"/>
              <a:gd name="connsiteY3" fmla="*/ 2095231 h 3042187"/>
              <a:gd name="connsiteX0" fmla="*/ 439190 w 3816005"/>
              <a:gd name="connsiteY0" fmla="*/ 2095231 h 3042187"/>
              <a:gd name="connsiteX1" fmla="*/ 3391520 w 3816005"/>
              <a:gd name="connsiteY1" fmla="*/ 871095 h 3042187"/>
              <a:gd name="connsiteX2" fmla="*/ 3175496 w 3816005"/>
              <a:gd name="connsiteY2" fmla="*/ 2815312 h 3042187"/>
              <a:gd name="connsiteX3" fmla="*/ 439190 w 3816005"/>
              <a:gd name="connsiteY3" fmla="*/ 2095231 h 3042187"/>
              <a:gd name="connsiteX0" fmla="*/ 439190 w 3659988"/>
              <a:gd name="connsiteY0" fmla="*/ 2095231 h 3042187"/>
              <a:gd name="connsiteX1" fmla="*/ 3391520 w 3659988"/>
              <a:gd name="connsiteY1" fmla="*/ 871095 h 3042187"/>
              <a:gd name="connsiteX2" fmla="*/ 3175496 w 3659988"/>
              <a:gd name="connsiteY2" fmla="*/ 2815312 h 3042187"/>
              <a:gd name="connsiteX3" fmla="*/ 439190 w 3659988"/>
              <a:gd name="connsiteY3" fmla="*/ 2095231 h 3042187"/>
              <a:gd name="connsiteX0" fmla="*/ 511197 w 3731995"/>
              <a:gd name="connsiteY0" fmla="*/ 2023222 h 2970178"/>
              <a:gd name="connsiteX1" fmla="*/ 3391520 w 3731995"/>
              <a:gd name="connsiteY1" fmla="*/ 871095 h 2970178"/>
              <a:gd name="connsiteX2" fmla="*/ 3247503 w 3731995"/>
              <a:gd name="connsiteY2" fmla="*/ 2743303 h 2970178"/>
              <a:gd name="connsiteX3" fmla="*/ 511197 w 3731995"/>
              <a:gd name="connsiteY3" fmla="*/ 2023222 h 2970178"/>
              <a:gd name="connsiteX0" fmla="*/ 511197 w 3731995"/>
              <a:gd name="connsiteY0" fmla="*/ 2023222 h 2970178"/>
              <a:gd name="connsiteX1" fmla="*/ 3391520 w 3731995"/>
              <a:gd name="connsiteY1" fmla="*/ 871095 h 2970178"/>
              <a:gd name="connsiteX2" fmla="*/ 3247503 w 3731995"/>
              <a:gd name="connsiteY2" fmla="*/ 2743303 h 2970178"/>
              <a:gd name="connsiteX3" fmla="*/ 511197 w 3731995"/>
              <a:gd name="connsiteY3" fmla="*/ 2023222 h 2970178"/>
              <a:gd name="connsiteX0" fmla="*/ 655213 w 3876011"/>
              <a:gd name="connsiteY0" fmla="*/ 2167239 h 3114195"/>
              <a:gd name="connsiteX1" fmla="*/ 3391520 w 3876011"/>
              <a:gd name="connsiteY1" fmla="*/ 871095 h 3114195"/>
              <a:gd name="connsiteX2" fmla="*/ 3391519 w 3876011"/>
              <a:gd name="connsiteY2" fmla="*/ 2887320 h 3114195"/>
              <a:gd name="connsiteX3" fmla="*/ 655213 w 3876011"/>
              <a:gd name="connsiteY3" fmla="*/ 2167239 h 3114195"/>
              <a:gd name="connsiteX0" fmla="*/ 655213 w 4059783"/>
              <a:gd name="connsiteY0" fmla="*/ 2167239 h 3114195"/>
              <a:gd name="connsiteX1" fmla="*/ 3391520 w 4059783"/>
              <a:gd name="connsiteY1" fmla="*/ 871095 h 3114195"/>
              <a:gd name="connsiteX2" fmla="*/ 3391519 w 4059783"/>
              <a:gd name="connsiteY2" fmla="*/ 2887320 h 3114195"/>
              <a:gd name="connsiteX3" fmla="*/ 655213 w 4059783"/>
              <a:gd name="connsiteY3" fmla="*/ 2167239 h 3114195"/>
              <a:gd name="connsiteX0" fmla="*/ 655213 w 4059783"/>
              <a:gd name="connsiteY0" fmla="*/ 2167239 h 3114195"/>
              <a:gd name="connsiteX1" fmla="*/ 3391520 w 4059783"/>
              <a:gd name="connsiteY1" fmla="*/ 871095 h 3114195"/>
              <a:gd name="connsiteX2" fmla="*/ 3391519 w 4059783"/>
              <a:gd name="connsiteY2" fmla="*/ 2887320 h 3114195"/>
              <a:gd name="connsiteX3" fmla="*/ 655213 w 4059783"/>
              <a:gd name="connsiteY3" fmla="*/ 2167239 h 3114195"/>
              <a:gd name="connsiteX0" fmla="*/ 406963 w 3811533"/>
              <a:gd name="connsiteY0" fmla="*/ 1665819 h 2612775"/>
              <a:gd name="connsiteX1" fmla="*/ 456051 w 3811533"/>
              <a:gd name="connsiteY1" fmla="*/ 597058 h 2612775"/>
              <a:gd name="connsiteX2" fmla="*/ 3143270 w 3811533"/>
              <a:gd name="connsiteY2" fmla="*/ 369675 h 2612775"/>
              <a:gd name="connsiteX3" fmla="*/ 3143269 w 3811533"/>
              <a:gd name="connsiteY3" fmla="*/ 2385900 h 2612775"/>
              <a:gd name="connsiteX4" fmla="*/ 406963 w 3811533"/>
              <a:gd name="connsiteY4" fmla="*/ 1665819 h 2612775"/>
              <a:gd name="connsiteX0" fmla="*/ 406963 w 3811533"/>
              <a:gd name="connsiteY0" fmla="*/ 1768862 h 2715818"/>
              <a:gd name="connsiteX1" fmla="*/ 456051 w 3811533"/>
              <a:gd name="connsiteY1" fmla="*/ 700101 h 2715818"/>
              <a:gd name="connsiteX2" fmla="*/ 3143270 w 3811533"/>
              <a:gd name="connsiteY2" fmla="*/ 472718 h 2715818"/>
              <a:gd name="connsiteX3" fmla="*/ 3143269 w 3811533"/>
              <a:gd name="connsiteY3" fmla="*/ 2488943 h 2715818"/>
              <a:gd name="connsiteX4" fmla="*/ 406963 w 3811533"/>
              <a:gd name="connsiteY4" fmla="*/ 1768862 h 2715818"/>
              <a:gd name="connsiteX0" fmla="*/ 406963 w 3667518"/>
              <a:gd name="connsiteY0" fmla="*/ 1768862 h 2715818"/>
              <a:gd name="connsiteX1" fmla="*/ 456051 w 3667518"/>
              <a:gd name="connsiteY1" fmla="*/ 700101 h 2715818"/>
              <a:gd name="connsiteX2" fmla="*/ 3143270 w 3667518"/>
              <a:gd name="connsiteY2" fmla="*/ 472718 h 2715818"/>
              <a:gd name="connsiteX3" fmla="*/ 2999254 w 3667518"/>
              <a:gd name="connsiteY3" fmla="*/ 2488943 h 2715818"/>
              <a:gd name="connsiteX4" fmla="*/ 406963 w 3667518"/>
              <a:gd name="connsiteY4" fmla="*/ 1768862 h 2715818"/>
              <a:gd name="connsiteX0" fmla="*/ 406963 w 3667518"/>
              <a:gd name="connsiteY0" fmla="*/ 1768862 h 2545941"/>
              <a:gd name="connsiteX1" fmla="*/ 456051 w 3667518"/>
              <a:gd name="connsiteY1" fmla="*/ 700101 h 2545941"/>
              <a:gd name="connsiteX2" fmla="*/ 3143270 w 3667518"/>
              <a:gd name="connsiteY2" fmla="*/ 472718 h 2545941"/>
              <a:gd name="connsiteX3" fmla="*/ 2999254 w 3667518"/>
              <a:gd name="connsiteY3" fmla="*/ 2488943 h 2545941"/>
              <a:gd name="connsiteX4" fmla="*/ 406963 w 3667518"/>
              <a:gd name="connsiteY4" fmla="*/ 1768862 h 2545941"/>
              <a:gd name="connsiteX0" fmla="*/ 406963 w 3460658"/>
              <a:gd name="connsiteY0" fmla="*/ 1768862 h 2511761"/>
              <a:gd name="connsiteX1" fmla="*/ 456051 w 3460658"/>
              <a:gd name="connsiteY1" fmla="*/ 700101 h 2511761"/>
              <a:gd name="connsiteX2" fmla="*/ 3143270 w 3460658"/>
              <a:gd name="connsiteY2" fmla="*/ 472718 h 2511761"/>
              <a:gd name="connsiteX3" fmla="*/ 2999254 w 3460658"/>
              <a:gd name="connsiteY3" fmla="*/ 2488943 h 2511761"/>
              <a:gd name="connsiteX4" fmla="*/ 406963 w 3460658"/>
              <a:gd name="connsiteY4" fmla="*/ 1768862 h 2511761"/>
              <a:gd name="connsiteX0" fmla="*/ 454969 w 3796697"/>
              <a:gd name="connsiteY0" fmla="*/ 1140769 h 1883668"/>
              <a:gd name="connsiteX1" fmla="*/ 504057 w 3796697"/>
              <a:gd name="connsiteY1" fmla="*/ 72008 h 1883668"/>
              <a:gd name="connsiteX2" fmla="*/ 3479309 w 3796697"/>
              <a:gd name="connsiteY2" fmla="*/ 708723 h 1883668"/>
              <a:gd name="connsiteX3" fmla="*/ 3047260 w 3796697"/>
              <a:gd name="connsiteY3" fmla="*/ 1860850 h 1883668"/>
              <a:gd name="connsiteX4" fmla="*/ 454969 w 3796697"/>
              <a:gd name="connsiteY4" fmla="*/ 1140769 h 1883668"/>
              <a:gd name="connsiteX0" fmla="*/ 454969 w 3796697"/>
              <a:gd name="connsiteY0" fmla="*/ 2546344 h 3289243"/>
              <a:gd name="connsiteX1" fmla="*/ 504057 w 3796697"/>
              <a:gd name="connsiteY1" fmla="*/ 1477583 h 3289243"/>
              <a:gd name="connsiteX2" fmla="*/ 3479309 w 3796697"/>
              <a:gd name="connsiteY2" fmla="*/ 2114298 h 3289243"/>
              <a:gd name="connsiteX3" fmla="*/ 3047260 w 3796697"/>
              <a:gd name="connsiteY3" fmla="*/ 3266425 h 3289243"/>
              <a:gd name="connsiteX4" fmla="*/ 454969 w 3796697"/>
              <a:gd name="connsiteY4" fmla="*/ 2546344 h 3289243"/>
              <a:gd name="connsiteX0" fmla="*/ 418964 w 3544665"/>
              <a:gd name="connsiteY0" fmla="*/ 3266425 h 4009324"/>
              <a:gd name="connsiteX1" fmla="*/ 468052 w 3544665"/>
              <a:gd name="connsiteY1" fmla="*/ 2197664 h 4009324"/>
              <a:gd name="connsiteX2" fmla="*/ 3227277 w 3544665"/>
              <a:gd name="connsiteY2" fmla="*/ 2114298 h 4009324"/>
              <a:gd name="connsiteX3" fmla="*/ 3011255 w 3544665"/>
              <a:gd name="connsiteY3" fmla="*/ 3986506 h 4009324"/>
              <a:gd name="connsiteX4" fmla="*/ 418964 w 3544665"/>
              <a:gd name="connsiteY4" fmla="*/ 3266425 h 4009324"/>
              <a:gd name="connsiteX0" fmla="*/ 418964 w 3544665"/>
              <a:gd name="connsiteY0" fmla="*/ 1806590 h 2549489"/>
              <a:gd name="connsiteX1" fmla="*/ 468052 w 3544665"/>
              <a:gd name="connsiteY1" fmla="*/ 737829 h 2549489"/>
              <a:gd name="connsiteX2" fmla="*/ 3227277 w 3544665"/>
              <a:gd name="connsiteY2" fmla="*/ 654463 h 2549489"/>
              <a:gd name="connsiteX3" fmla="*/ 3011255 w 3544665"/>
              <a:gd name="connsiteY3" fmla="*/ 2526671 h 2549489"/>
              <a:gd name="connsiteX4" fmla="*/ 418964 w 3544665"/>
              <a:gd name="connsiteY4" fmla="*/ 1806590 h 2549489"/>
              <a:gd name="connsiteX0" fmla="*/ 418964 w 3544665"/>
              <a:gd name="connsiteY0" fmla="*/ 2036204 h 2779103"/>
              <a:gd name="connsiteX1" fmla="*/ 468052 w 3544665"/>
              <a:gd name="connsiteY1" fmla="*/ 967443 h 2779103"/>
              <a:gd name="connsiteX2" fmla="*/ 3227277 w 3544665"/>
              <a:gd name="connsiteY2" fmla="*/ 884077 h 2779103"/>
              <a:gd name="connsiteX3" fmla="*/ 3011255 w 3544665"/>
              <a:gd name="connsiteY3" fmla="*/ 2756285 h 2779103"/>
              <a:gd name="connsiteX4" fmla="*/ 418964 w 3544665"/>
              <a:gd name="connsiteY4" fmla="*/ 2036204 h 2779103"/>
              <a:gd name="connsiteX0" fmla="*/ 418964 w 3544665"/>
              <a:gd name="connsiteY0" fmla="*/ 2036204 h 2779103"/>
              <a:gd name="connsiteX1" fmla="*/ 468052 w 3544665"/>
              <a:gd name="connsiteY1" fmla="*/ 967443 h 2779103"/>
              <a:gd name="connsiteX2" fmla="*/ 3227277 w 3544665"/>
              <a:gd name="connsiteY2" fmla="*/ 884077 h 2779103"/>
              <a:gd name="connsiteX3" fmla="*/ 3011255 w 3544665"/>
              <a:gd name="connsiteY3" fmla="*/ 2756285 h 2779103"/>
              <a:gd name="connsiteX4" fmla="*/ 418964 w 3544665"/>
              <a:gd name="connsiteY4" fmla="*/ 2036204 h 2779103"/>
              <a:gd name="connsiteX0" fmla="*/ 684075 w 3809776"/>
              <a:gd name="connsiteY0" fmla="*/ 2036204 h 2779103"/>
              <a:gd name="connsiteX1" fmla="*/ 468052 w 3809776"/>
              <a:gd name="connsiteY1" fmla="*/ 1172109 h 2779103"/>
              <a:gd name="connsiteX2" fmla="*/ 3492388 w 3809776"/>
              <a:gd name="connsiteY2" fmla="*/ 884077 h 2779103"/>
              <a:gd name="connsiteX3" fmla="*/ 3276366 w 3809776"/>
              <a:gd name="connsiteY3" fmla="*/ 2756285 h 2779103"/>
              <a:gd name="connsiteX4" fmla="*/ 684075 w 3809776"/>
              <a:gd name="connsiteY4" fmla="*/ 2036204 h 2779103"/>
              <a:gd name="connsiteX0" fmla="*/ 384111 w 3509812"/>
              <a:gd name="connsiteY0" fmla="*/ 2036204 h 2779103"/>
              <a:gd name="connsiteX1" fmla="*/ 168088 w 3509812"/>
              <a:gd name="connsiteY1" fmla="*/ 1172109 h 2779103"/>
              <a:gd name="connsiteX2" fmla="*/ 3192424 w 3509812"/>
              <a:gd name="connsiteY2" fmla="*/ 884077 h 2779103"/>
              <a:gd name="connsiteX3" fmla="*/ 2976402 w 3509812"/>
              <a:gd name="connsiteY3" fmla="*/ 2756285 h 2779103"/>
              <a:gd name="connsiteX4" fmla="*/ 384111 w 3509812"/>
              <a:gd name="connsiteY4" fmla="*/ 2036204 h 2779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9812" h="2779103">
                <a:moveTo>
                  <a:pt x="384111" y="2036204"/>
                </a:moveTo>
                <a:cubicBezTo>
                  <a:pt x="0" y="1666529"/>
                  <a:pt x="49329" y="1176706"/>
                  <a:pt x="168088" y="1172109"/>
                </a:cubicBezTo>
                <a:cubicBezTo>
                  <a:pt x="218494" y="1011528"/>
                  <a:pt x="1489254" y="0"/>
                  <a:pt x="3192424" y="884077"/>
                </a:cubicBezTo>
                <a:cubicBezTo>
                  <a:pt x="3509812" y="1103886"/>
                  <a:pt x="3411200" y="2697258"/>
                  <a:pt x="2976402" y="2756285"/>
                </a:cubicBezTo>
                <a:cubicBezTo>
                  <a:pt x="2424231" y="2779103"/>
                  <a:pt x="680696" y="2429441"/>
                  <a:pt x="384111" y="2036204"/>
                </a:cubicBezTo>
                <a:close/>
              </a:path>
            </a:pathLst>
          </a:custGeom>
          <a:pattFill prst="dashUpDiag">
            <a:fgClr>
              <a:srgbClr val="7C7C7C"/>
            </a:fgClr>
            <a:bgClr>
              <a:srgbClr val="FFFFFF"/>
            </a:bgClr>
          </a:pattFill>
          <a:ln w="25400" algn="ctr">
            <a:solidFill>
              <a:srgbClr val="0066CC"/>
            </a:solidFill>
            <a:prstDash val="sysDot"/>
            <a:round/>
            <a:headEnd/>
            <a:tailEnd/>
          </a:ln>
        </p:spPr>
        <p:txBody>
          <a:bodyPr lIns="0" tIns="0" rIns="0" bIns="0" anchor="ctr">
            <a:spAutoFit/>
          </a:bodyPr>
          <a:lstStyle/>
          <a:p>
            <a:endParaRPr lang="fr-FR" dirty="0"/>
          </a:p>
        </p:txBody>
      </p:sp>
      <p:sp>
        <p:nvSpPr>
          <p:cNvPr id="4" name="Rectangle 8"/>
          <p:cNvSpPr>
            <a:spLocks noChangeArrowheads="1"/>
          </p:cNvSpPr>
          <p:nvPr/>
        </p:nvSpPr>
        <p:spPr bwMode="auto">
          <a:xfrm>
            <a:off x="6804248" y="836712"/>
            <a:ext cx="2088232" cy="5544616"/>
          </a:xfrm>
          <a:prstGeom prst="rect">
            <a:avLst/>
          </a:prstGeom>
          <a:solidFill>
            <a:schemeClr val="bg1">
              <a:lumMod val="85000"/>
            </a:schemeClr>
          </a:solidFill>
          <a:ln w="9525">
            <a:noFill/>
            <a:miter lim="800000"/>
            <a:headEnd/>
            <a:tailEnd/>
          </a:ln>
        </p:spPr>
        <p:txBody>
          <a:bodyPr lIns="54000" tIns="54000" rIns="54000" bIns="54000"/>
          <a:lstStyle/>
          <a:p>
            <a:pPr marL="1588" lvl="1" algn="l">
              <a:spcBef>
                <a:spcPct val="30000"/>
              </a:spcBef>
            </a:pPr>
            <a:endParaRPr lang="fr-FR" sz="1300" dirty="0">
              <a:latin typeface="Trebuchet MS" pitchFamily="34" charset="0"/>
              <a:cs typeface="Arial" pitchFamily="34" charset="0"/>
            </a:endParaRPr>
          </a:p>
          <a:p>
            <a:pPr marL="1588" lvl="1" algn="l">
              <a:spcBef>
                <a:spcPct val="30000"/>
              </a:spcBef>
            </a:pPr>
            <a:endParaRPr lang="fr-FR" sz="1300" dirty="0">
              <a:latin typeface="Trebuchet MS" pitchFamily="34" charset="0"/>
              <a:cs typeface="Arial" pitchFamily="34" charset="0"/>
            </a:endParaRPr>
          </a:p>
          <a:p>
            <a:pPr marL="1588" lvl="1" algn="l">
              <a:spcBef>
                <a:spcPct val="30000"/>
              </a:spcBef>
            </a:pPr>
            <a:r>
              <a:rPr lang="fr-FR" sz="1300" b="1" dirty="0">
                <a:latin typeface="Trebuchet MS" pitchFamily="34" charset="0"/>
                <a:cs typeface="Arial" pitchFamily="34" charset="0"/>
              </a:rPr>
              <a:t>Etape </a:t>
            </a:r>
            <a:r>
              <a:rPr lang="fr-FR" sz="1300" b="1" dirty="0" smtClean="0">
                <a:latin typeface="Trebuchet MS" pitchFamily="34" charset="0"/>
                <a:cs typeface="Arial" pitchFamily="34" charset="0"/>
              </a:rPr>
              <a:t>10</a:t>
            </a:r>
            <a:endParaRPr lang="fr-FR" sz="1300" b="1" dirty="0">
              <a:latin typeface="Trebuchet MS" pitchFamily="34" charset="0"/>
              <a:cs typeface="Arial" pitchFamily="34" charset="0"/>
            </a:endParaRPr>
          </a:p>
          <a:p>
            <a:pPr marL="1588" lvl="1" algn="l">
              <a:spcBef>
                <a:spcPct val="30000"/>
              </a:spcBef>
            </a:pPr>
            <a:r>
              <a:rPr lang="fr-FR" sz="1300" dirty="0">
                <a:latin typeface="Trebuchet MS" pitchFamily="34" charset="0"/>
                <a:cs typeface="Arial" pitchFamily="34" charset="0"/>
              </a:rPr>
              <a:t>Apport avec </a:t>
            </a:r>
            <a:r>
              <a:rPr lang="fr-FR" sz="1300" dirty="0" smtClean="0">
                <a:latin typeface="Trebuchet MS" pitchFamily="34" charset="0"/>
                <a:cs typeface="Arial" pitchFamily="34" charset="0"/>
              </a:rPr>
              <a:t>soulte par Inès à la Holding</a:t>
            </a:r>
            <a:endParaRPr lang="fr-FR" sz="1300" dirty="0">
              <a:latin typeface="Trebuchet MS" pitchFamily="34" charset="0"/>
              <a:cs typeface="Arial" pitchFamily="34" charset="0"/>
            </a:endParaRPr>
          </a:p>
          <a:p>
            <a:pPr marL="1588" lvl="1" algn="l">
              <a:spcBef>
                <a:spcPct val="30000"/>
              </a:spcBef>
            </a:pPr>
            <a:endParaRPr lang="fr-FR" sz="1300" dirty="0">
              <a:latin typeface="Trebuchet MS" pitchFamily="34" charset="0"/>
              <a:cs typeface="Arial" pitchFamily="34" charset="0"/>
            </a:endParaRPr>
          </a:p>
          <a:p>
            <a:pPr marL="1588" lvl="1" algn="l">
              <a:spcBef>
                <a:spcPct val="30000"/>
              </a:spcBef>
            </a:pPr>
            <a:r>
              <a:rPr lang="fr-FR" sz="1300" b="1" dirty="0">
                <a:latin typeface="Trebuchet MS" pitchFamily="34" charset="0"/>
                <a:cs typeface="Arial" pitchFamily="34" charset="0"/>
              </a:rPr>
              <a:t>Etape </a:t>
            </a:r>
            <a:r>
              <a:rPr lang="fr-FR" sz="1300" b="1" dirty="0" smtClean="0">
                <a:latin typeface="Trebuchet MS" pitchFamily="34" charset="0"/>
                <a:cs typeface="Arial" pitchFamily="34" charset="0"/>
              </a:rPr>
              <a:t>11</a:t>
            </a:r>
            <a:endParaRPr lang="fr-FR" sz="1300" b="1" dirty="0">
              <a:latin typeface="Trebuchet MS" pitchFamily="34" charset="0"/>
              <a:cs typeface="Arial" pitchFamily="34" charset="0"/>
            </a:endParaRPr>
          </a:p>
          <a:p>
            <a:pPr marL="1588" lvl="1" algn="l">
              <a:spcBef>
                <a:spcPct val="30000"/>
              </a:spcBef>
            </a:pPr>
            <a:r>
              <a:rPr lang="fr-FR" sz="1300" dirty="0">
                <a:latin typeface="Trebuchet MS" pitchFamily="34" charset="0"/>
                <a:cs typeface="Arial" pitchFamily="34" charset="0"/>
              </a:rPr>
              <a:t>Emission </a:t>
            </a:r>
            <a:r>
              <a:rPr lang="fr-FR" sz="1300" dirty="0" smtClean="0">
                <a:latin typeface="Trebuchet MS" pitchFamily="34" charset="0"/>
                <a:cs typeface="Arial" pitchFamily="34" charset="0"/>
              </a:rPr>
              <a:t>d’OCABSA de la Holding au Fonds mezzanine</a:t>
            </a:r>
            <a:endParaRPr lang="fr-FR" sz="1300" dirty="0">
              <a:latin typeface="Trebuchet MS" pitchFamily="34" charset="0"/>
              <a:cs typeface="Arial" pitchFamily="34" charset="0"/>
            </a:endParaRPr>
          </a:p>
          <a:p>
            <a:pPr marL="1588" lvl="1" algn="l">
              <a:spcBef>
                <a:spcPct val="30000"/>
              </a:spcBef>
            </a:pPr>
            <a:endParaRPr lang="fr-FR" sz="1300" dirty="0">
              <a:latin typeface="Trebuchet MS" pitchFamily="34" charset="0"/>
              <a:cs typeface="Arial" pitchFamily="34" charset="0"/>
            </a:endParaRPr>
          </a:p>
          <a:p>
            <a:pPr marL="1588" lvl="1" algn="l">
              <a:spcBef>
                <a:spcPct val="30000"/>
              </a:spcBef>
            </a:pPr>
            <a:r>
              <a:rPr lang="fr-FR" sz="1300" b="1" dirty="0">
                <a:latin typeface="Trebuchet MS" pitchFamily="34" charset="0"/>
                <a:cs typeface="Arial" pitchFamily="34" charset="0"/>
              </a:rPr>
              <a:t>Etape </a:t>
            </a:r>
            <a:r>
              <a:rPr lang="fr-FR" sz="1300" b="1" dirty="0" smtClean="0">
                <a:latin typeface="Trebuchet MS" pitchFamily="34" charset="0"/>
                <a:cs typeface="Arial" pitchFamily="34" charset="0"/>
              </a:rPr>
              <a:t>12</a:t>
            </a:r>
            <a:endParaRPr lang="fr-FR" sz="1300" b="1" dirty="0">
              <a:latin typeface="Trebuchet MS" pitchFamily="34" charset="0"/>
              <a:cs typeface="Arial" pitchFamily="34" charset="0"/>
            </a:endParaRPr>
          </a:p>
          <a:p>
            <a:pPr marL="1588" lvl="1" algn="l">
              <a:spcBef>
                <a:spcPct val="30000"/>
              </a:spcBef>
            </a:pPr>
            <a:r>
              <a:rPr lang="fr-FR" sz="1300" dirty="0">
                <a:latin typeface="Trebuchet MS" pitchFamily="34" charset="0"/>
                <a:cs typeface="Arial" pitchFamily="34" charset="0"/>
              </a:rPr>
              <a:t>Cession </a:t>
            </a:r>
            <a:r>
              <a:rPr lang="fr-FR" sz="1300" dirty="0" smtClean="0">
                <a:latin typeface="Trebuchet MS" pitchFamily="34" charset="0"/>
                <a:cs typeface="Arial" pitchFamily="34" charset="0"/>
              </a:rPr>
              <a:t>d’actions de Claude L. à la Holding</a:t>
            </a:r>
            <a:endParaRPr lang="fr-FR" sz="1300" dirty="0">
              <a:latin typeface="Trebuchet MS" pitchFamily="34" charset="0"/>
              <a:cs typeface="Arial" pitchFamily="34" charset="0"/>
            </a:endParaRPr>
          </a:p>
          <a:p>
            <a:pPr marL="1588" lvl="1" algn="l">
              <a:spcBef>
                <a:spcPct val="30000"/>
              </a:spcBef>
            </a:pPr>
            <a:endParaRPr lang="fr-FR" sz="1300" dirty="0">
              <a:latin typeface="Trebuchet MS" pitchFamily="34" charset="0"/>
              <a:cs typeface="Arial" pitchFamily="34" charset="0"/>
            </a:endParaRPr>
          </a:p>
        </p:txBody>
      </p:sp>
      <p:grpSp>
        <p:nvGrpSpPr>
          <p:cNvPr id="5" name="Group 10"/>
          <p:cNvGrpSpPr>
            <a:grpSpLocks/>
          </p:cNvGrpSpPr>
          <p:nvPr/>
        </p:nvGrpSpPr>
        <p:grpSpPr bwMode="auto">
          <a:xfrm>
            <a:off x="395071" y="262111"/>
            <a:ext cx="8497409" cy="4916489"/>
            <a:chOff x="-97" y="832"/>
            <a:chExt cx="6202" cy="3097"/>
          </a:xfrm>
        </p:grpSpPr>
        <p:sp>
          <p:nvSpPr>
            <p:cNvPr id="6" name="Rectangle 11"/>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lgn="l">
                <a:spcBef>
                  <a:spcPct val="30000"/>
                </a:spcBef>
                <a:buClr>
                  <a:srgbClr val="A5003E"/>
                </a:buClr>
                <a:buSzPct val="120000"/>
                <a:buFont typeface="Wingdings" pitchFamily="2" charset="2"/>
                <a:buChar char="§"/>
              </a:pPr>
              <a:endParaRPr lang="fr-FR" sz="1300">
                <a:latin typeface="Trebuchet MS" pitchFamily="34" charset="0"/>
              </a:endParaRPr>
            </a:p>
          </p:txBody>
        </p:sp>
        <p:sp>
          <p:nvSpPr>
            <p:cNvPr id="7" name="Rectangle 12"/>
            <p:cNvSpPr>
              <a:spLocks noChangeArrowheads="1"/>
            </p:cNvSpPr>
            <p:nvPr/>
          </p:nvSpPr>
          <p:spPr bwMode="auto">
            <a:xfrm>
              <a:off x="-97" y="832"/>
              <a:ext cx="6202" cy="181"/>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Illustration n° 66 : Acquisition </a:t>
              </a:r>
              <a:r>
                <a:rPr lang="fr-FR" sz="1300" b="1" dirty="0">
                  <a:latin typeface="Trebuchet MS" pitchFamily="34" charset="0"/>
                  <a:cs typeface="Arial" pitchFamily="34" charset="0"/>
                </a:rPr>
                <a:t>des actions de Claude par la </a:t>
              </a:r>
              <a:r>
                <a:rPr lang="fr-FR" sz="1300" b="1" dirty="0" smtClean="0">
                  <a:latin typeface="Trebuchet MS" pitchFamily="34" charset="0"/>
                  <a:cs typeface="Arial" pitchFamily="34" charset="0"/>
                </a:rPr>
                <a:t>holding</a:t>
              </a:r>
              <a:endParaRPr lang="fr-FR" sz="1300" b="1" dirty="0">
                <a:latin typeface="Trebuchet MS" pitchFamily="34" charset="0"/>
                <a:cs typeface="Arial" pitchFamily="34" charset="0"/>
              </a:endParaRPr>
            </a:p>
          </p:txBody>
        </p:sp>
      </p:grpSp>
      <p:cxnSp>
        <p:nvCxnSpPr>
          <p:cNvPr id="12" name="Forme 109"/>
          <p:cNvCxnSpPr/>
          <p:nvPr/>
        </p:nvCxnSpPr>
        <p:spPr>
          <a:xfrm rot="5400000">
            <a:off x="1943708" y="3176972"/>
            <a:ext cx="4608512" cy="1368152"/>
          </a:xfrm>
          <a:prstGeom prst="bentConnector3">
            <a:avLst>
              <a:gd name="adj1" fmla="val 100026"/>
            </a:avLst>
          </a:prstGeom>
          <a:ln w="25400">
            <a:solidFill>
              <a:srgbClr val="A5003E"/>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395538" y="2276872"/>
            <a:ext cx="571504" cy="571504"/>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Cyril L.</a:t>
            </a:r>
            <a:endParaRPr lang="fr-FR" sz="1100" b="1" dirty="0">
              <a:solidFill>
                <a:schemeClr val="tx1"/>
              </a:solidFill>
            </a:endParaRPr>
          </a:p>
        </p:txBody>
      </p:sp>
      <p:sp>
        <p:nvSpPr>
          <p:cNvPr id="14" name="Rectangle 13"/>
          <p:cNvSpPr/>
          <p:nvPr/>
        </p:nvSpPr>
        <p:spPr>
          <a:xfrm>
            <a:off x="1259632" y="985858"/>
            <a:ext cx="720080" cy="643512"/>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Claude L.</a:t>
            </a:r>
            <a:endParaRPr lang="fr-FR" sz="1100" b="1" dirty="0">
              <a:solidFill>
                <a:schemeClr val="tx1"/>
              </a:solidFill>
            </a:endParaRPr>
          </a:p>
        </p:txBody>
      </p:sp>
      <p:cxnSp>
        <p:nvCxnSpPr>
          <p:cNvPr id="15" name="Connecteur droit 14"/>
          <p:cNvCxnSpPr/>
          <p:nvPr/>
        </p:nvCxnSpPr>
        <p:spPr>
          <a:xfrm>
            <a:off x="1619674" y="1844824"/>
            <a:ext cx="1872208"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nvCxnSpPr>
        <p:spPr>
          <a:xfrm rot="5400000">
            <a:off x="1512515" y="1741087"/>
            <a:ext cx="214314"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rot="5400000">
            <a:off x="3383294" y="1741942"/>
            <a:ext cx="216024"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8" name="Connecteur droit 17"/>
          <p:cNvCxnSpPr/>
          <p:nvPr/>
        </p:nvCxnSpPr>
        <p:spPr>
          <a:xfrm rot="5400000">
            <a:off x="1406213" y="2202299"/>
            <a:ext cx="714950"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9" name="Connecteur droit 18"/>
          <p:cNvCxnSpPr/>
          <p:nvPr/>
        </p:nvCxnSpPr>
        <p:spPr>
          <a:xfrm>
            <a:off x="971602" y="2564904"/>
            <a:ext cx="1152128"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20" name="Ellipse 19"/>
          <p:cNvSpPr/>
          <p:nvPr/>
        </p:nvSpPr>
        <p:spPr>
          <a:xfrm>
            <a:off x="2987824" y="908720"/>
            <a:ext cx="936104" cy="714950"/>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Marianne L.</a:t>
            </a:r>
            <a:endParaRPr lang="fr-FR" sz="1100" b="1" dirty="0">
              <a:solidFill>
                <a:schemeClr val="tx1"/>
              </a:solidFill>
            </a:endParaRPr>
          </a:p>
        </p:txBody>
      </p:sp>
      <p:sp>
        <p:nvSpPr>
          <p:cNvPr id="21" name="Text Box 24"/>
          <p:cNvSpPr txBox="1">
            <a:spLocks noChangeArrowheads="1"/>
          </p:cNvSpPr>
          <p:nvPr/>
        </p:nvSpPr>
        <p:spPr bwMode="auto">
          <a:xfrm>
            <a:off x="1115616" y="3429000"/>
            <a:ext cx="432048" cy="261610"/>
          </a:xfrm>
          <a:prstGeom prst="rect">
            <a:avLst/>
          </a:prstGeom>
          <a:noFill/>
          <a:ln w="9525">
            <a:noFill/>
            <a:miter lim="800000"/>
            <a:headEnd/>
            <a:tailEnd/>
          </a:ln>
        </p:spPr>
        <p:txBody>
          <a:bodyPr wrap="square">
            <a:spAutoFit/>
          </a:bodyPr>
          <a:lstStyle/>
          <a:p>
            <a:pPr marL="342900" indent="-342900" algn="ctr">
              <a:spcBef>
                <a:spcPct val="20000"/>
              </a:spcBef>
            </a:pPr>
            <a:r>
              <a:rPr lang="fr-FR" sz="1100" b="1" dirty="0" smtClean="0">
                <a:cs typeface="Times New Roman" pitchFamily="18" charset="0"/>
              </a:rPr>
              <a:t>20%</a:t>
            </a:r>
          </a:p>
        </p:txBody>
      </p:sp>
      <p:sp>
        <p:nvSpPr>
          <p:cNvPr id="22" name="Rectangle 21"/>
          <p:cNvSpPr/>
          <p:nvPr/>
        </p:nvSpPr>
        <p:spPr>
          <a:xfrm>
            <a:off x="1547664" y="4293096"/>
            <a:ext cx="1728192" cy="720080"/>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Holding</a:t>
            </a:r>
            <a:endParaRPr lang="fr-FR" sz="1400" b="1" dirty="0"/>
          </a:p>
        </p:txBody>
      </p:sp>
      <p:sp>
        <p:nvSpPr>
          <p:cNvPr id="23" name="Rectangle 22"/>
          <p:cNvSpPr/>
          <p:nvPr/>
        </p:nvSpPr>
        <p:spPr>
          <a:xfrm>
            <a:off x="1835696" y="5733256"/>
            <a:ext cx="1728192"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SAS Léonard</a:t>
            </a:r>
            <a:endParaRPr lang="fr-FR" sz="1400" b="1" dirty="0"/>
          </a:p>
        </p:txBody>
      </p:sp>
      <p:sp>
        <p:nvSpPr>
          <p:cNvPr id="24" name="Line 20"/>
          <p:cNvSpPr>
            <a:spLocks noChangeShapeType="1"/>
          </p:cNvSpPr>
          <p:nvPr/>
        </p:nvSpPr>
        <p:spPr bwMode="auto">
          <a:xfrm>
            <a:off x="2699792" y="5013176"/>
            <a:ext cx="0" cy="720080"/>
          </a:xfrm>
          <a:prstGeom prst="line">
            <a:avLst/>
          </a:prstGeom>
          <a:noFill/>
          <a:ln w="25400">
            <a:solidFill>
              <a:srgbClr val="A5003E"/>
            </a:solidFill>
            <a:round/>
            <a:headEnd/>
            <a:tailEnd type="triangle" w="med" len="med"/>
          </a:ln>
        </p:spPr>
        <p:txBody>
          <a:bodyPr/>
          <a:lstStyle/>
          <a:p>
            <a:endParaRPr lang="fr-FR"/>
          </a:p>
        </p:txBody>
      </p:sp>
      <p:sp>
        <p:nvSpPr>
          <p:cNvPr id="25" name="Line 20"/>
          <p:cNvSpPr>
            <a:spLocks noChangeShapeType="1"/>
          </p:cNvSpPr>
          <p:nvPr/>
        </p:nvSpPr>
        <p:spPr bwMode="auto">
          <a:xfrm flipH="1">
            <a:off x="2195736" y="2636912"/>
            <a:ext cx="0" cy="1656184"/>
          </a:xfrm>
          <a:prstGeom prst="line">
            <a:avLst/>
          </a:prstGeom>
          <a:noFill/>
          <a:ln w="25400">
            <a:solidFill>
              <a:srgbClr val="A5003E"/>
            </a:solidFill>
            <a:prstDash val="dash"/>
            <a:round/>
            <a:headEnd/>
            <a:tailEnd type="triangle" w="med" len="med"/>
          </a:ln>
        </p:spPr>
        <p:txBody>
          <a:bodyPr/>
          <a:lstStyle/>
          <a:p>
            <a:endParaRPr lang="fr-FR"/>
          </a:p>
        </p:txBody>
      </p:sp>
      <p:sp>
        <p:nvSpPr>
          <p:cNvPr id="26" name="Line 20"/>
          <p:cNvSpPr>
            <a:spLocks noChangeShapeType="1"/>
          </p:cNvSpPr>
          <p:nvPr/>
        </p:nvSpPr>
        <p:spPr bwMode="auto">
          <a:xfrm>
            <a:off x="3131840" y="2564904"/>
            <a:ext cx="0" cy="1728192"/>
          </a:xfrm>
          <a:prstGeom prst="line">
            <a:avLst/>
          </a:prstGeom>
          <a:noFill/>
          <a:ln w="25400">
            <a:solidFill>
              <a:srgbClr val="A5003E"/>
            </a:solidFill>
            <a:round/>
            <a:headEnd/>
            <a:tailEnd type="triangle" w="med" len="med"/>
          </a:ln>
        </p:spPr>
        <p:txBody>
          <a:bodyPr/>
          <a:lstStyle/>
          <a:p>
            <a:endParaRPr lang="fr-FR"/>
          </a:p>
        </p:txBody>
      </p:sp>
      <p:sp>
        <p:nvSpPr>
          <p:cNvPr id="27" name="Text Box 24"/>
          <p:cNvSpPr txBox="1">
            <a:spLocks noChangeArrowheads="1"/>
          </p:cNvSpPr>
          <p:nvPr/>
        </p:nvSpPr>
        <p:spPr bwMode="auto">
          <a:xfrm>
            <a:off x="1619674" y="3358154"/>
            <a:ext cx="720080" cy="430887"/>
          </a:xfrm>
          <a:prstGeom prst="rect">
            <a:avLst/>
          </a:prstGeom>
          <a:noFill/>
          <a:ln w="9525">
            <a:noFill/>
            <a:miter lim="800000"/>
            <a:headEnd/>
            <a:tailEnd/>
          </a:ln>
        </p:spPr>
        <p:txBody>
          <a:bodyPr wrap="square">
            <a:spAutoFit/>
          </a:bodyPr>
          <a:lstStyle/>
          <a:p>
            <a:pPr algn="ctr"/>
            <a:r>
              <a:rPr lang="fr-FR" sz="1100" b="1" dirty="0" smtClean="0">
                <a:solidFill>
                  <a:srgbClr val="A5003E"/>
                </a:solidFill>
                <a:cs typeface="Times New Roman" pitchFamily="18" charset="0"/>
              </a:rPr>
              <a:t>21,88%</a:t>
            </a:r>
          </a:p>
          <a:p>
            <a:pPr algn="ctr"/>
            <a:r>
              <a:rPr lang="fr-FR" sz="1100" b="1" dirty="0" smtClean="0">
                <a:solidFill>
                  <a:srgbClr val="A5003E"/>
                </a:solidFill>
                <a:cs typeface="Times New Roman" pitchFamily="18" charset="0"/>
              </a:rPr>
              <a:t>NP</a:t>
            </a:r>
          </a:p>
        </p:txBody>
      </p:sp>
      <p:sp>
        <p:nvSpPr>
          <p:cNvPr id="28" name="Text Box 24"/>
          <p:cNvSpPr txBox="1">
            <a:spLocks noChangeArrowheads="1"/>
          </p:cNvSpPr>
          <p:nvPr/>
        </p:nvSpPr>
        <p:spPr bwMode="auto">
          <a:xfrm>
            <a:off x="3059832" y="3396307"/>
            <a:ext cx="648072" cy="464743"/>
          </a:xfrm>
          <a:prstGeom prst="rect">
            <a:avLst/>
          </a:prstGeom>
          <a:noFill/>
          <a:ln w="9525">
            <a:noFill/>
            <a:miter lim="800000"/>
            <a:headEnd/>
            <a:tailEnd/>
          </a:ln>
        </p:spPr>
        <p:txBody>
          <a:bodyPr wrap="square">
            <a:spAutoFit/>
          </a:bodyPr>
          <a:lstStyle/>
          <a:p>
            <a:pPr marL="342900" indent="-342900" algn="ctr">
              <a:spcBef>
                <a:spcPct val="20000"/>
              </a:spcBef>
            </a:pPr>
            <a:r>
              <a:rPr lang="fr-FR" sz="1100" b="1" dirty="0" smtClean="0">
                <a:solidFill>
                  <a:srgbClr val="A5003E"/>
                </a:solidFill>
                <a:cs typeface="Times New Roman" pitchFamily="18" charset="0"/>
              </a:rPr>
              <a:t>78,12%</a:t>
            </a:r>
          </a:p>
          <a:p>
            <a:pPr marL="342900" indent="-342900" algn="ctr">
              <a:spcBef>
                <a:spcPct val="20000"/>
              </a:spcBef>
            </a:pPr>
            <a:r>
              <a:rPr lang="fr-FR" sz="1100" b="1" dirty="0" smtClean="0">
                <a:solidFill>
                  <a:srgbClr val="A5003E"/>
                </a:solidFill>
                <a:cs typeface="Times New Roman" pitchFamily="18" charset="0"/>
              </a:rPr>
              <a:t>PP</a:t>
            </a:r>
          </a:p>
        </p:txBody>
      </p:sp>
      <p:sp>
        <p:nvSpPr>
          <p:cNvPr id="29" name="Text Box 24"/>
          <p:cNvSpPr txBox="1">
            <a:spLocks noChangeArrowheads="1"/>
          </p:cNvSpPr>
          <p:nvPr/>
        </p:nvSpPr>
        <p:spPr bwMode="auto">
          <a:xfrm>
            <a:off x="3707904" y="2852937"/>
            <a:ext cx="576064" cy="447815"/>
          </a:xfrm>
          <a:prstGeom prst="rect">
            <a:avLst/>
          </a:prstGeom>
          <a:noFill/>
          <a:ln w="9525">
            <a:noFill/>
            <a:miter lim="800000"/>
            <a:headEnd/>
            <a:tailEnd/>
          </a:ln>
        </p:spPr>
        <p:txBody>
          <a:bodyPr wrap="square">
            <a:spAutoFit/>
          </a:bodyPr>
          <a:lstStyle/>
          <a:p>
            <a:pPr marL="342900" indent="-342900" algn="ctr">
              <a:spcBef>
                <a:spcPct val="20000"/>
              </a:spcBef>
            </a:pPr>
            <a:r>
              <a:rPr lang="fr-FR" sz="1050" b="1" dirty="0" smtClean="0">
                <a:solidFill>
                  <a:srgbClr val="A5003E"/>
                </a:solidFill>
                <a:cs typeface="Times New Roman" pitchFamily="18" charset="0"/>
              </a:rPr>
              <a:t>0,28%</a:t>
            </a:r>
          </a:p>
          <a:p>
            <a:pPr marL="342900" indent="-342900" algn="ctr">
              <a:spcBef>
                <a:spcPct val="20000"/>
              </a:spcBef>
            </a:pPr>
            <a:r>
              <a:rPr lang="fr-FR" sz="1050" b="1" dirty="0" smtClean="0">
                <a:solidFill>
                  <a:srgbClr val="A5003E"/>
                </a:solidFill>
                <a:cs typeface="Times New Roman" pitchFamily="18" charset="0"/>
              </a:rPr>
              <a:t>US</a:t>
            </a:r>
            <a:endParaRPr lang="fr-FR" sz="1050" b="1" dirty="0">
              <a:solidFill>
                <a:srgbClr val="A5003E"/>
              </a:solidFill>
              <a:cs typeface="Times New Roman" pitchFamily="18" charset="0"/>
            </a:endParaRPr>
          </a:p>
        </p:txBody>
      </p:sp>
      <p:sp>
        <p:nvSpPr>
          <p:cNvPr id="30" name="Ellipse 29"/>
          <p:cNvSpPr/>
          <p:nvPr/>
        </p:nvSpPr>
        <p:spPr>
          <a:xfrm>
            <a:off x="2123730" y="2276872"/>
            <a:ext cx="1008112" cy="720080"/>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Inès L.</a:t>
            </a:r>
            <a:endParaRPr lang="fr-FR" sz="1100" b="1" dirty="0">
              <a:solidFill>
                <a:schemeClr val="tx1"/>
              </a:solidFill>
            </a:endParaRPr>
          </a:p>
        </p:txBody>
      </p:sp>
      <p:sp>
        <p:nvSpPr>
          <p:cNvPr id="31" name="Text Box 24"/>
          <p:cNvSpPr txBox="1">
            <a:spLocks noChangeArrowheads="1"/>
          </p:cNvSpPr>
          <p:nvPr/>
        </p:nvSpPr>
        <p:spPr bwMode="auto">
          <a:xfrm>
            <a:off x="467544" y="4221092"/>
            <a:ext cx="648072" cy="447815"/>
          </a:xfrm>
          <a:custGeom>
            <a:avLst/>
            <a:gdLst>
              <a:gd name="connsiteX0" fmla="*/ 0 w 432048"/>
              <a:gd name="connsiteY0" fmla="*/ 0 h 464743"/>
              <a:gd name="connsiteX1" fmla="*/ 432048 w 432048"/>
              <a:gd name="connsiteY1" fmla="*/ 0 h 464743"/>
              <a:gd name="connsiteX2" fmla="*/ 432048 w 432048"/>
              <a:gd name="connsiteY2" fmla="*/ 464743 h 464743"/>
              <a:gd name="connsiteX3" fmla="*/ 0 w 432048"/>
              <a:gd name="connsiteY3" fmla="*/ 464743 h 464743"/>
              <a:gd name="connsiteX4" fmla="*/ 0 w 432048"/>
              <a:gd name="connsiteY4" fmla="*/ 0 h 46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48" h="464743">
                <a:moveTo>
                  <a:pt x="0" y="0"/>
                </a:moveTo>
                <a:lnTo>
                  <a:pt x="432048" y="0"/>
                </a:lnTo>
                <a:lnTo>
                  <a:pt x="432048" y="464743"/>
                </a:lnTo>
                <a:lnTo>
                  <a:pt x="0" y="464743"/>
                </a:lnTo>
                <a:lnTo>
                  <a:pt x="0" y="0"/>
                </a:lnTo>
                <a:close/>
              </a:path>
            </a:pathLst>
          </a:custGeom>
          <a:noFill/>
          <a:ln w="9525">
            <a:noFill/>
            <a:miter lim="800000"/>
            <a:headEnd/>
            <a:tailEnd/>
          </a:ln>
        </p:spPr>
        <p:txBody>
          <a:bodyPr wrap="square">
            <a:spAutoFit/>
          </a:bodyPr>
          <a:lstStyle/>
          <a:p>
            <a:pPr marL="342900" indent="-342900" algn="ctr">
              <a:spcBef>
                <a:spcPct val="20000"/>
              </a:spcBef>
            </a:pPr>
            <a:r>
              <a:rPr lang="fr-FR" sz="1050" b="1" dirty="0" smtClean="0">
                <a:solidFill>
                  <a:srgbClr val="A5003E"/>
                </a:solidFill>
                <a:cs typeface="Times New Roman" pitchFamily="18" charset="0"/>
              </a:rPr>
              <a:t>21,60%</a:t>
            </a:r>
          </a:p>
          <a:p>
            <a:pPr marL="342900" indent="-342900" algn="ctr">
              <a:spcBef>
                <a:spcPct val="20000"/>
              </a:spcBef>
            </a:pPr>
            <a:r>
              <a:rPr lang="fr-FR" sz="1050" b="1" dirty="0" smtClean="0">
                <a:solidFill>
                  <a:srgbClr val="A5003E"/>
                </a:solidFill>
                <a:cs typeface="Times New Roman" pitchFamily="18" charset="0"/>
              </a:rPr>
              <a:t>US</a:t>
            </a:r>
            <a:endParaRPr lang="fr-FR" sz="1050" b="1" dirty="0">
              <a:solidFill>
                <a:srgbClr val="A5003E"/>
              </a:solidFill>
              <a:cs typeface="Times New Roman" pitchFamily="18" charset="0"/>
            </a:endParaRPr>
          </a:p>
        </p:txBody>
      </p:sp>
      <p:sp>
        <p:nvSpPr>
          <p:cNvPr id="32" name="ZoneTexte 31"/>
          <p:cNvSpPr txBox="1"/>
          <p:nvPr/>
        </p:nvSpPr>
        <p:spPr>
          <a:xfrm>
            <a:off x="2555778" y="5327630"/>
            <a:ext cx="792088" cy="261610"/>
          </a:xfrm>
          <a:prstGeom prst="rect">
            <a:avLst/>
          </a:prstGeom>
          <a:noFill/>
        </p:spPr>
        <p:txBody>
          <a:bodyPr wrap="square" rtlCol="0">
            <a:spAutoFit/>
          </a:bodyPr>
          <a:lstStyle/>
          <a:p>
            <a:pPr algn="ctr"/>
            <a:r>
              <a:rPr lang="fr-FR" sz="1100" b="1" dirty="0" smtClean="0">
                <a:solidFill>
                  <a:srgbClr val="A5003E"/>
                </a:solidFill>
              </a:rPr>
              <a:t>99,99%</a:t>
            </a:r>
            <a:endParaRPr lang="fr-FR" sz="1100" b="1" dirty="0">
              <a:solidFill>
                <a:srgbClr val="A5003E"/>
              </a:solidFill>
            </a:endParaRPr>
          </a:p>
        </p:txBody>
      </p:sp>
      <p:cxnSp>
        <p:nvCxnSpPr>
          <p:cNvPr id="33" name="Connecteur en angle 32"/>
          <p:cNvCxnSpPr>
            <a:stCxn id="20" idx="5"/>
          </p:cNvCxnSpPr>
          <p:nvPr/>
        </p:nvCxnSpPr>
        <p:spPr>
          <a:xfrm rot="5400000">
            <a:off x="2108279" y="2686550"/>
            <a:ext cx="2846138" cy="510983"/>
          </a:xfrm>
          <a:prstGeom prst="bentConnector3">
            <a:avLst>
              <a:gd name="adj1" fmla="val 99831"/>
            </a:avLst>
          </a:prstGeom>
          <a:ln w="25400">
            <a:solidFill>
              <a:srgbClr val="A5003E"/>
            </a:solidFill>
            <a:prstDash val="sysDot"/>
            <a:miter lim="800000"/>
            <a:tailEnd type="triangle"/>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5076056" y="4298226"/>
            <a:ext cx="1512168"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Fonds mezzanine</a:t>
            </a:r>
            <a:endParaRPr lang="fr-FR" sz="1400" b="1" dirty="0"/>
          </a:p>
        </p:txBody>
      </p:sp>
      <p:sp>
        <p:nvSpPr>
          <p:cNvPr id="35" name="Flèche droite 34"/>
          <p:cNvSpPr/>
          <p:nvPr/>
        </p:nvSpPr>
        <p:spPr>
          <a:xfrm>
            <a:off x="3419872" y="4365104"/>
            <a:ext cx="1508177" cy="576064"/>
          </a:xfrm>
          <a:prstGeom prst="rightArrow">
            <a:avLst/>
          </a:prstGeom>
          <a:solidFill>
            <a:srgbClr val="A5003E"/>
          </a:solidFill>
          <a:ln w="1016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lIns="0" rIns="0" anchor="ctr"/>
          <a:lstStyle/>
          <a:p>
            <a:pPr algn="ctr">
              <a:defRPr/>
            </a:pPr>
            <a:r>
              <a:rPr lang="fr-FR" sz="1200" b="1" dirty="0" smtClean="0"/>
              <a:t>Emission d’OCABSA</a:t>
            </a:r>
            <a:endParaRPr lang="fr-FR" sz="1200" b="1" dirty="0"/>
          </a:p>
        </p:txBody>
      </p:sp>
      <p:sp>
        <p:nvSpPr>
          <p:cNvPr id="36" name="ZoneTexte 35"/>
          <p:cNvSpPr txBox="1"/>
          <p:nvPr/>
        </p:nvSpPr>
        <p:spPr>
          <a:xfrm>
            <a:off x="3923928" y="4823574"/>
            <a:ext cx="708594" cy="261610"/>
          </a:xfrm>
          <a:prstGeom prst="rect">
            <a:avLst/>
          </a:prstGeom>
          <a:noFill/>
        </p:spPr>
        <p:txBody>
          <a:bodyPr wrap="square" rtlCol="0">
            <a:spAutoFit/>
          </a:bodyPr>
          <a:lstStyle/>
          <a:p>
            <a:pPr algn="ctr"/>
            <a:r>
              <a:rPr lang="fr-FR" sz="1100" b="1" dirty="0" smtClean="0"/>
              <a:t>35,5 M€</a:t>
            </a:r>
            <a:endParaRPr lang="fr-FR" sz="1100" b="1" dirty="0"/>
          </a:p>
        </p:txBody>
      </p:sp>
      <p:sp>
        <p:nvSpPr>
          <p:cNvPr id="37" name="Oval 42"/>
          <p:cNvSpPr>
            <a:spLocks noChangeArrowheads="1"/>
          </p:cNvSpPr>
          <p:nvPr/>
        </p:nvSpPr>
        <p:spPr bwMode="auto">
          <a:xfrm>
            <a:off x="1187624" y="2996952"/>
            <a:ext cx="220662" cy="218678"/>
          </a:xfrm>
          <a:prstGeom prst="ellipse">
            <a:avLst/>
          </a:prstGeom>
          <a:noFill/>
          <a:ln w="6350" algn="ctr">
            <a:solidFill>
              <a:srgbClr val="283B4C"/>
            </a:solidFill>
            <a:round/>
            <a:headEnd/>
            <a:tailEnd/>
          </a:ln>
        </p:spPr>
        <p:txBody>
          <a:bodyPr wrap="none" lIns="0" tIns="0" rIns="0" bIns="0" anchor="ctr"/>
          <a:lstStyle/>
          <a:p>
            <a:pPr algn="ctr"/>
            <a:r>
              <a:rPr lang="fr-FR" sz="1400" b="1" dirty="0" smtClean="0"/>
              <a:t>12</a:t>
            </a:r>
            <a:endParaRPr lang="fr-FR" sz="1400" b="1" dirty="0"/>
          </a:p>
        </p:txBody>
      </p:sp>
      <p:sp>
        <p:nvSpPr>
          <p:cNvPr id="38" name="Flèche droite 37"/>
          <p:cNvSpPr/>
          <p:nvPr/>
        </p:nvSpPr>
        <p:spPr>
          <a:xfrm rot="5092241">
            <a:off x="279827" y="2717049"/>
            <a:ext cx="2579310" cy="535261"/>
          </a:xfrm>
          <a:prstGeom prst="rightArrow">
            <a:avLst/>
          </a:prstGeom>
          <a:solidFill>
            <a:srgbClr val="A5003E"/>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anchor="ctr"/>
          <a:lstStyle/>
          <a:p>
            <a:pPr algn="ctr">
              <a:defRPr/>
            </a:pPr>
            <a:r>
              <a:rPr lang="fr-FR" sz="1200" b="1" dirty="0" smtClean="0"/>
              <a:t>Cession</a:t>
            </a:r>
            <a:endParaRPr lang="fr-FR" sz="1200" b="1" dirty="0"/>
          </a:p>
        </p:txBody>
      </p:sp>
      <p:sp>
        <p:nvSpPr>
          <p:cNvPr id="39" name="ZoneTexte 38"/>
          <p:cNvSpPr txBox="1"/>
          <p:nvPr/>
        </p:nvSpPr>
        <p:spPr>
          <a:xfrm>
            <a:off x="2555776" y="3429000"/>
            <a:ext cx="720080" cy="261610"/>
          </a:xfrm>
          <a:prstGeom prst="rect">
            <a:avLst/>
          </a:prstGeom>
          <a:noFill/>
        </p:spPr>
        <p:txBody>
          <a:bodyPr wrap="square" rtlCol="0">
            <a:spAutoFit/>
          </a:bodyPr>
          <a:lstStyle/>
          <a:p>
            <a:pPr algn="ctr"/>
            <a:r>
              <a:rPr lang="fr-FR" sz="1100" b="1" dirty="0" smtClean="0"/>
              <a:t>31,01%</a:t>
            </a:r>
            <a:endParaRPr lang="fr-FR" sz="1100" b="1" dirty="0"/>
          </a:p>
        </p:txBody>
      </p:sp>
      <p:sp>
        <p:nvSpPr>
          <p:cNvPr id="40" name="Oval 42"/>
          <p:cNvSpPr>
            <a:spLocks noChangeArrowheads="1"/>
          </p:cNvSpPr>
          <p:nvPr/>
        </p:nvSpPr>
        <p:spPr bwMode="auto">
          <a:xfrm>
            <a:off x="4211960" y="4149080"/>
            <a:ext cx="220662" cy="218678"/>
          </a:xfrm>
          <a:prstGeom prst="ellipse">
            <a:avLst/>
          </a:prstGeom>
          <a:noFill/>
          <a:ln w="6350" algn="ctr">
            <a:solidFill>
              <a:srgbClr val="283B4C"/>
            </a:solidFill>
            <a:round/>
            <a:headEnd/>
            <a:tailEnd/>
          </a:ln>
        </p:spPr>
        <p:txBody>
          <a:bodyPr wrap="none" lIns="0" tIns="0" rIns="0" bIns="0" anchor="ctr"/>
          <a:lstStyle/>
          <a:p>
            <a:pPr algn="ctr"/>
            <a:r>
              <a:rPr lang="fr-FR" sz="1400" b="1" dirty="0" smtClean="0"/>
              <a:t>11</a:t>
            </a:r>
            <a:endParaRPr lang="fr-FR" sz="1400" b="1" dirty="0"/>
          </a:p>
        </p:txBody>
      </p:sp>
      <p:sp>
        <p:nvSpPr>
          <p:cNvPr id="41" name="Flèche droite 40"/>
          <p:cNvSpPr/>
          <p:nvPr/>
        </p:nvSpPr>
        <p:spPr>
          <a:xfrm rot="5400000">
            <a:off x="1923306" y="3357781"/>
            <a:ext cx="1224138" cy="535261"/>
          </a:xfrm>
          <a:prstGeom prst="rightArrow">
            <a:avLst/>
          </a:prstGeom>
          <a:solidFill>
            <a:srgbClr val="A5003E"/>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anchor="ctr"/>
          <a:lstStyle/>
          <a:p>
            <a:pPr algn="ctr">
              <a:defRPr/>
            </a:pPr>
            <a:r>
              <a:rPr lang="fr-FR" sz="1200" b="1" dirty="0" smtClean="0"/>
              <a:t>A p p o r t</a:t>
            </a:r>
            <a:endParaRPr lang="fr-FR" sz="1200" b="1" dirty="0"/>
          </a:p>
        </p:txBody>
      </p:sp>
      <p:cxnSp>
        <p:nvCxnSpPr>
          <p:cNvPr id="42" name="Connecteur en angle 86"/>
          <p:cNvCxnSpPr>
            <a:stCxn id="14" idx="1"/>
          </p:cNvCxnSpPr>
          <p:nvPr/>
        </p:nvCxnSpPr>
        <p:spPr>
          <a:xfrm rot="10800000" flipH="1" flipV="1">
            <a:off x="1259632" y="1307614"/>
            <a:ext cx="288032" cy="3489538"/>
          </a:xfrm>
          <a:prstGeom prst="bentConnector4">
            <a:avLst>
              <a:gd name="adj1" fmla="val -79366"/>
              <a:gd name="adj2" fmla="val 100066"/>
            </a:avLst>
          </a:prstGeom>
          <a:ln w="25400">
            <a:solidFill>
              <a:srgbClr val="A5003E"/>
            </a:solidFill>
            <a:prstDash val="sysDot"/>
            <a:miter lim="800000"/>
            <a:tailEnd type="triangle"/>
          </a:ln>
        </p:spPr>
        <p:style>
          <a:lnRef idx="1">
            <a:schemeClr val="accent1"/>
          </a:lnRef>
          <a:fillRef idx="0">
            <a:schemeClr val="accent1"/>
          </a:fillRef>
          <a:effectRef idx="0">
            <a:schemeClr val="accent1"/>
          </a:effectRef>
          <a:fontRef idx="minor">
            <a:schemeClr val="tx1"/>
          </a:fontRef>
        </p:style>
      </p:cxnSp>
      <p:sp>
        <p:nvSpPr>
          <p:cNvPr id="43" name="Oval 42"/>
          <p:cNvSpPr>
            <a:spLocks noChangeArrowheads="1"/>
          </p:cNvSpPr>
          <p:nvPr/>
        </p:nvSpPr>
        <p:spPr bwMode="auto">
          <a:xfrm>
            <a:off x="2771800" y="3068960"/>
            <a:ext cx="220662" cy="218678"/>
          </a:xfrm>
          <a:prstGeom prst="ellipse">
            <a:avLst/>
          </a:prstGeom>
          <a:noFill/>
          <a:ln w="6350" algn="ctr">
            <a:solidFill>
              <a:srgbClr val="283B4C"/>
            </a:solidFill>
            <a:round/>
            <a:headEnd/>
            <a:tailEnd/>
          </a:ln>
        </p:spPr>
        <p:txBody>
          <a:bodyPr wrap="none" lIns="0" tIns="0" rIns="0" bIns="0" anchor="ctr"/>
          <a:lstStyle/>
          <a:p>
            <a:pPr algn="ctr"/>
            <a:r>
              <a:rPr lang="fr-FR" sz="1400" b="1" dirty="0" smtClean="0"/>
              <a:t>10</a:t>
            </a:r>
            <a:endParaRPr lang="fr-FR" sz="1400" b="1" dirty="0"/>
          </a:p>
        </p:txBody>
      </p:sp>
      <p:sp>
        <p:nvSpPr>
          <p:cNvPr id="44" name="Text Box 24"/>
          <p:cNvSpPr txBox="1">
            <a:spLocks noChangeArrowheads="1"/>
          </p:cNvSpPr>
          <p:nvPr/>
        </p:nvSpPr>
        <p:spPr bwMode="auto">
          <a:xfrm>
            <a:off x="4932042" y="3212979"/>
            <a:ext cx="792088" cy="464743"/>
          </a:xfrm>
          <a:prstGeom prst="rect">
            <a:avLst/>
          </a:prstGeom>
          <a:noFill/>
          <a:ln w="9525">
            <a:noFill/>
            <a:miter lim="800000"/>
            <a:headEnd/>
            <a:tailEnd/>
          </a:ln>
        </p:spPr>
        <p:txBody>
          <a:bodyPr wrap="square">
            <a:spAutoFit/>
          </a:bodyPr>
          <a:lstStyle/>
          <a:p>
            <a:pPr marL="342900" indent="-342900">
              <a:spcBef>
                <a:spcPct val="20000"/>
              </a:spcBef>
            </a:pPr>
            <a:r>
              <a:rPr lang="fr-FR" sz="1050" b="1" dirty="0" smtClean="0">
                <a:solidFill>
                  <a:srgbClr val="A5003E"/>
                </a:solidFill>
                <a:cs typeface="Times New Roman" pitchFamily="18" charset="0"/>
              </a:rPr>
              <a:t>0,01%</a:t>
            </a:r>
          </a:p>
          <a:p>
            <a:pPr marL="342900" indent="-342900">
              <a:spcBef>
                <a:spcPct val="20000"/>
              </a:spcBef>
            </a:pPr>
            <a:r>
              <a:rPr lang="fr-FR" sz="1050" dirty="0" smtClean="0">
                <a:solidFill>
                  <a:srgbClr val="A5003E"/>
                </a:solidFill>
                <a:cs typeface="Times New Roman" pitchFamily="18" charset="0"/>
              </a:rPr>
              <a:t>(1 action)</a:t>
            </a:r>
            <a:endParaRPr lang="fr-FR" sz="1050" dirty="0">
              <a:solidFill>
                <a:srgbClr val="A5003E"/>
              </a:solidFill>
              <a:cs typeface="Times New Roman" pitchFamily="18" charset="0"/>
            </a:endParaRPr>
          </a:p>
        </p:txBody>
      </p:sp>
      <p:sp>
        <p:nvSpPr>
          <p:cNvPr id="45" name="Rectangle 44"/>
          <p:cNvSpPr/>
          <p:nvPr/>
        </p:nvSpPr>
        <p:spPr>
          <a:xfrm>
            <a:off x="4716016" y="908720"/>
            <a:ext cx="720080" cy="643512"/>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Pierre S.</a:t>
            </a:r>
          </a:p>
          <a:p>
            <a:pPr algn="ctr"/>
            <a:r>
              <a:rPr lang="fr-FR" sz="1100" b="1" dirty="0" smtClean="0">
                <a:solidFill>
                  <a:schemeClr val="tx1"/>
                </a:solidFill>
              </a:rPr>
              <a:t>DG</a:t>
            </a:r>
            <a:endParaRPr lang="fr-FR" sz="1100" b="1" dirty="0">
              <a:solidFill>
                <a:schemeClr val="tx1"/>
              </a:solidFill>
            </a:endParaRPr>
          </a:p>
        </p:txBody>
      </p:sp>
      <p:sp>
        <p:nvSpPr>
          <p:cNvPr id="46" name="Text Box 103"/>
          <p:cNvSpPr txBox="1">
            <a:spLocks noChangeArrowheads="1"/>
          </p:cNvSpPr>
          <p:nvPr/>
        </p:nvSpPr>
        <p:spPr bwMode="auto">
          <a:xfrm>
            <a:off x="251522" y="5013180"/>
            <a:ext cx="1368152" cy="692497"/>
          </a:xfrm>
          <a:prstGeom prst="rect">
            <a:avLst/>
          </a:prstGeom>
          <a:noFill/>
          <a:ln w="9525">
            <a:solidFill>
              <a:schemeClr val="bg1"/>
            </a:solidFill>
            <a:miter lim="800000"/>
            <a:headEnd/>
            <a:tailEnd/>
          </a:ln>
        </p:spPr>
        <p:txBody>
          <a:bodyPr wrap="square">
            <a:spAutoFit/>
          </a:bodyPr>
          <a:lstStyle/>
          <a:p>
            <a:pPr algn="r"/>
            <a:r>
              <a:rPr lang="fr-FR" sz="1300" b="1" dirty="0" smtClean="0">
                <a:solidFill>
                  <a:srgbClr val="0066CC"/>
                </a:solidFill>
                <a:cs typeface="Times New Roman" pitchFamily="18" charset="0"/>
              </a:rPr>
              <a:t>PacteDutreil</a:t>
            </a:r>
          </a:p>
          <a:p>
            <a:pPr algn="r"/>
            <a:r>
              <a:rPr lang="fr-FR" sz="1300" b="1" dirty="0" smtClean="0">
                <a:solidFill>
                  <a:srgbClr val="0066CC"/>
                </a:solidFill>
                <a:cs typeface="Times New Roman" pitchFamily="18" charset="0"/>
              </a:rPr>
              <a:t>Société Léonard</a:t>
            </a:r>
          </a:p>
          <a:p>
            <a:pPr algn="r"/>
            <a:r>
              <a:rPr lang="fr-FR" sz="1300" b="1" dirty="0" smtClean="0">
                <a:solidFill>
                  <a:srgbClr val="0066CC"/>
                </a:solidFill>
                <a:cs typeface="Times New Roman" pitchFamily="18" charset="0"/>
              </a:rPr>
              <a:t>EIC</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Tableaux de l’annexe 13</a:t>
            </a:r>
            <a:endParaRPr lang="fr-FR"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au 5"/>
          <p:cNvGraphicFramePr>
            <a:graphicFrameLocks noGrp="1"/>
          </p:cNvGraphicFramePr>
          <p:nvPr/>
        </p:nvGraphicFramePr>
        <p:xfrm>
          <a:off x="1428728" y="2120690"/>
          <a:ext cx="6191272" cy="2608946"/>
        </p:xfrm>
        <a:graphic>
          <a:graphicData uri="http://schemas.openxmlformats.org/drawingml/2006/table">
            <a:tbl>
              <a:tblPr/>
              <a:tblGrid>
                <a:gridCol w="3107079"/>
                <a:gridCol w="755313"/>
                <a:gridCol w="2328880"/>
              </a:tblGrid>
              <a:tr h="292835">
                <a:tc gridSpan="3">
                  <a:txBody>
                    <a:bodyPr/>
                    <a:lstStyle/>
                    <a:p>
                      <a:pPr algn="ctr" fontAlgn="ctr"/>
                      <a:r>
                        <a:rPr lang="fr-FR" sz="1400" b="1" i="0" u="none" strike="noStrike" dirty="0">
                          <a:solidFill>
                            <a:srgbClr val="FFFFFF"/>
                          </a:solidFill>
                          <a:latin typeface="Trebuchet MS"/>
                        </a:rPr>
                        <a:t>Donation et succession en ligne directe</a:t>
                      </a:r>
                    </a:p>
                  </a:txBody>
                  <a:tcPr marL="9446" marR="9446" marT="94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003E"/>
                    </a:solidFill>
                  </a:tcPr>
                </a:tc>
                <a:tc hMerge="1">
                  <a:txBody>
                    <a:bodyPr/>
                    <a:lstStyle/>
                    <a:p>
                      <a:endParaRPr lang="fr-FR"/>
                    </a:p>
                  </a:txBody>
                  <a:tcPr/>
                </a:tc>
                <a:tc hMerge="1">
                  <a:txBody>
                    <a:bodyPr/>
                    <a:lstStyle/>
                    <a:p>
                      <a:endParaRPr lang="fr-FR"/>
                    </a:p>
                  </a:txBody>
                  <a:tcPr/>
                </a:tc>
              </a:tr>
              <a:tr h="453421">
                <a:tc>
                  <a:txBody>
                    <a:bodyPr/>
                    <a:lstStyle/>
                    <a:p>
                      <a:pPr algn="ctr" fontAlgn="ctr"/>
                      <a:r>
                        <a:rPr lang="fr-FR" sz="1300" b="1" i="0" u="none" strike="noStrike" dirty="0">
                          <a:solidFill>
                            <a:srgbClr val="FFFFFF"/>
                          </a:solidFill>
                          <a:latin typeface="Trebuchet MS"/>
                        </a:rPr>
                        <a:t>Fraction de la part nette taxable</a:t>
                      </a:r>
                    </a:p>
                  </a:txBody>
                  <a:tcPr marL="9446" marR="9446" marT="9446" marB="0" anchor="ctr">
                    <a:lnL w="635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003E"/>
                    </a:solidFill>
                  </a:tcPr>
                </a:tc>
                <a:tc>
                  <a:txBody>
                    <a:bodyPr/>
                    <a:lstStyle/>
                    <a:p>
                      <a:pPr algn="ctr" fontAlgn="ctr"/>
                      <a:r>
                        <a:rPr lang="fr-FR" sz="1300" b="1" i="0" u="none" strike="noStrike">
                          <a:solidFill>
                            <a:srgbClr val="FFFFFF"/>
                          </a:solidFill>
                          <a:latin typeface="Trebuchet MS"/>
                        </a:rPr>
                        <a:t>Taux</a:t>
                      </a:r>
                    </a:p>
                  </a:txBody>
                  <a:tcPr marL="9446" marR="9446" marT="944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003E"/>
                    </a:solidFill>
                  </a:tcPr>
                </a:tc>
                <a:tc>
                  <a:txBody>
                    <a:bodyPr/>
                    <a:lstStyle/>
                    <a:p>
                      <a:pPr algn="ctr" fontAlgn="ctr"/>
                      <a:r>
                        <a:rPr lang="fr-FR" sz="1300" b="1" i="0" u="none" strike="noStrike">
                          <a:solidFill>
                            <a:srgbClr val="FFFFFF"/>
                          </a:solidFill>
                          <a:latin typeface="Trebuchet MS"/>
                        </a:rPr>
                        <a:t>Formule de calcul des droits </a:t>
                      </a:r>
                      <a:br>
                        <a:rPr lang="fr-FR" sz="1300" b="1" i="0" u="none" strike="noStrike">
                          <a:solidFill>
                            <a:srgbClr val="FFFFFF"/>
                          </a:solidFill>
                          <a:latin typeface="Trebuchet MS"/>
                        </a:rPr>
                      </a:br>
                      <a:r>
                        <a:rPr lang="fr-FR" sz="1300" b="1" i="0" u="none" strike="noStrike">
                          <a:solidFill>
                            <a:srgbClr val="FFFFFF"/>
                          </a:solidFill>
                          <a:latin typeface="Trebuchet MS"/>
                        </a:rPr>
                        <a:t>P = Part nette taxable</a:t>
                      </a:r>
                    </a:p>
                  </a:txBody>
                  <a:tcPr marL="9446" marR="9446" marT="9446" marB="0" anchor="ctr">
                    <a:lnL w="1270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003E"/>
                    </a:solidFill>
                  </a:tcPr>
                </a:tc>
              </a:tr>
              <a:tr h="255050">
                <a:tc>
                  <a:txBody>
                    <a:bodyPr/>
                    <a:lstStyle/>
                    <a:p>
                      <a:pPr marL="88900" indent="0" algn="l" fontAlgn="ctr"/>
                      <a:r>
                        <a:rPr lang="fr-FR" sz="1300" b="0" i="0" u="none" strike="noStrike" dirty="0">
                          <a:solidFill>
                            <a:schemeClr val="tx1"/>
                          </a:solidFill>
                          <a:latin typeface="Trebuchet MS"/>
                        </a:rPr>
                        <a:t>N'excédant pas </a:t>
                      </a:r>
                      <a:r>
                        <a:rPr lang="fr-FR" sz="1300" b="0" i="0" u="none" strike="noStrike" dirty="0" smtClean="0">
                          <a:solidFill>
                            <a:schemeClr val="tx1"/>
                          </a:solidFill>
                          <a:latin typeface="Trebuchet MS"/>
                        </a:rPr>
                        <a:t>8 072 </a:t>
                      </a:r>
                      <a:r>
                        <a:rPr lang="fr-FR" sz="1300" b="0" i="0" u="none" strike="noStrike" dirty="0">
                          <a:solidFill>
                            <a:schemeClr val="tx1"/>
                          </a:solidFill>
                          <a:latin typeface="Trebuchet MS"/>
                        </a:rPr>
                        <a:t>€</a:t>
                      </a:r>
                    </a:p>
                  </a:txBody>
                  <a:tcPr marL="9446" marR="9446" marT="94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dirty="0">
                          <a:solidFill>
                            <a:schemeClr val="tx1"/>
                          </a:solidFill>
                          <a:latin typeface="Trebuchet MS"/>
                        </a:rPr>
                        <a:t>5%</a:t>
                      </a:r>
                    </a:p>
                  </a:txBody>
                  <a:tcPr marL="9446" marR="9446" marT="94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dirty="0">
                          <a:solidFill>
                            <a:schemeClr val="tx1"/>
                          </a:solidFill>
                          <a:latin typeface="Trebuchet MS"/>
                        </a:rPr>
                        <a:t>P x 0,05</a:t>
                      </a:r>
                    </a:p>
                  </a:txBody>
                  <a:tcPr marL="9446" marR="9446" marT="94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5050">
                <a:tc>
                  <a:txBody>
                    <a:bodyPr/>
                    <a:lstStyle/>
                    <a:p>
                      <a:pPr marL="88900" indent="0" algn="l" fontAlgn="ctr"/>
                      <a:r>
                        <a:rPr lang="fr-FR" sz="1300" b="0" i="0" u="none" strike="noStrike" dirty="0">
                          <a:solidFill>
                            <a:schemeClr val="tx1"/>
                          </a:solidFill>
                          <a:latin typeface="Trebuchet MS"/>
                        </a:rPr>
                        <a:t>Comprise entre </a:t>
                      </a:r>
                      <a:r>
                        <a:rPr lang="fr-FR" sz="1300" b="0" i="0" u="none" strike="noStrike" dirty="0" smtClean="0">
                          <a:solidFill>
                            <a:schemeClr val="tx1"/>
                          </a:solidFill>
                          <a:latin typeface="Trebuchet MS"/>
                        </a:rPr>
                        <a:t>8 072 </a:t>
                      </a:r>
                      <a:r>
                        <a:rPr lang="fr-FR" sz="1300" b="0" i="0" u="none" strike="noStrike" dirty="0">
                          <a:solidFill>
                            <a:schemeClr val="tx1"/>
                          </a:solidFill>
                          <a:latin typeface="Trebuchet MS"/>
                        </a:rPr>
                        <a:t>€ et </a:t>
                      </a:r>
                      <a:r>
                        <a:rPr lang="fr-FR" sz="1300" b="0" i="0" u="none" strike="noStrike" dirty="0" smtClean="0">
                          <a:solidFill>
                            <a:schemeClr val="tx1"/>
                          </a:solidFill>
                          <a:latin typeface="Trebuchet MS"/>
                        </a:rPr>
                        <a:t>12 109 €</a:t>
                      </a:r>
                      <a:endParaRPr lang="fr-FR" sz="1300" b="0" i="0" u="none" strike="noStrike" dirty="0">
                        <a:solidFill>
                          <a:schemeClr val="tx1"/>
                        </a:solidFill>
                        <a:latin typeface="Trebuchet MS"/>
                      </a:endParaRPr>
                    </a:p>
                  </a:txBody>
                  <a:tcPr marL="9446" marR="9446" marT="94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dirty="0">
                          <a:solidFill>
                            <a:schemeClr val="tx1"/>
                          </a:solidFill>
                          <a:latin typeface="Trebuchet MS"/>
                        </a:rPr>
                        <a:t>10%</a:t>
                      </a:r>
                    </a:p>
                  </a:txBody>
                  <a:tcPr marL="9446" marR="9446" marT="94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dirty="0">
                          <a:solidFill>
                            <a:schemeClr val="tx1"/>
                          </a:solidFill>
                          <a:latin typeface="Trebuchet MS"/>
                        </a:rPr>
                        <a:t>(P x 0,1) </a:t>
                      </a:r>
                      <a:r>
                        <a:rPr lang="fr-FR" sz="1300" b="0" i="0" u="none" strike="noStrike" dirty="0" smtClean="0">
                          <a:solidFill>
                            <a:schemeClr val="tx1"/>
                          </a:solidFill>
                          <a:latin typeface="Trebuchet MS"/>
                        </a:rPr>
                        <a:t>– 404 €</a:t>
                      </a:r>
                      <a:endParaRPr lang="fr-FR" sz="1300" b="0" i="0" u="none" strike="noStrike" dirty="0">
                        <a:solidFill>
                          <a:schemeClr val="tx1"/>
                        </a:solidFill>
                        <a:latin typeface="Trebuchet MS"/>
                      </a:endParaRPr>
                    </a:p>
                  </a:txBody>
                  <a:tcPr marL="9446" marR="9446" marT="94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268">
                <a:tc>
                  <a:txBody>
                    <a:bodyPr/>
                    <a:lstStyle/>
                    <a:p>
                      <a:pPr marL="88900" indent="0" algn="l" fontAlgn="ctr"/>
                      <a:r>
                        <a:rPr lang="fr-FR" sz="1300" b="0" i="0" u="none" strike="noStrike" dirty="0">
                          <a:solidFill>
                            <a:schemeClr val="tx1"/>
                          </a:solidFill>
                          <a:latin typeface="Trebuchet MS"/>
                        </a:rPr>
                        <a:t>Comprise entre </a:t>
                      </a:r>
                      <a:r>
                        <a:rPr lang="fr-FR" sz="1300" b="0" i="0" u="none" strike="noStrike" dirty="0" smtClean="0">
                          <a:solidFill>
                            <a:schemeClr val="tx1"/>
                          </a:solidFill>
                          <a:latin typeface="Trebuchet MS"/>
                        </a:rPr>
                        <a:t>12 109 € </a:t>
                      </a:r>
                      <a:r>
                        <a:rPr lang="fr-FR" sz="1300" b="0" i="0" u="none" strike="noStrike" dirty="0">
                          <a:solidFill>
                            <a:schemeClr val="tx1"/>
                          </a:solidFill>
                          <a:latin typeface="Trebuchet MS"/>
                        </a:rPr>
                        <a:t>et </a:t>
                      </a:r>
                      <a:r>
                        <a:rPr lang="fr-FR" sz="1300" b="0" i="0" u="none" strike="noStrike" dirty="0" smtClean="0">
                          <a:solidFill>
                            <a:schemeClr val="tx1"/>
                          </a:solidFill>
                          <a:latin typeface="Trebuchet MS"/>
                        </a:rPr>
                        <a:t>15 932 €</a:t>
                      </a:r>
                      <a:endParaRPr lang="fr-FR" sz="1300" b="0" i="0" u="none" strike="noStrike" dirty="0">
                        <a:solidFill>
                          <a:schemeClr val="tx1"/>
                        </a:solidFill>
                        <a:latin typeface="Trebuchet MS"/>
                      </a:endParaRPr>
                    </a:p>
                  </a:txBody>
                  <a:tcPr marL="9446" marR="9446" marT="94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a:solidFill>
                            <a:schemeClr val="tx1"/>
                          </a:solidFill>
                          <a:latin typeface="Trebuchet MS"/>
                        </a:rPr>
                        <a:t>15%</a:t>
                      </a:r>
                    </a:p>
                  </a:txBody>
                  <a:tcPr marL="9446" marR="9446" marT="94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dirty="0">
                          <a:solidFill>
                            <a:schemeClr val="tx1"/>
                          </a:solidFill>
                          <a:latin typeface="Trebuchet MS"/>
                        </a:rPr>
                        <a:t>(P x 0,15) </a:t>
                      </a:r>
                      <a:r>
                        <a:rPr lang="fr-FR" sz="1300" b="0" i="0" u="none" strike="noStrike" dirty="0" smtClean="0">
                          <a:solidFill>
                            <a:schemeClr val="tx1"/>
                          </a:solidFill>
                          <a:latin typeface="Trebuchet MS"/>
                        </a:rPr>
                        <a:t>– 1009€</a:t>
                      </a:r>
                      <a:endParaRPr lang="fr-FR" sz="1300" b="0" i="0" u="none" strike="noStrike" dirty="0">
                        <a:solidFill>
                          <a:schemeClr val="tx1"/>
                        </a:solidFill>
                        <a:latin typeface="Trebuchet MS"/>
                      </a:endParaRPr>
                    </a:p>
                  </a:txBody>
                  <a:tcPr marL="9446" marR="9446" marT="94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3388">
                <a:tc>
                  <a:txBody>
                    <a:bodyPr/>
                    <a:lstStyle/>
                    <a:p>
                      <a:pPr marL="88900" indent="0" algn="l" fontAlgn="ctr"/>
                      <a:r>
                        <a:rPr lang="fr-FR" sz="1300" b="0" i="0" u="none" strike="noStrike" dirty="0">
                          <a:solidFill>
                            <a:schemeClr val="tx1"/>
                          </a:solidFill>
                          <a:latin typeface="Trebuchet MS"/>
                        </a:rPr>
                        <a:t>Comprise entre </a:t>
                      </a:r>
                      <a:r>
                        <a:rPr lang="fr-FR" sz="1300" b="0" i="0" u="none" strike="noStrike" dirty="0" smtClean="0">
                          <a:solidFill>
                            <a:schemeClr val="tx1"/>
                          </a:solidFill>
                          <a:latin typeface="Trebuchet MS"/>
                        </a:rPr>
                        <a:t>15 932 € </a:t>
                      </a:r>
                      <a:r>
                        <a:rPr lang="fr-FR" sz="1300" b="0" i="0" u="none" strike="noStrike" dirty="0">
                          <a:solidFill>
                            <a:schemeClr val="tx1"/>
                          </a:solidFill>
                          <a:latin typeface="Trebuchet MS"/>
                        </a:rPr>
                        <a:t>et </a:t>
                      </a:r>
                      <a:r>
                        <a:rPr lang="fr-FR" sz="1300" b="0" i="0" u="none" strike="noStrike" dirty="0" smtClean="0">
                          <a:solidFill>
                            <a:schemeClr val="tx1"/>
                          </a:solidFill>
                          <a:latin typeface="Trebuchet MS"/>
                        </a:rPr>
                        <a:t>552 324 €</a:t>
                      </a:r>
                      <a:endParaRPr lang="fr-FR" sz="1300" b="0" i="0" u="none" strike="noStrike" dirty="0">
                        <a:solidFill>
                          <a:schemeClr val="tx1"/>
                        </a:solidFill>
                        <a:latin typeface="Trebuchet MS"/>
                      </a:endParaRPr>
                    </a:p>
                  </a:txBody>
                  <a:tcPr marL="9446" marR="9446" marT="94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a:solidFill>
                            <a:schemeClr val="tx1"/>
                          </a:solidFill>
                          <a:latin typeface="Trebuchet MS"/>
                        </a:rPr>
                        <a:t>20%</a:t>
                      </a:r>
                    </a:p>
                  </a:txBody>
                  <a:tcPr marL="9446" marR="9446" marT="94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dirty="0">
                          <a:solidFill>
                            <a:schemeClr val="tx1"/>
                          </a:solidFill>
                          <a:latin typeface="Trebuchet MS"/>
                        </a:rPr>
                        <a:t>(P x 0,2) </a:t>
                      </a:r>
                      <a:r>
                        <a:rPr lang="fr-FR" sz="1300" b="0" i="0" u="none" strike="noStrike" dirty="0" smtClean="0">
                          <a:solidFill>
                            <a:schemeClr val="tx1"/>
                          </a:solidFill>
                          <a:latin typeface="Trebuchet MS"/>
                        </a:rPr>
                        <a:t>– 1806 €</a:t>
                      </a:r>
                      <a:endParaRPr lang="fr-FR" sz="1300" b="0" i="0" u="none" strike="noStrike" dirty="0">
                        <a:solidFill>
                          <a:schemeClr val="tx1"/>
                        </a:solidFill>
                        <a:latin typeface="Trebuchet MS"/>
                      </a:endParaRPr>
                    </a:p>
                  </a:txBody>
                  <a:tcPr marL="9446" marR="9446" marT="94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5050">
                <a:tc>
                  <a:txBody>
                    <a:bodyPr/>
                    <a:lstStyle/>
                    <a:p>
                      <a:pPr marL="88900" indent="0" algn="l" fontAlgn="ctr"/>
                      <a:r>
                        <a:rPr lang="fr-FR" sz="1300" b="0" i="0" u="none" strike="noStrike" dirty="0">
                          <a:solidFill>
                            <a:schemeClr val="tx1"/>
                          </a:solidFill>
                          <a:latin typeface="Trebuchet MS"/>
                        </a:rPr>
                        <a:t>Comprise entre </a:t>
                      </a:r>
                      <a:r>
                        <a:rPr lang="fr-FR" sz="1300" b="0" i="0" u="none" strike="noStrike" dirty="0" smtClean="0">
                          <a:solidFill>
                            <a:schemeClr val="tx1"/>
                          </a:solidFill>
                          <a:latin typeface="Trebuchet MS"/>
                        </a:rPr>
                        <a:t>552 324 € </a:t>
                      </a:r>
                      <a:r>
                        <a:rPr lang="fr-FR" sz="1300" b="0" i="0" u="none" strike="noStrike" dirty="0">
                          <a:solidFill>
                            <a:schemeClr val="tx1"/>
                          </a:solidFill>
                          <a:latin typeface="Trebuchet MS"/>
                        </a:rPr>
                        <a:t>et </a:t>
                      </a:r>
                      <a:r>
                        <a:rPr lang="fr-FR" sz="1300" b="0" i="0" u="none" strike="noStrike" dirty="0" smtClean="0">
                          <a:solidFill>
                            <a:schemeClr val="tx1"/>
                          </a:solidFill>
                          <a:latin typeface="Trebuchet MS"/>
                        </a:rPr>
                        <a:t>902 838 €</a:t>
                      </a:r>
                      <a:endParaRPr lang="fr-FR" sz="1300" b="0" i="0" u="none" strike="noStrike" dirty="0">
                        <a:solidFill>
                          <a:schemeClr val="tx1"/>
                        </a:solidFill>
                        <a:latin typeface="Trebuchet MS"/>
                      </a:endParaRPr>
                    </a:p>
                  </a:txBody>
                  <a:tcPr marL="9446" marR="9446" marT="94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a:solidFill>
                            <a:schemeClr val="tx1"/>
                          </a:solidFill>
                          <a:latin typeface="Trebuchet MS"/>
                        </a:rPr>
                        <a:t>30%</a:t>
                      </a:r>
                    </a:p>
                  </a:txBody>
                  <a:tcPr marL="9446" marR="9446" marT="94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dirty="0">
                          <a:solidFill>
                            <a:schemeClr val="tx1"/>
                          </a:solidFill>
                          <a:latin typeface="Trebuchet MS"/>
                        </a:rPr>
                        <a:t>(P x 0,3) </a:t>
                      </a:r>
                      <a:r>
                        <a:rPr lang="fr-FR" sz="1300" b="0" i="0" u="none" strike="noStrike" dirty="0" smtClean="0">
                          <a:solidFill>
                            <a:schemeClr val="tx1"/>
                          </a:solidFill>
                          <a:latin typeface="Trebuchet MS"/>
                        </a:rPr>
                        <a:t>– 57 038 €</a:t>
                      </a:r>
                      <a:endParaRPr lang="fr-FR" sz="1300" b="0" i="0" u="none" strike="noStrike" dirty="0">
                        <a:solidFill>
                          <a:schemeClr val="tx1"/>
                        </a:solidFill>
                        <a:latin typeface="Trebuchet MS"/>
                      </a:endParaRPr>
                    </a:p>
                  </a:txBody>
                  <a:tcPr marL="9446" marR="9446" marT="94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3942">
                <a:tc>
                  <a:txBody>
                    <a:bodyPr/>
                    <a:lstStyle/>
                    <a:p>
                      <a:pPr marL="88900" indent="0" algn="l" fontAlgn="ctr"/>
                      <a:r>
                        <a:rPr lang="fr-FR" sz="1300" b="0" i="0" u="none" strike="noStrike" dirty="0">
                          <a:solidFill>
                            <a:schemeClr val="tx1"/>
                          </a:solidFill>
                          <a:latin typeface="Trebuchet MS"/>
                        </a:rPr>
                        <a:t>Comprise entre </a:t>
                      </a:r>
                      <a:r>
                        <a:rPr lang="fr-FR" sz="1300" b="0" i="0" u="none" strike="noStrike" dirty="0" smtClean="0">
                          <a:solidFill>
                            <a:schemeClr val="tx1"/>
                          </a:solidFill>
                          <a:latin typeface="Trebuchet MS"/>
                        </a:rPr>
                        <a:t>902 838 € et 1 805 677 €</a:t>
                      </a:r>
                      <a:endParaRPr lang="fr-FR" sz="1300" b="0" i="0" u="none" strike="noStrike" dirty="0">
                        <a:solidFill>
                          <a:schemeClr val="tx1"/>
                        </a:solidFill>
                        <a:latin typeface="Trebuchet MS"/>
                      </a:endParaRPr>
                    </a:p>
                  </a:txBody>
                  <a:tcPr marL="9446" marR="9446" marT="94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dirty="0">
                          <a:solidFill>
                            <a:schemeClr val="tx1"/>
                          </a:solidFill>
                          <a:latin typeface="Trebuchet MS"/>
                        </a:rPr>
                        <a:t>35%</a:t>
                      </a:r>
                    </a:p>
                  </a:txBody>
                  <a:tcPr marL="9446" marR="9446" marT="94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dirty="0">
                          <a:solidFill>
                            <a:schemeClr val="tx1"/>
                          </a:solidFill>
                          <a:latin typeface="Trebuchet MS"/>
                        </a:rPr>
                        <a:t>(P x 0,35) </a:t>
                      </a:r>
                      <a:r>
                        <a:rPr lang="fr-FR" sz="1300" b="0" i="0" u="none" strike="noStrike" dirty="0" smtClean="0">
                          <a:solidFill>
                            <a:schemeClr val="tx1"/>
                          </a:solidFill>
                          <a:latin typeface="Trebuchet MS"/>
                        </a:rPr>
                        <a:t>– 102 180 €</a:t>
                      </a:r>
                      <a:endParaRPr lang="fr-FR" sz="1300" b="0" i="0" u="none" strike="noStrike" dirty="0">
                        <a:solidFill>
                          <a:schemeClr val="tx1"/>
                        </a:solidFill>
                        <a:latin typeface="Trebuchet MS"/>
                      </a:endParaRPr>
                    </a:p>
                  </a:txBody>
                  <a:tcPr marL="9446" marR="9446" marT="94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3942">
                <a:tc>
                  <a:txBody>
                    <a:bodyPr/>
                    <a:lstStyle/>
                    <a:p>
                      <a:pPr marL="88900" indent="0" algn="l" fontAlgn="ctr"/>
                      <a:r>
                        <a:rPr lang="fr-FR" sz="1300" b="0" i="0" u="none" strike="noStrike" dirty="0" smtClean="0">
                          <a:solidFill>
                            <a:schemeClr val="tx1"/>
                          </a:solidFill>
                          <a:latin typeface="Trebuchet MS"/>
                        </a:rPr>
                        <a:t>Au-delà de 1 805 677 €</a:t>
                      </a:r>
                      <a:endParaRPr lang="fr-FR" sz="1300" b="0" i="0" u="none" strike="noStrike" dirty="0">
                        <a:solidFill>
                          <a:schemeClr val="tx1"/>
                        </a:solidFill>
                        <a:latin typeface="Trebuchet MS"/>
                      </a:endParaRPr>
                    </a:p>
                  </a:txBody>
                  <a:tcPr marL="9446" marR="9446" marT="94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dirty="0" smtClean="0">
                          <a:solidFill>
                            <a:schemeClr val="tx1"/>
                          </a:solidFill>
                          <a:latin typeface="Trebuchet MS"/>
                        </a:rPr>
                        <a:t>40%</a:t>
                      </a:r>
                      <a:endParaRPr lang="fr-FR" sz="1300" b="0" i="0" u="none" strike="noStrike" dirty="0">
                        <a:solidFill>
                          <a:schemeClr val="tx1"/>
                        </a:solidFill>
                        <a:latin typeface="Trebuchet MS"/>
                      </a:endParaRPr>
                    </a:p>
                  </a:txBody>
                  <a:tcPr marL="9446" marR="9446" marT="94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dirty="0" smtClean="0">
                          <a:solidFill>
                            <a:schemeClr val="tx1"/>
                          </a:solidFill>
                          <a:latin typeface="Trebuchet MS"/>
                        </a:rPr>
                        <a:t>(P x</a:t>
                      </a:r>
                      <a:r>
                        <a:rPr lang="fr-FR" sz="1300" b="0" i="0" u="none" strike="noStrike" baseline="0" dirty="0" smtClean="0">
                          <a:solidFill>
                            <a:schemeClr val="tx1"/>
                          </a:solidFill>
                          <a:latin typeface="Trebuchet MS"/>
                        </a:rPr>
                        <a:t> 0,4) – 192 464 €</a:t>
                      </a:r>
                      <a:endParaRPr lang="fr-FR" sz="1300" b="0" i="0" u="none" strike="noStrike" dirty="0">
                        <a:solidFill>
                          <a:schemeClr val="tx1"/>
                        </a:solidFill>
                        <a:latin typeface="Trebuchet MS"/>
                      </a:endParaRPr>
                    </a:p>
                  </a:txBody>
                  <a:tcPr marL="9446" marR="9446" marT="944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3" name="Rectangle 12"/>
          <p:cNvSpPr>
            <a:spLocks noChangeArrowheads="1"/>
          </p:cNvSpPr>
          <p:nvPr/>
        </p:nvSpPr>
        <p:spPr bwMode="auto">
          <a:xfrm>
            <a:off x="755111" y="909414"/>
            <a:ext cx="7489297" cy="287338"/>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Annexe 13 : Tableau 1 </a:t>
            </a:r>
            <a:endParaRPr lang="fr-FR" sz="1300" b="1" dirty="0">
              <a:latin typeface="Trebuchet MS" pitchFamily="34" charset="0"/>
              <a:cs typeface="Arial" pitchFamily="34"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nvGraphicFramePr>
        <p:xfrm>
          <a:off x="2000232" y="1952625"/>
          <a:ext cx="5086367" cy="2952750"/>
        </p:xfrm>
        <a:graphic>
          <a:graphicData uri="http://schemas.openxmlformats.org/drawingml/2006/table">
            <a:tbl>
              <a:tblPr/>
              <a:tblGrid>
                <a:gridCol w="1694434"/>
                <a:gridCol w="1665823"/>
                <a:gridCol w="1726110"/>
              </a:tblGrid>
              <a:tr h="542925">
                <a:tc>
                  <a:txBody>
                    <a:bodyPr/>
                    <a:lstStyle/>
                    <a:p>
                      <a:pPr algn="ctr" fontAlgn="ctr"/>
                      <a:r>
                        <a:rPr lang="fr-FR" sz="1300" b="1" i="0" u="none" strike="noStrike" dirty="0">
                          <a:solidFill>
                            <a:srgbClr val="FFFFFF"/>
                          </a:solidFill>
                          <a:latin typeface="Trebuchet MS"/>
                        </a:rPr>
                        <a:t>Age de l'usufruitier</a:t>
                      </a:r>
                    </a:p>
                  </a:txBody>
                  <a:tcPr marL="9525" marR="9525" marT="9525" marB="0" anchor="ct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003E"/>
                    </a:solidFill>
                  </a:tcPr>
                </a:tc>
                <a:tc>
                  <a:txBody>
                    <a:bodyPr/>
                    <a:lstStyle/>
                    <a:p>
                      <a:pPr algn="ctr" fontAlgn="ctr"/>
                      <a:r>
                        <a:rPr lang="fr-FR" sz="1300" b="1" i="0" u="none" strike="noStrike" dirty="0">
                          <a:solidFill>
                            <a:srgbClr val="FFFFFF"/>
                          </a:solidFill>
                          <a:latin typeface="Trebuchet MS"/>
                        </a:rPr>
                        <a:t>Valeur de l'usufruit</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003E"/>
                    </a:solidFill>
                  </a:tcPr>
                </a:tc>
                <a:tc>
                  <a:txBody>
                    <a:bodyPr/>
                    <a:lstStyle/>
                    <a:p>
                      <a:pPr algn="ctr" fontAlgn="ctr"/>
                      <a:r>
                        <a:rPr lang="fr-FR" sz="1300" b="1" i="0" u="none" strike="noStrike" dirty="0">
                          <a:solidFill>
                            <a:srgbClr val="FFFFFF"/>
                          </a:solidFill>
                          <a:latin typeface="Trebuchet MS"/>
                        </a:rPr>
                        <a:t>Valeur de la nue-propriété</a:t>
                      </a:r>
                    </a:p>
                  </a:txBody>
                  <a:tcPr marL="9525" marR="9525" marT="9525"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003E"/>
                    </a:solidFill>
                  </a:tcPr>
                </a:tc>
              </a:tr>
              <a:tr h="266700">
                <a:tc>
                  <a:txBody>
                    <a:bodyPr/>
                    <a:lstStyle/>
                    <a:p>
                      <a:pPr marL="88900" indent="0" algn="l" fontAlgn="ctr"/>
                      <a:r>
                        <a:rPr lang="fr-FR" sz="1300" b="0" i="0" u="none" strike="noStrike" dirty="0">
                          <a:solidFill>
                            <a:srgbClr val="000000"/>
                          </a:solidFill>
                          <a:latin typeface="Trebuchet MS"/>
                        </a:rPr>
                        <a:t>Jusqu'à 20 ans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a:solidFill>
                            <a:srgbClr val="000000"/>
                          </a:solidFill>
                          <a:latin typeface="Trebuchet MS"/>
                        </a:rPr>
                        <a:t>90%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a:solidFill>
                            <a:srgbClr val="000000"/>
                          </a:solidFill>
                          <a:latin typeface="Trebuchet MS"/>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7175">
                <a:tc>
                  <a:txBody>
                    <a:bodyPr/>
                    <a:lstStyle/>
                    <a:p>
                      <a:pPr marL="88900" indent="0" algn="l" fontAlgn="ctr"/>
                      <a:r>
                        <a:rPr lang="fr-FR" sz="1300" b="0" i="0" u="none" strike="noStrike" dirty="0">
                          <a:solidFill>
                            <a:srgbClr val="000000"/>
                          </a:solidFill>
                          <a:latin typeface="Trebuchet MS"/>
                        </a:rPr>
                        <a:t>De 21 à 30 ans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a:solidFill>
                            <a:srgbClr val="000000"/>
                          </a:solidFill>
                          <a:latin typeface="Trebuchet MS"/>
                        </a:rPr>
                        <a:t>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a:solidFill>
                            <a:srgbClr val="000000"/>
                          </a:solidFill>
                          <a:latin typeface="Trebuchet MS"/>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7175">
                <a:tc>
                  <a:txBody>
                    <a:bodyPr/>
                    <a:lstStyle/>
                    <a:p>
                      <a:pPr marL="88900" indent="0" algn="l" fontAlgn="ctr"/>
                      <a:r>
                        <a:rPr lang="fr-FR" sz="1300" b="0" i="0" u="none" strike="noStrike" dirty="0">
                          <a:solidFill>
                            <a:srgbClr val="000000"/>
                          </a:solidFill>
                          <a:latin typeface="Trebuchet MS"/>
                        </a:rPr>
                        <a:t>De 31 à 40 ans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a:solidFill>
                            <a:srgbClr val="000000"/>
                          </a:solidFill>
                          <a:latin typeface="Trebuchet MS"/>
                        </a:rPr>
                        <a:t>70%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a:solidFill>
                            <a:srgbClr val="000000"/>
                          </a:solidFill>
                          <a:latin typeface="Trebuchet MS"/>
                        </a:rPr>
                        <a:t>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700">
                <a:tc>
                  <a:txBody>
                    <a:bodyPr/>
                    <a:lstStyle/>
                    <a:p>
                      <a:pPr marL="88900" indent="0" algn="l" fontAlgn="ctr"/>
                      <a:r>
                        <a:rPr lang="fr-FR" sz="1300" b="0" i="0" u="none" strike="noStrike" dirty="0">
                          <a:solidFill>
                            <a:srgbClr val="000000"/>
                          </a:solidFill>
                          <a:latin typeface="Trebuchet MS"/>
                        </a:rPr>
                        <a:t>De 41 à 50 ans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a:solidFill>
                            <a:srgbClr val="000000"/>
                          </a:solidFill>
                          <a:latin typeface="Trebuchet MS"/>
                        </a:rPr>
                        <a:t>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a:solidFill>
                            <a:srgbClr val="000000"/>
                          </a:solidFill>
                          <a:latin typeface="Trebuchet MS"/>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700">
                <a:tc>
                  <a:txBody>
                    <a:bodyPr/>
                    <a:lstStyle/>
                    <a:p>
                      <a:pPr marL="88900" indent="0" algn="l" fontAlgn="ctr"/>
                      <a:r>
                        <a:rPr lang="fr-FR" sz="1300" b="0" i="0" u="none" strike="noStrike" dirty="0">
                          <a:solidFill>
                            <a:srgbClr val="000000"/>
                          </a:solidFill>
                          <a:latin typeface="Trebuchet MS"/>
                        </a:rPr>
                        <a:t>De 51 à 60 ans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a:solidFill>
                            <a:srgbClr val="000000"/>
                          </a:solidFill>
                          <a:latin typeface="Trebuchet MS"/>
                        </a:rPr>
                        <a:t>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a:solidFill>
                            <a:srgbClr val="000000"/>
                          </a:solidFill>
                          <a:latin typeface="Trebuchet MS"/>
                        </a:rPr>
                        <a:t>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6225">
                <a:tc>
                  <a:txBody>
                    <a:bodyPr/>
                    <a:lstStyle/>
                    <a:p>
                      <a:pPr marL="88900" indent="0" algn="l" fontAlgn="ctr"/>
                      <a:r>
                        <a:rPr lang="fr-FR" sz="1300" b="0" i="0" u="none" strike="noStrike" dirty="0">
                          <a:solidFill>
                            <a:srgbClr val="000000"/>
                          </a:solidFill>
                          <a:latin typeface="Trebuchet MS"/>
                        </a:rPr>
                        <a:t>De 61 à 70 ans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a:solidFill>
                            <a:srgbClr val="000000"/>
                          </a:solidFill>
                          <a:latin typeface="Trebuchet MS"/>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a:solidFill>
                            <a:srgbClr val="000000"/>
                          </a:solidFill>
                          <a:latin typeface="Trebuchet MS"/>
                        </a:rPr>
                        <a:t>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6225">
                <a:tc>
                  <a:txBody>
                    <a:bodyPr/>
                    <a:lstStyle/>
                    <a:p>
                      <a:pPr marL="88900" indent="0" algn="l" fontAlgn="ctr"/>
                      <a:r>
                        <a:rPr lang="fr-FR" sz="1300" b="0" i="0" u="none" strike="noStrike" dirty="0">
                          <a:solidFill>
                            <a:srgbClr val="000000"/>
                          </a:solidFill>
                          <a:latin typeface="Trebuchet MS"/>
                        </a:rPr>
                        <a:t>De 71 à 80 ans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a:solidFill>
                            <a:srgbClr val="000000"/>
                          </a:solidFill>
                          <a:latin typeface="Trebuchet MS"/>
                        </a:rPr>
                        <a:t>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a:solidFill>
                            <a:srgbClr val="000000"/>
                          </a:solidFill>
                          <a:latin typeface="Trebuchet MS"/>
                        </a:rPr>
                        <a:t>70%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700">
                <a:tc>
                  <a:txBody>
                    <a:bodyPr/>
                    <a:lstStyle/>
                    <a:p>
                      <a:pPr marL="88900" indent="0" algn="l" fontAlgn="ctr"/>
                      <a:r>
                        <a:rPr lang="fr-FR" sz="1300" b="0" i="0" u="none" strike="noStrike" dirty="0">
                          <a:solidFill>
                            <a:srgbClr val="000000"/>
                          </a:solidFill>
                          <a:latin typeface="Trebuchet MS"/>
                        </a:rPr>
                        <a:t>De 81 à 90 ans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a:solidFill>
                            <a:srgbClr val="000000"/>
                          </a:solidFill>
                          <a:latin typeface="Trebuchet MS"/>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a:solidFill>
                            <a:srgbClr val="000000"/>
                          </a:solidFill>
                          <a:latin typeface="Trebuchet MS"/>
                        </a:rPr>
                        <a:t>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6225">
                <a:tc>
                  <a:txBody>
                    <a:bodyPr/>
                    <a:lstStyle/>
                    <a:p>
                      <a:pPr marL="88900" indent="0" algn="l" fontAlgn="ctr"/>
                      <a:r>
                        <a:rPr lang="fr-FR" sz="1300" b="0" i="0" u="none" strike="noStrike" dirty="0">
                          <a:solidFill>
                            <a:srgbClr val="000000"/>
                          </a:solidFill>
                          <a:latin typeface="Trebuchet MS"/>
                        </a:rPr>
                        <a:t>A partir de 91 ans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a:solidFill>
                            <a:srgbClr val="000000"/>
                          </a:solidFill>
                          <a:latin typeface="Trebuchet MS"/>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300" b="0" i="0" u="none" strike="noStrike" dirty="0">
                          <a:solidFill>
                            <a:srgbClr val="000000"/>
                          </a:solidFill>
                          <a:latin typeface="Trebuchet MS"/>
                        </a:rPr>
                        <a:t>90%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3" name="Rectangle 12"/>
          <p:cNvSpPr>
            <a:spLocks noChangeArrowheads="1"/>
          </p:cNvSpPr>
          <p:nvPr/>
        </p:nvSpPr>
        <p:spPr bwMode="auto">
          <a:xfrm>
            <a:off x="755111" y="909414"/>
            <a:ext cx="7489297" cy="287338"/>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Annexe 13 : Tableau 2 </a:t>
            </a:r>
            <a:endParaRPr lang="fr-FR" sz="1300" b="1" dirty="0">
              <a:latin typeface="Trebuchet MS" pitchFamily="34" charset="0"/>
              <a:cs typeface="Arial" pitchFamily="34"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Tableau annexe 14</a:t>
            </a:r>
            <a:endParaRPr lang="fr-FR"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nvGraphicFramePr>
        <p:xfrm>
          <a:off x="35496" y="383111"/>
          <a:ext cx="9036496" cy="6430265"/>
        </p:xfrm>
        <a:graphic>
          <a:graphicData uri="http://schemas.openxmlformats.org/drawingml/2006/table">
            <a:tbl>
              <a:tblPr/>
              <a:tblGrid>
                <a:gridCol w="1305544"/>
                <a:gridCol w="2411107"/>
                <a:gridCol w="2478082"/>
                <a:gridCol w="2841763"/>
              </a:tblGrid>
              <a:tr h="278780">
                <a:tc>
                  <a:txBody>
                    <a:bodyPr/>
                    <a:lstStyle/>
                    <a:p>
                      <a:pPr algn="just" rtl="0" fontAlgn="ctr"/>
                      <a:r>
                        <a:rPr lang="fr-FR" sz="1050" b="1" i="0" u="none" strike="noStrike" dirty="0">
                          <a:solidFill>
                            <a:srgbClr val="FFFFFF"/>
                          </a:solidFill>
                          <a:latin typeface="Trebuchet MS"/>
                        </a:rPr>
                        <a:t> </a:t>
                      </a:r>
                    </a:p>
                  </a:txBody>
                  <a:tcPr marL="72000" marR="72000" marT="36000" marB="36000" anchor="ctr">
                    <a:lnL>
                      <a:noFill/>
                    </a:lnL>
                    <a:lnR>
                      <a:noFill/>
                    </a:lnR>
                    <a:lnT>
                      <a:noFill/>
                    </a:lnT>
                    <a:lnB w="6350" cap="flat" cmpd="sng" algn="ctr">
                      <a:solidFill>
                        <a:srgbClr val="000000"/>
                      </a:solidFill>
                      <a:prstDash val="solid"/>
                      <a:round/>
                      <a:headEnd type="none" w="med" len="med"/>
                      <a:tailEnd type="none" w="med" len="med"/>
                    </a:lnB>
                    <a:solidFill>
                      <a:srgbClr val="A5003E"/>
                    </a:solidFill>
                  </a:tcPr>
                </a:tc>
                <a:tc>
                  <a:txBody>
                    <a:bodyPr/>
                    <a:lstStyle/>
                    <a:p>
                      <a:pPr algn="ctr" rtl="0" fontAlgn="ctr"/>
                      <a:r>
                        <a:rPr lang="fr-FR" sz="1400" b="1" i="0" u="none" strike="noStrike" dirty="0">
                          <a:solidFill>
                            <a:srgbClr val="FFFFFF"/>
                          </a:solidFill>
                          <a:latin typeface="Trebuchet MS"/>
                        </a:rPr>
                        <a:t>Paiement différé</a:t>
                      </a:r>
                    </a:p>
                  </a:txBody>
                  <a:tcPr marL="72000" marR="72000" marT="36000" marB="36000" anchor="ctr">
                    <a:lnL>
                      <a:noFill/>
                    </a:lnL>
                    <a:lnR>
                      <a:noFill/>
                    </a:lnR>
                    <a:lnT>
                      <a:noFill/>
                    </a:lnT>
                    <a:lnB w="6350" cap="flat" cmpd="sng" algn="ctr">
                      <a:solidFill>
                        <a:srgbClr val="000000"/>
                      </a:solidFill>
                      <a:prstDash val="solid"/>
                      <a:round/>
                      <a:headEnd type="none" w="med" len="med"/>
                      <a:tailEnd type="none" w="med" len="med"/>
                    </a:lnB>
                    <a:solidFill>
                      <a:srgbClr val="A5003E"/>
                    </a:solidFill>
                  </a:tcPr>
                </a:tc>
                <a:tc>
                  <a:txBody>
                    <a:bodyPr/>
                    <a:lstStyle/>
                    <a:p>
                      <a:pPr algn="ctr" rtl="0" fontAlgn="ctr"/>
                      <a:r>
                        <a:rPr lang="fr-FR" sz="1400" b="1" i="0" u="none" strike="noStrike" dirty="0">
                          <a:solidFill>
                            <a:srgbClr val="FFFFFF"/>
                          </a:solidFill>
                          <a:latin typeface="Trebuchet MS"/>
                        </a:rPr>
                        <a:t>Paiement fractionné</a:t>
                      </a:r>
                    </a:p>
                  </a:txBody>
                  <a:tcPr marL="72000" marR="72000" marT="36000" marB="36000" anchor="ctr">
                    <a:lnL>
                      <a:noFill/>
                    </a:lnL>
                    <a:lnR>
                      <a:noFill/>
                    </a:lnR>
                    <a:lnT>
                      <a:noFill/>
                    </a:lnT>
                    <a:lnB w="6350" cap="flat" cmpd="sng" algn="ctr">
                      <a:solidFill>
                        <a:srgbClr val="000000"/>
                      </a:solidFill>
                      <a:prstDash val="solid"/>
                      <a:round/>
                      <a:headEnd type="none" w="med" len="med"/>
                      <a:tailEnd type="none" w="med" len="med"/>
                    </a:lnB>
                    <a:solidFill>
                      <a:srgbClr val="A5003E"/>
                    </a:solidFill>
                  </a:tcPr>
                </a:tc>
                <a:tc>
                  <a:txBody>
                    <a:bodyPr/>
                    <a:lstStyle/>
                    <a:p>
                      <a:pPr algn="ctr" rtl="0" fontAlgn="ctr"/>
                      <a:r>
                        <a:rPr lang="fr-FR" sz="1400" b="1" i="0" u="none" strike="noStrike" dirty="0">
                          <a:solidFill>
                            <a:srgbClr val="FFFFFF"/>
                          </a:solidFill>
                          <a:latin typeface="Trebuchet MS"/>
                        </a:rPr>
                        <a:t>Paiement différé et fractionné</a:t>
                      </a:r>
                    </a:p>
                  </a:txBody>
                  <a:tcPr marL="72000" marR="72000" marT="36000" marB="36000" anchor="ctr">
                    <a:lnL>
                      <a:noFill/>
                    </a:lnL>
                    <a:lnR>
                      <a:noFill/>
                    </a:lnR>
                    <a:lnT>
                      <a:noFill/>
                    </a:lnT>
                    <a:lnB w="6350" cap="flat" cmpd="sng" algn="ctr">
                      <a:solidFill>
                        <a:srgbClr val="000000"/>
                      </a:solidFill>
                      <a:prstDash val="solid"/>
                      <a:round/>
                      <a:headEnd type="none" w="med" len="med"/>
                      <a:tailEnd type="none" w="med" len="med"/>
                    </a:lnB>
                    <a:solidFill>
                      <a:srgbClr val="A5003E"/>
                    </a:solidFill>
                  </a:tcPr>
                </a:tc>
              </a:tr>
              <a:tr h="256384">
                <a:tc>
                  <a:txBody>
                    <a:bodyPr/>
                    <a:lstStyle/>
                    <a:p>
                      <a:pPr algn="ctr" rtl="0" fontAlgn="ctr"/>
                      <a:r>
                        <a:rPr lang="fr-FR" sz="900" b="1" i="0" u="none" strike="noStrike" dirty="0">
                          <a:solidFill>
                            <a:srgbClr val="000000"/>
                          </a:solidFill>
                          <a:latin typeface="Trebuchet MS"/>
                        </a:rPr>
                        <a:t>Texte applicable</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rtl="0" fontAlgn="ctr"/>
                      <a:r>
                        <a:rPr lang="de-DE" sz="900" b="0" i="0" u="none" strike="noStrike" dirty="0" smtClean="0">
                          <a:solidFill>
                            <a:srgbClr val="000000"/>
                          </a:solidFill>
                          <a:latin typeface="Trebuchet MS"/>
                        </a:rPr>
                        <a:t>Art</a:t>
                      </a:r>
                      <a:r>
                        <a:rPr lang="de-DE" sz="900" b="0" i="0" u="none" strike="noStrike" dirty="0">
                          <a:solidFill>
                            <a:srgbClr val="000000"/>
                          </a:solidFill>
                          <a:latin typeface="Trebuchet MS"/>
                        </a:rPr>
                        <a:t>. 397 </a:t>
                      </a:r>
                      <a:r>
                        <a:rPr lang="de-DE" sz="900" b="0" i="0" u="none" strike="noStrike" dirty="0" err="1">
                          <a:solidFill>
                            <a:srgbClr val="000000"/>
                          </a:solidFill>
                          <a:latin typeface="Trebuchet MS"/>
                        </a:rPr>
                        <a:t>ann</a:t>
                      </a:r>
                      <a:r>
                        <a:rPr lang="de-DE" sz="900" b="0" i="0" u="none" strike="noStrike" dirty="0">
                          <a:solidFill>
                            <a:srgbClr val="000000"/>
                          </a:solidFill>
                          <a:latin typeface="Trebuchet MS"/>
                        </a:rPr>
                        <a:t>. III CGI</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rtl="0" fontAlgn="ctr"/>
                      <a:r>
                        <a:rPr lang="de-DE" sz="900" b="0" i="0" u="none" strike="noStrike" dirty="0" smtClean="0">
                          <a:solidFill>
                            <a:srgbClr val="000000"/>
                          </a:solidFill>
                          <a:latin typeface="Trebuchet MS"/>
                        </a:rPr>
                        <a:t>Art</a:t>
                      </a:r>
                      <a:r>
                        <a:rPr lang="de-DE" sz="900" b="0" i="0" u="none" strike="noStrike" dirty="0">
                          <a:solidFill>
                            <a:srgbClr val="000000"/>
                          </a:solidFill>
                          <a:latin typeface="Trebuchet MS"/>
                        </a:rPr>
                        <a:t>. 396-1° </a:t>
                      </a:r>
                      <a:r>
                        <a:rPr lang="de-DE" sz="900" b="0" i="0" u="none" strike="noStrike" dirty="0" err="1">
                          <a:solidFill>
                            <a:srgbClr val="000000"/>
                          </a:solidFill>
                          <a:latin typeface="Trebuchet MS"/>
                        </a:rPr>
                        <a:t>ann</a:t>
                      </a:r>
                      <a:r>
                        <a:rPr lang="de-DE" sz="900" b="0" i="0" u="none" strike="noStrike" dirty="0">
                          <a:solidFill>
                            <a:srgbClr val="000000"/>
                          </a:solidFill>
                          <a:latin typeface="Trebuchet MS"/>
                        </a:rPr>
                        <a:t>. III CGI</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rtl="0" fontAlgn="ctr"/>
                      <a:r>
                        <a:rPr lang="en-US" sz="900" b="0" i="0" u="none" strike="noStrike" dirty="0">
                          <a:solidFill>
                            <a:srgbClr val="000000"/>
                          </a:solidFill>
                          <a:latin typeface="Trebuchet MS"/>
                        </a:rPr>
                        <a:t>art. 397 A ann. III CGI</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40714">
                <a:tc>
                  <a:txBody>
                    <a:bodyPr/>
                    <a:lstStyle/>
                    <a:p>
                      <a:pPr algn="ctr" fontAlgn="ctr"/>
                      <a:r>
                        <a:rPr lang="fr-FR" sz="900" b="1" i="0" u="none" strike="noStrike" dirty="0">
                          <a:solidFill>
                            <a:srgbClr val="000000"/>
                          </a:solidFill>
                          <a:latin typeface="Trebuchet MS"/>
                        </a:rPr>
                        <a:t>Champ d'application</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88900" indent="-88900" algn="just" rtl="0" fontAlgn="ctr">
                        <a:buFont typeface="Arial" pitchFamily="34" charset="0"/>
                        <a:buChar char="•"/>
                        <a:tabLst/>
                      </a:pPr>
                      <a:r>
                        <a:rPr lang="fr-FR" sz="900" b="0" i="0" u="none" strike="noStrike" dirty="0" smtClean="0">
                          <a:solidFill>
                            <a:srgbClr val="000000"/>
                          </a:solidFill>
                          <a:latin typeface="Trebuchet MS"/>
                        </a:rPr>
                        <a:t>Les </a:t>
                      </a:r>
                      <a:r>
                        <a:rPr lang="fr-FR" sz="900" b="0" i="0" u="none" strike="noStrike" dirty="0">
                          <a:solidFill>
                            <a:srgbClr val="000000"/>
                          </a:solidFill>
                          <a:latin typeface="Trebuchet MS"/>
                        </a:rPr>
                        <a:t>successions comportant dévolution de biens en nue-propriété ou donnant lieu soit à l'attribution préférentielle par voie de partage, à charge de soulte s'il y a lieu, de toute entreprise, ou partie d'entreprise agricole (prévue à l'art. 832-1 du Code civil), soit à la réduction de libéralités (prévue à l'article 924-3 du même Code</a:t>
                      </a:r>
                      <a:r>
                        <a:rPr lang="fr-FR" sz="900" b="0" i="0" u="none" strike="noStrike" dirty="0" smtClean="0">
                          <a:solidFill>
                            <a:srgbClr val="000000"/>
                          </a:solidFill>
                          <a:latin typeface="Trebuchet MS"/>
                        </a:rPr>
                        <a:t>)</a:t>
                      </a:r>
                      <a:r>
                        <a:rPr lang="fr-FR" sz="900" b="0" i="0" u="none" strike="noStrike" baseline="0" dirty="0" smtClean="0">
                          <a:solidFill>
                            <a:srgbClr val="000000"/>
                          </a:solidFill>
                          <a:latin typeface="Trebuchet MS"/>
                        </a:rPr>
                        <a:t> ;</a:t>
                      </a:r>
                    </a:p>
                    <a:p>
                      <a:pPr marL="88900" indent="-88900" algn="just" rtl="0" fontAlgn="ctr">
                        <a:buFont typeface="Arial" pitchFamily="34" charset="0"/>
                        <a:buChar char="•"/>
                        <a:tabLst/>
                      </a:pPr>
                      <a:r>
                        <a:rPr lang="fr-FR" sz="900" b="0" i="0" u="none" strike="noStrike" dirty="0" smtClean="0">
                          <a:solidFill>
                            <a:srgbClr val="000000"/>
                          </a:solidFill>
                          <a:latin typeface="Trebuchet MS"/>
                        </a:rPr>
                        <a:t>Les </a:t>
                      </a:r>
                      <a:r>
                        <a:rPr lang="fr-FR" sz="900" b="0" i="0" u="none" strike="noStrike" dirty="0">
                          <a:solidFill>
                            <a:srgbClr val="000000"/>
                          </a:solidFill>
                          <a:latin typeface="Trebuchet MS"/>
                        </a:rPr>
                        <a:t>droits dus sur la part du conjoint survivant lorsque l'actif héréditaire est majoritairement composé de biens non liquides (valeurs mobilières notamment</a:t>
                      </a:r>
                      <a:r>
                        <a:rPr lang="fr-FR" sz="900" b="0" i="0" u="none" strike="noStrike" dirty="0" smtClean="0">
                          <a:solidFill>
                            <a:srgbClr val="000000"/>
                          </a:solidFill>
                          <a:latin typeface="Trebuchet MS"/>
                        </a:rPr>
                        <a:t>).</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rtl="0" fontAlgn="ctr"/>
                      <a:r>
                        <a:rPr lang="fr-FR" sz="900" b="0" i="0" u="none" strike="noStrike" dirty="0">
                          <a:solidFill>
                            <a:srgbClr val="000000"/>
                          </a:solidFill>
                          <a:latin typeface="Trebuchet MS"/>
                        </a:rPr>
                        <a:t>Toutes les mutations par décès et notamment celles qui n'entrent pas dans le champ d'application des régimes de paiement différé et de paiement différé et fractionné (notamment au titre des biens non liquides, les valeurs mobilières de sociétés non cotées)</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rtl="0" fontAlgn="ctr"/>
                      <a:r>
                        <a:rPr lang="fr-FR" sz="900" b="0" i="0" u="none" strike="noStrike" dirty="0">
                          <a:solidFill>
                            <a:srgbClr val="000000"/>
                          </a:solidFill>
                          <a:latin typeface="Trebuchet MS"/>
                        </a:rPr>
                        <a:t>Toutes les mutations à titre gratuit (successions ou donations) portant sur les entreprises, transmises par décès, donation à cause de mort ou donation entre vifs, quelque soit la forme de la libéralité (donation simple, donation-partage, donation par contrat de mariage).</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90557">
                <a:tc>
                  <a:txBody>
                    <a:bodyPr/>
                    <a:lstStyle/>
                    <a:p>
                      <a:pPr algn="ctr" fontAlgn="ctr"/>
                      <a:r>
                        <a:rPr lang="fr-FR" sz="900" b="1" i="0" u="none" strike="noStrike" dirty="0">
                          <a:solidFill>
                            <a:srgbClr val="000000"/>
                          </a:solidFill>
                          <a:latin typeface="Trebuchet MS"/>
                        </a:rPr>
                        <a:t>Modalités d'application</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rtl="0" fontAlgn="ctr"/>
                      <a:r>
                        <a:rPr lang="fr-FR" sz="900" b="0" i="0" u="none" strike="noStrike" dirty="0">
                          <a:solidFill>
                            <a:srgbClr val="000000"/>
                          </a:solidFill>
                          <a:latin typeface="Trebuchet MS"/>
                        </a:rPr>
                        <a:t>Délais différents suivant la nature des biens ou droits objets de la succession (dévolution de biens en nue-propriété ou attribution préférentielle en matière agricole ou réduction de libéralités).</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rtl="0" fontAlgn="ctr"/>
                      <a:r>
                        <a:rPr lang="fr-FR" sz="900" b="0" i="0" u="none" strike="noStrike" dirty="0">
                          <a:solidFill>
                            <a:srgbClr val="000000"/>
                          </a:solidFill>
                          <a:latin typeface="Trebuchet MS"/>
                        </a:rPr>
                        <a:t>Paiement fractionné sur 5 ans maximum ou 10 ans pour les droits à la charge des héritiers en ligne directe à condition que l’actif héréditaire comprenne, à concurrence de 50% au moins, des biens non liquides (valeurs mobilières non cotées notamment) </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rtl="0" fontAlgn="ctr"/>
                      <a:r>
                        <a:rPr lang="fr-FR" sz="900" b="0" i="0" u="none" strike="noStrike" dirty="0">
                          <a:solidFill>
                            <a:srgbClr val="000000"/>
                          </a:solidFill>
                          <a:latin typeface="Trebuchet MS"/>
                        </a:rPr>
                        <a:t>Paiement différé sur 5 ans, puis à l'expiration de cette période, fractionné sur 10 ans.</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1121">
                <a:tc>
                  <a:txBody>
                    <a:bodyPr/>
                    <a:lstStyle/>
                    <a:p>
                      <a:pPr algn="ctr" fontAlgn="ctr"/>
                      <a:r>
                        <a:rPr lang="fr-FR" sz="900" b="1" i="0" u="none" strike="noStrike" dirty="0">
                          <a:solidFill>
                            <a:srgbClr val="000000"/>
                          </a:solidFill>
                          <a:latin typeface="Trebuchet MS"/>
                        </a:rPr>
                        <a:t>Conditions </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ctr"/>
                      <a:r>
                        <a:rPr lang="fr-FR" sz="900" b="0" i="0" u="none" strike="noStrike" dirty="0">
                          <a:solidFill>
                            <a:srgbClr val="000000"/>
                          </a:solidFill>
                          <a:latin typeface="Trebuchet MS"/>
                        </a:rPr>
                        <a:t>Conditions à déterminer en fonction de la nature des biens ou droits objets de la succession (dévolution de biens en nue-propriété ou attribution préférentielle en matière agricole ou réduction de libéralités).</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ctr"/>
                      <a:r>
                        <a:rPr lang="fr-FR" sz="900" b="0" i="0" u="none" strike="noStrike" dirty="0" smtClean="0">
                          <a:solidFill>
                            <a:srgbClr val="000000"/>
                          </a:solidFill>
                          <a:latin typeface="Trebuchet MS"/>
                        </a:rPr>
                        <a:t>A </a:t>
                      </a:r>
                      <a:r>
                        <a:rPr lang="fr-FR" sz="900" b="0" i="0" u="none" strike="noStrike" dirty="0">
                          <a:solidFill>
                            <a:srgbClr val="000000"/>
                          </a:solidFill>
                          <a:latin typeface="Trebuchet MS"/>
                        </a:rPr>
                        <a:t>la demande expresse des donataires </a:t>
                      </a:r>
                      <a:endParaRPr lang="fr-FR" sz="900" b="0" i="0" u="none" strike="noStrike" dirty="0" smtClean="0">
                        <a:solidFill>
                          <a:srgbClr val="000000"/>
                        </a:solidFill>
                        <a:latin typeface="Trebuchet MS"/>
                      </a:endParaRPr>
                    </a:p>
                    <a:p>
                      <a:pPr algn="just" fontAlgn="ctr"/>
                      <a:r>
                        <a:rPr lang="fr-FR" sz="900" b="0" i="0" u="none" strike="noStrike" dirty="0">
                          <a:solidFill>
                            <a:srgbClr val="000000"/>
                          </a:solidFill>
                          <a:latin typeface="Trebuchet MS"/>
                        </a:rPr>
                        <a:t/>
                      </a:r>
                      <a:br>
                        <a:rPr lang="fr-FR" sz="900" b="0" i="0" u="none" strike="noStrike" dirty="0">
                          <a:solidFill>
                            <a:srgbClr val="000000"/>
                          </a:solidFill>
                          <a:latin typeface="Trebuchet MS"/>
                        </a:rPr>
                      </a:br>
                      <a:endParaRPr lang="fr-FR" sz="900" b="0" i="0" u="none" strike="noStrike" dirty="0">
                        <a:solidFill>
                          <a:srgbClr val="000000"/>
                        </a:solidFill>
                        <a:latin typeface="Trebuchet MS"/>
                      </a:endParaRP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88900" indent="-88900" algn="just" fontAlgn="ctr">
                        <a:buFont typeface="Arial" pitchFamily="34" charset="0"/>
                        <a:buChar char="•"/>
                      </a:pPr>
                      <a:r>
                        <a:rPr lang="fr-FR" sz="900" b="0" i="0" u="none" strike="noStrike" dirty="0" smtClean="0">
                          <a:solidFill>
                            <a:srgbClr val="000000"/>
                          </a:solidFill>
                          <a:latin typeface="Trebuchet MS"/>
                        </a:rPr>
                        <a:t>A </a:t>
                      </a:r>
                      <a:r>
                        <a:rPr lang="fr-FR" sz="900" b="0" i="0" u="none" strike="noStrike" dirty="0">
                          <a:solidFill>
                            <a:srgbClr val="000000"/>
                          </a:solidFill>
                          <a:latin typeface="Trebuchet MS"/>
                        </a:rPr>
                        <a:t>la demande expresse des </a:t>
                      </a:r>
                      <a:r>
                        <a:rPr lang="fr-FR" sz="900" b="0" i="0" u="none" strike="noStrike" dirty="0" smtClean="0">
                          <a:solidFill>
                            <a:srgbClr val="000000"/>
                          </a:solidFill>
                          <a:latin typeface="Trebuchet MS"/>
                        </a:rPr>
                        <a:t>donataires ;</a:t>
                      </a:r>
                    </a:p>
                    <a:p>
                      <a:pPr marL="88900" indent="-88900" algn="just" fontAlgn="ctr">
                        <a:buFont typeface="Arial" pitchFamily="34" charset="0"/>
                        <a:buChar char="•"/>
                      </a:pPr>
                      <a:r>
                        <a:rPr lang="fr-FR" sz="900" b="0" i="0" u="none" strike="noStrike" dirty="0" smtClean="0">
                          <a:solidFill>
                            <a:srgbClr val="000000"/>
                          </a:solidFill>
                          <a:latin typeface="Trebuchet MS"/>
                        </a:rPr>
                        <a:t>La </a:t>
                      </a:r>
                      <a:r>
                        <a:rPr lang="fr-FR" sz="900" b="0" i="0" u="none" strike="noStrike" dirty="0">
                          <a:solidFill>
                            <a:srgbClr val="000000"/>
                          </a:solidFill>
                          <a:latin typeface="Trebuchet MS"/>
                        </a:rPr>
                        <a:t>transmission a pour objet les parts sociales ou actions d'une société non cotée ayant une activité industrielle, commerciale, artisanale, agricole ou </a:t>
                      </a:r>
                      <a:r>
                        <a:rPr lang="fr-FR" sz="900" b="0" i="0" u="none" strike="noStrike" dirty="0" smtClean="0">
                          <a:solidFill>
                            <a:srgbClr val="000000"/>
                          </a:solidFill>
                          <a:latin typeface="Trebuchet MS"/>
                        </a:rPr>
                        <a:t>libérale ;</a:t>
                      </a:r>
                    </a:p>
                    <a:p>
                      <a:pPr marL="88900" indent="-88900" algn="just" fontAlgn="ctr">
                        <a:buFont typeface="Arial" pitchFamily="34" charset="0"/>
                        <a:buChar char="•"/>
                      </a:pPr>
                      <a:r>
                        <a:rPr lang="fr-FR" sz="900" b="0" i="0" u="none" strike="noStrike" dirty="0" smtClean="0">
                          <a:solidFill>
                            <a:srgbClr val="000000"/>
                          </a:solidFill>
                          <a:latin typeface="Trebuchet MS"/>
                        </a:rPr>
                        <a:t>La </a:t>
                      </a:r>
                      <a:r>
                        <a:rPr lang="fr-FR" sz="900" b="0" i="0" u="none" strike="noStrike" dirty="0">
                          <a:solidFill>
                            <a:srgbClr val="000000"/>
                          </a:solidFill>
                          <a:latin typeface="Trebuchet MS"/>
                        </a:rPr>
                        <a:t>donation porte au minimum sur 5 % du capital social de la société non </a:t>
                      </a:r>
                      <a:r>
                        <a:rPr lang="fr-FR" sz="900" b="0" i="0" u="none" strike="noStrike" dirty="0" smtClean="0">
                          <a:solidFill>
                            <a:srgbClr val="000000"/>
                          </a:solidFill>
                          <a:latin typeface="Trebuchet MS"/>
                        </a:rPr>
                        <a:t>cotée ;</a:t>
                      </a:r>
                    </a:p>
                    <a:p>
                      <a:pPr marL="88900" indent="-88900" algn="just" fontAlgn="ctr">
                        <a:buFont typeface="Arial" pitchFamily="34" charset="0"/>
                        <a:buChar char="•"/>
                      </a:pPr>
                      <a:r>
                        <a:rPr lang="fr-FR" sz="900" b="0" i="0" u="none" strike="noStrike" dirty="0" smtClean="0">
                          <a:solidFill>
                            <a:srgbClr val="000000"/>
                          </a:solidFill>
                          <a:latin typeface="Trebuchet MS"/>
                        </a:rPr>
                        <a:t>Obligation </a:t>
                      </a:r>
                      <a:r>
                        <a:rPr lang="fr-FR" sz="900" b="0" i="0" u="none" strike="noStrike" dirty="0">
                          <a:solidFill>
                            <a:srgbClr val="000000"/>
                          </a:solidFill>
                          <a:latin typeface="Trebuchet MS"/>
                        </a:rPr>
                        <a:t>de conservation des titres de l’entreprise par les héritiers (nécessité d’organiser la gouvernance</a:t>
                      </a:r>
                      <a:r>
                        <a:rPr lang="fr-FR" sz="900" b="0" i="0" u="none" strike="noStrike" dirty="0" smtClean="0">
                          <a:solidFill>
                            <a:srgbClr val="000000"/>
                          </a:solidFill>
                          <a:latin typeface="Trebuchet MS"/>
                        </a:rPr>
                        <a:t>).</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60561">
                <a:tc>
                  <a:txBody>
                    <a:bodyPr/>
                    <a:lstStyle/>
                    <a:p>
                      <a:pPr algn="ctr" fontAlgn="ctr"/>
                      <a:r>
                        <a:rPr lang="fr-FR" sz="900" b="1" i="0" u="none" strike="noStrike" dirty="0">
                          <a:solidFill>
                            <a:srgbClr val="000000"/>
                          </a:solidFill>
                          <a:latin typeface="Trebuchet MS"/>
                        </a:rPr>
                        <a:t>Intérêts</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ctr"/>
                      <a:r>
                        <a:rPr lang="fr-FR" sz="900" b="0" i="0" u="none" strike="noStrike" dirty="0">
                          <a:solidFill>
                            <a:srgbClr val="000000"/>
                          </a:solidFill>
                          <a:latin typeface="Trebuchet MS"/>
                        </a:rPr>
                        <a:t>Taux d'intérêts différents suivant la nature des biens ou droits objets de la succession (dévolution de biens en nue-propriété ou attribution préférentielle en matière agricole ou réduction de libéralités).</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ctr"/>
                      <a:r>
                        <a:rPr lang="fr-FR" sz="900" b="0" i="0" u="none" strike="noStrike" dirty="0">
                          <a:solidFill>
                            <a:srgbClr val="000000"/>
                          </a:solidFill>
                          <a:latin typeface="Trebuchet MS"/>
                        </a:rPr>
                        <a:t>Au taux légal (fixé à </a:t>
                      </a:r>
                      <a:r>
                        <a:rPr lang="fr-FR" sz="900" b="0" i="0" u="none" strike="noStrike" dirty="0" smtClean="0">
                          <a:solidFill>
                            <a:srgbClr val="000000"/>
                          </a:solidFill>
                          <a:latin typeface="Trebuchet MS"/>
                        </a:rPr>
                        <a:t>0,38% </a:t>
                      </a:r>
                      <a:r>
                        <a:rPr lang="fr-FR" sz="900" b="0" i="0" u="none" strike="noStrike" dirty="0">
                          <a:solidFill>
                            <a:srgbClr val="000000"/>
                          </a:solidFill>
                          <a:latin typeface="Trebuchet MS"/>
                        </a:rPr>
                        <a:t>pour </a:t>
                      </a:r>
                      <a:r>
                        <a:rPr lang="fr-FR" sz="900" b="0" i="0" u="none" strike="noStrike" dirty="0" smtClean="0">
                          <a:solidFill>
                            <a:srgbClr val="000000"/>
                          </a:solidFill>
                          <a:latin typeface="Trebuchet MS"/>
                        </a:rPr>
                        <a:t>2011)  </a:t>
                      </a:r>
                      <a:r>
                        <a:rPr lang="fr-FR" sz="900" b="0" i="0" u="none" strike="noStrike" dirty="0">
                          <a:solidFill>
                            <a:srgbClr val="000000"/>
                          </a:solidFill>
                          <a:latin typeface="Trebuchet MS"/>
                        </a:rPr>
                        <a:t>applicable pendant toute la durée du crédit de paiement.</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ctr"/>
                      <a:r>
                        <a:rPr lang="fr-FR" sz="900" b="0" i="0" u="none" strike="noStrike" dirty="0">
                          <a:solidFill>
                            <a:srgbClr val="000000"/>
                          </a:solidFill>
                          <a:latin typeface="Trebuchet MS"/>
                        </a:rPr>
                        <a:t>Au taux légal applicable pendant toute la durée du crédit de paiement (fixé à </a:t>
                      </a:r>
                      <a:r>
                        <a:rPr lang="fr-FR" sz="900" b="0" i="0" u="none" strike="noStrike" dirty="0" smtClean="0">
                          <a:solidFill>
                            <a:srgbClr val="000000"/>
                          </a:solidFill>
                          <a:latin typeface="Trebuchet MS"/>
                        </a:rPr>
                        <a:t>0,38% </a:t>
                      </a:r>
                      <a:r>
                        <a:rPr lang="fr-FR" sz="900" b="0" i="0" u="none" strike="noStrike" dirty="0">
                          <a:solidFill>
                            <a:srgbClr val="000000"/>
                          </a:solidFill>
                          <a:latin typeface="Trebuchet MS"/>
                        </a:rPr>
                        <a:t>pour </a:t>
                      </a:r>
                      <a:r>
                        <a:rPr lang="fr-FR" sz="900" b="0" i="0" u="none" strike="noStrike" dirty="0" smtClean="0">
                          <a:solidFill>
                            <a:srgbClr val="000000"/>
                          </a:solidFill>
                          <a:latin typeface="Trebuchet MS"/>
                        </a:rPr>
                        <a:t>2011) </a:t>
                      </a:r>
                      <a:r>
                        <a:rPr lang="fr-FR" sz="900" b="0" i="0" u="none" strike="noStrike" dirty="0">
                          <a:solidFill>
                            <a:srgbClr val="000000"/>
                          </a:solidFill>
                          <a:latin typeface="Trebuchet MS"/>
                        </a:rPr>
                        <a:t>avec possibilité de réduction des deux tiers lorsque plus du tiers du capital social est transmis.</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61202">
                <a:tc>
                  <a:txBody>
                    <a:bodyPr/>
                    <a:lstStyle/>
                    <a:p>
                      <a:pPr algn="ctr" fontAlgn="ctr"/>
                      <a:r>
                        <a:rPr lang="fr-FR" sz="900" b="1" i="0" u="none" strike="noStrike" dirty="0">
                          <a:solidFill>
                            <a:srgbClr val="000000"/>
                          </a:solidFill>
                          <a:latin typeface="Trebuchet MS"/>
                        </a:rPr>
                        <a:t>Garanties</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ctr"/>
                      <a:r>
                        <a:rPr lang="fr-FR" sz="900" b="0" i="0" u="none" strike="noStrike" dirty="0" smtClean="0">
                          <a:solidFill>
                            <a:srgbClr val="000000"/>
                          </a:solidFill>
                          <a:latin typeface="Trebuchet MS"/>
                        </a:rPr>
                        <a:t>Nécessité </a:t>
                      </a:r>
                      <a:r>
                        <a:rPr lang="fr-FR" sz="900" b="0" i="0" u="none" strike="noStrike" dirty="0">
                          <a:solidFill>
                            <a:srgbClr val="000000"/>
                          </a:solidFill>
                          <a:latin typeface="Trebuchet MS"/>
                        </a:rPr>
                        <a:t>de constituer des garanties propres à assurer le règlement effectif des droits</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ctr"/>
                      <a:r>
                        <a:rPr lang="fr-FR" sz="900" b="0" i="0" u="none" strike="noStrike" dirty="0" smtClean="0">
                          <a:solidFill>
                            <a:srgbClr val="000000"/>
                          </a:solidFill>
                          <a:latin typeface="Trebuchet MS"/>
                        </a:rPr>
                        <a:t>Nécessité </a:t>
                      </a:r>
                      <a:r>
                        <a:rPr lang="fr-FR" sz="900" b="0" i="0" u="none" strike="noStrike" dirty="0">
                          <a:solidFill>
                            <a:srgbClr val="000000"/>
                          </a:solidFill>
                          <a:latin typeface="Trebuchet MS"/>
                        </a:rPr>
                        <a:t>de constituer des garanties propres à assurer le règlement effectif des droits</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ctr"/>
                      <a:r>
                        <a:rPr lang="fr-FR" sz="900" b="0" i="0" u="none" strike="noStrike" dirty="0" smtClean="0">
                          <a:solidFill>
                            <a:srgbClr val="000000"/>
                          </a:solidFill>
                          <a:latin typeface="Trebuchet MS"/>
                        </a:rPr>
                        <a:t>Nécessité </a:t>
                      </a:r>
                      <a:r>
                        <a:rPr lang="fr-FR" sz="900" b="0" i="0" u="none" strike="noStrike" dirty="0">
                          <a:solidFill>
                            <a:srgbClr val="000000"/>
                          </a:solidFill>
                          <a:latin typeface="Trebuchet MS"/>
                        </a:rPr>
                        <a:t>de constituer des garanties propres à assurer le règlement effectif des droits</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3" name="Rectangle 12"/>
          <p:cNvSpPr>
            <a:spLocks noChangeArrowheads="1"/>
          </p:cNvSpPr>
          <p:nvPr/>
        </p:nvSpPr>
        <p:spPr bwMode="auto">
          <a:xfrm>
            <a:off x="755111" y="44624"/>
            <a:ext cx="7489297" cy="287338"/>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Annexe 14 : Tableau comparatif des trois régimes de crédit de paiement</a:t>
            </a:r>
            <a:endParaRPr lang="fr-FR" sz="1300" b="1" dirty="0">
              <a:latin typeface="Trebuchet MS" pitchFamily="34" charset="0"/>
              <a:cs typeface="Arial" pitchFamily="34"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Chapitre 4</a:t>
            </a:r>
            <a:endParaRPr lang="fr-FR"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Rectangle 43"/>
          <p:cNvSpPr>
            <a:spLocks noChangeArrowheads="1"/>
          </p:cNvSpPr>
          <p:nvPr/>
        </p:nvSpPr>
        <p:spPr bwMode="auto">
          <a:xfrm>
            <a:off x="100013" y="768350"/>
            <a:ext cx="8789987" cy="448151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a:latin typeface="Trebuchet MS" pitchFamily="34" charset="0"/>
              <a:cs typeface="Arial" charset="0"/>
            </a:endParaRPr>
          </a:p>
        </p:txBody>
      </p:sp>
      <p:grpSp>
        <p:nvGrpSpPr>
          <p:cNvPr id="2" name="Group 42"/>
          <p:cNvGrpSpPr>
            <a:grpSpLocks/>
          </p:cNvGrpSpPr>
          <p:nvPr/>
        </p:nvGrpSpPr>
        <p:grpSpPr bwMode="auto">
          <a:xfrm>
            <a:off x="0" y="260327"/>
            <a:ext cx="8964613" cy="4989514"/>
            <a:chOff x="110" y="786"/>
            <a:chExt cx="7509" cy="3143"/>
          </a:xfrm>
        </p:grpSpPr>
        <p:sp>
          <p:nvSpPr>
            <p:cNvPr id="24604"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a:latin typeface="Trebuchet MS" pitchFamily="34" charset="0"/>
                <a:cs typeface="Arial" charset="0"/>
              </a:endParaRPr>
            </a:p>
          </p:txBody>
        </p:sp>
        <p:sp>
          <p:nvSpPr>
            <p:cNvPr id="31" name="Rectangle 44"/>
            <p:cNvSpPr>
              <a:spLocks noChangeArrowheads="1"/>
            </p:cNvSpPr>
            <p:nvPr/>
          </p:nvSpPr>
          <p:spPr bwMode="auto">
            <a:xfrm>
              <a:off x="297" y="786"/>
              <a:ext cx="7322" cy="136"/>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cs typeface="Arial" pitchFamily="34" charset="0"/>
                </a:rPr>
                <a:t>Illustration n° 67 : Exemple d’utilisation d’un </a:t>
              </a:r>
              <a:r>
                <a:rPr lang="fr-FR" sz="1300" b="1" i="1" dirty="0" smtClean="0">
                  <a:latin typeface="Trebuchet MS" pitchFamily="34" charset="0"/>
                  <a:cs typeface="Arial" pitchFamily="34" charset="0"/>
                </a:rPr>
                <a:t>trust</a:t>
              </a:r>
              <a:r>
                <a:rPr lang="fr-FR" sz="1300" b="1" dirty="0" smtClean="0">
                  <a:latin typeface="Trebuchet MS" pitchFamily="34" charset="0"/>
                  <a:cs typeface="Arial" pitchFamily="34" charset="0"/>
                </a:rPr>
                <a:t> pour favoriser un héritier </a:t>
              </a:r>
              <a:endParaRPr lang="fr-FR" sz="1300" b="1" dirty="0">
                <a:latin typeface="Trebuchet MS" pitchFamily="34" charset="0"/>
                <a:cs typeface="Arial" pitchFamily="34" charset="0"/>
              </a:endParaRPr>
            </a:p>
          </p:txBody>
        </p:sp>
      </p:grpSp>
      <p:sp>
        <p:nvSpPr>
          <p:cNvPr id="32" name="Rectangle 31"/>
          <p:cNvSpPr/>
          <p:nvPr/>
        </p:nvSpPr>
        <p:spPr>
          <a:xfrm>
            <a:off x="7164288" y="908051"/>
            <a:ext cx="1944216" cy="460918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588" lvl="1" algn="just" fontAlgn="auto">
              <a:spcBef>
                <a:spcPct val="30000"/>
              </a:spcBef>
              <a:spcAft>
                <a:spcPts val="0"/>
              </a:spcAft>
              <a:defRPr/>
            </a:pPr>
            <a:r>
              <a:rPr lang="fr-FR" sz="1200" dirty="0" smtClean="0">
                <a:solidFill>
                  <a:schemeClr val="tx1"/>
                </a:solidFill>
                <a:latin typeface="Trebuchet MS" pitchFamily="34" charset="0"/>
                <a:cs typeface="Arial" pitchFamily="34" charset="0"/>
              </a:rPr>
              <a:t>Les pays de Common Law ne reconnaissent pas la réserve héréditaire.</a:t>
            </a:r>
          </a:p>
          <a:p>
            <a:pPr marL="1588" lvl="1" algn="just" fontAlgn="auto">
              <a:spcBef>
                <a:spcPct val="30000"/>
              </a:spcBef>
              <a:spcAft>
                <a:spcPts val="0"/>
              </a:spcAft>
              <a:defRPr/>
            </a:pPr>
            <a:r>
              <a:rPr lang="fr-FR" sz="1200" b="1" dirty="0" smtClean="0">
                <a:solidFill>
                  <a:schemeClr val="tx1"/>
                </a:solidFill>
                <a:latin typeface="Trebuchet MS" pitchFamily="34" charset="0"/>
                <a:cs typeface="Arial" pitchFamily="34" charset="0"/>
              </a:rPr>
              <a:t>Etape </a:t>
            </a:r>
            <a:r>
              <a:rPr lang="fr-FR" sz="1200" b="1" dirty="0">
                <a:solidFill>
                  <a:schemeClr val="tx1"/>
                </a:solidFill>
                <a:latin typeface="Trebuchet MS" pitchFamily="34" charset="0"/>
                <a:cs typeface="Arial" pitchFamily="34" charset="0"/>
              </a:rPr>
              <a:t>1</a:t>
            </a:r>
          </a:p>
          <a:p>
            <a:pPr marL="1588" lvl="1" algn="just" fontAlgn="auto">
              <a:spcBef>
                <a:spcPct val="30000"/>
              </a:spcBef>
              <a:spcAft>
                <a:spcPts val="0"/>
              </a:spcAft>
              <a:defRPr/>
            </a:pPr>
            <a:r>
              <a:rPr lang="fr-FR" sz="1200" dirty="0" smtClean="0">
                <a:solidFill>
                  <a:srgbClr val="000000"/>
                </a:solidFill>
                <a:latin typeface="Trebuchet MS"/>
              </a:rPr>
              <a:t>M. X transfère dans un trust 80% des actions de la société dont il se réserve les fruits jusqu’au jour de son décès (cet actif sort de son patrimoine).</a:t>
            </a:r>
            <a:endParaRPr lang="fr-FR" sz="1200" b="1" dirty="0">
              <a:solidFill>
                <a:schemeClr val="tx1"/>
              </a:solidFill>
              <a:latin typeface="Trebuchet MS" pitchFamily="34" charset="0"/>
              <a:cs typeface="Arial" pitchFamily="34" charset="0"/>
            </a:endParaRPr>
          </a:p>
          <a:p>
            <a:pPr marL="1588" lvl="1" algn="just" fontAlgn="auto">
              <a:spcBef>
                <a:spcPct val="30000"/>
              </a:spcBef>
              <a:spcAft>
                <a:spcPts val="0"/>
              </a:spcAft>
              <a:defRPr/>
            </a:pPr>
            <a:r>
              <a:rPr lang="fr-FR" sz="1200" b="1" dirty="0">
                <a:solidFill>
                  <a:schemeClr val="tx1"/>
                </a:solidFill>
                <a:latin typeface="Trebuchet MS" pitchFamily="34" charset="0"/>
                <a:cs typeface="Arial" pitchFamily="34" charset="0"/>
              </a:rPr>
              <a:t>Etape 2 </a:t>
            </a:r>
          </a:p>
          <a:p>
            <a:pPr marL="1588" lvl="1" fontAlgn="auto">
              <a:spcBef>
                <a:spcPct val="30000"/>
              </a:spcBef>
              <a:spcAft>
                <a:spcPts val="0"/>
              </a:spcAft>
              <a:defRPr/>
            </a:pPr>
            <a:r>
              <a:rPr lang="fr-FR" sz="1200" dirty="0" smtClean="0">
                <a:solidFill>
                  <a:schemeClr val="tx1"/>
                </a:solidFill>
                <a:latin typeface="Trebuchet MS" pitchFamily="34" charset="0"/>
                <a:cs typeface="Arial" pitchFamily="34" charset="0"/>
              </a:rPr>
              <a:t>Il établit une « letter of wishes » par laquelle il désigne sa fille mineure comme seule bénéficiaire au jour de son décès. </a:t>
            </a:r>
          </a:p>
          <a:p>
            <a:pPr marL="1588" lvl="1" algn="just" fontAlgn="auto">
              <a:spcBef>
                <a:spcPct val="30000"/>
              </a:spcBef>
              <a:spcAft>
                <a:spcPts val="0"/>
              </a:spcAft>
              <a:defRPr/>
            </a:pPr>
            <a:r>
              <a:rPr lang="fr-FR" sz="1200" dirty="0" smtClean="0">
                <a:solidFill>
                  <a:schemeClr val="tx1"/>
                </a:solidFill>
                <a:latin typeface="Trebuchet MS" pitchFamily="34" charset="0"/>
                <a:cs typeface="Arial" pitchFamily="34" charset="0"/>
              </a:rPr>
              <a:t>Ses deux autres enfants issus du premier mariage et sa conjointe ne seront pas héritiers. </a:t>
            </a:r>
            <a:endParaRPr lang="fr-FR" sz="1200" dirty="0">
              <a:solidFill>
                <a:schemeClr val="tx1"/>
              </a:solidFill>
              <a:latin typeface="Trebuchet MS" pitchFamily="34" charset="0"/>
              <a:cs typeface="Arial" pitchFamily="34" charset="0"/>
            </a:endParaRPr>
          </a:p>
        </p:txBody>
      </p:sp>
      <p:cxnSp>
        <p:nvCxnSpPr>
          <p:cNvPr id="21" name="Connecteur droit 20"/>
          <p:cNvCxnSpPr/>
          <p:nvPr/>
        </p:nvCxnSpPr>
        <p:spPr>
          <a:xfrm>
            <a:off x="827584" y="3144515"/>
            <a:ext cx="514350" cy="1588"/>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251520" y="2858066"/>
            <a:ext cx="571504" cy="571504"/>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endParaRPr lang="fr-FR" sz="1100" b="1" dirty="0">
              <a:solidFill>
                <a:schemeClr val="tx1"/>
              </a:solidFill>
            </a:endParaRPr>
          </a:p>
        </p:txBody>
      </p:sp>
      <p:cxnSp>
        <p:nvCxnSpPr>
          <p:cNvPr id="27" name="Connecteur droit 26"/>
          <p:cNvCxnSpPr/>
          <p:nvPr/>
        </p:nvCxnSpPr>
        <p:spPr>
          <a:xfrm>
            <a:off x="1624563" y="2420888"/>
            <a:ext cx="1296144"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29" name="Connecteur droit 28"/>
          <p:cNvCxnSpPr/>
          <p:nvPr/>
        </p:nvCxnSpPr>
        <p:spPr>
          <a:xfrm rot="5400000">
            <a:off x="2819714" y="2314308"/>
            <a:ext cx="214313"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30" name="Connecteur droit 29"/>
          <p:cNvCxnSpPr/>
          <p:nvPr/>
        </p:nvCxnSpPr>
        <p:spPr>
          <a:xfrm rot="5400000">
            <a:off x="1517406" y="2312021"/>
            <a:ext cx="214313"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33" name="Connecteur droit 32"/>
          <p:cNvCxnSpPr/>
          <p:nvPr/>
        </p:nvCxnSpPr>
        <p:spPr>
          <a:xfrm rot="5400000">
            <a:off x="691281" y="2854797"/>
            <a:ext cx="576263" cy="635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35" name="Ellipse 34"/>
          <p:cNvSpPr/>
          <p:nvPr/>
        </p:nvSpPr>
        <p:spPr>
          <a:xfrm>
            <a:off x="1120506" y="2858066"/>
            <a:ext cx="665412" cy="642372"/>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endParaRPr lang="fr-FR" sz="1100" b="1" dirty="0">
              <a:solidFill>
                <a:schemeClr val="tx1"/>
              </a:solidFill>
            </a:endParaRPr>
          </a:p>
        </p:txBody>
      </p:sp>
      <p:sp>
        <p:nvSpPr>
          <p:cNvPr id="36" name="Ellipse 35"/>
          <p:cNvSpPr/>
          <p:nvPr/>
        </p:nvSpPr>
        <p:spPr>
          <a:xfrm>
            <a:off x="1120507" y="1340768"/>
            <a:ext cx="864096" cy="861323"/>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r>
              <a:rPr lang="fr-FR" sz="1100" b="1" dirty="0" smtClean="0">
                <a:solidFill>
                  <a:schemeClr val="tx1"/>
                </a:solidFill>
              </a:rPr>
              <a:t>Mme Z</a:t>
            </a:r>
            <a:endParaRPr lang="fr-FR" sz="1100" b="1" dirty="0">
              <a:solidFill>
                <a:schemeClr val="tx1"/>
              </a:solidFill>
            </a:endParaRPr>
          </a:p>
        </p:txBody>
      </p:sp>
      <p:sp>
        <p:nvSpPr>
          <p:cNvPr id="37" name="Rectangle 36"/>
          <p:cNvSpPr/>
          <p:nvPr/>
        </p:nvSpPr>
        <p:spPr>
          <a:xfrm>
            <a:off x="2596671" y="1340768"/>
            <a:ext cx="972108" cy="845783"/>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r>
              <a:rPr lang="fr-FR" sz="1100" b="1" dirty="0" smtClean="0">
                <a:solidFill>
                  <a:schemeClr val="tx1"/>
                </a:solidFill>
              </a:rPr>
              <a:t>M. X</a:t>
            </a:r>
          </a:p>
          <a:p>
            <a:pPr algn="ctr" fontAlgn="auto">
              <a:spcBef>
                <a:spcPts val="0"/>
              </a:spcBef>
              <a:spcAft>
                <a:spcPts val="0"/>
              </a:spcAft>
              <a:defRPr/>
            </a:pPr>
            <a:r>
              <a:rPr lang="fr-FR" sz="1100" b="1" dirty="0" smtClean="0">
                <a:solidFill>
                  <a:schemeClr val="tx1"/>
                </a:solidFill>
              </a:rPr>
              <a:t>« </a:t>
            </a:r>
            <a:r>
              <a:rPr lang="fr-FR" sz="1100" b="1" i="1" dirty="0" smtClean="0">
                <a:solidFill>
                  <a:schemeClr val="tx1"/>
                </a:solidFill>
              </a:rPr>
              <a:t>Settlor</a:t>
            </a:r>
            <a:r>
              <a:rPr lang="fr-FR" sz="1100" b="1" dirty="0" smtClean="0">
                <a:solidFill>
                  <a:schemeClr val="tx1"/>
                </a:solidFill>
              </a:rPr>
              <a:t> » et « </a:t>
            </a:r>
            <a:r>
              <a:rPr lang="fr-FR" sz="1100" b="1" i="1" dirty="0" smtClean="0">
                <a:solidFill>
                  <a:schemeClr val="tx1"/>
                </a:solidFill>
              </a:rPr>
              <a:t>Beneficiary</a:t>
            </a:r>
            <a:r>
              <a:rPr lang="fr-FR" sz="1100" b="1" dirty="0" smtClean="0">
                <a:solidFill>
                  <a:schemeClr val="tx1"/>
                </a:solidFill>
              </a:rPr>
              <a:t> »</a:t>
            </a:r>
            <a:endParaRPr lang="fr-FR" sz="1100" b="1" dirty="0">
              <a:solidFill>
                <a:schemeClr val="tx1"/>
              </a:solidFill>
            </a:endParaRPr>
          </a:p>
        </p:txBody>
      </p:sp>
      <p:sp>
        <p:nvSpPr>
          <p:cNvPr id="38" name="Ellipse 37"/>
          <p:cNvSpPr/>
          <p:nvPr/>
        </p:nvSpPr>
        <p:spPr>
          <a:xfrm>
            <a:off x="35496" y="1340768"/>
            <a:ext cx="864096" cy="861323"/>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r>
              <a:rPr lang="fr-FR" sz="1100" b="1" dirty="0" smtClean="0">
                <a:solidFill>
                  <a:schemeClr val="tx1"/>
                </a:solidFill>
              </a:rPr>
              <a:t>Mme Y</a:t>
            </a:r>
            <a:endParaRPr lang="fr-FR" sz="1100" b="1" dirty="0">
              <a:solidFill>
                <a:schemeClr val="tx1"/>
              </a:solidFill>
            </a:endParaRPr>
          </a:p>
        </p:txBody>
      </p:sp>
      <p:cxnSp>
        <p:nvCxnSpPr>
          <p:cNvPr id="40" name="Connecteur droit 39"/>
          <p:cNvCxnSpPr/>
          <p:nvPr/>
        </p:nvCxnSpPr>
        <p:spPr>
          <a:xfrm>
            <a:off x="467544" y="2564904"/>
            <a:ext cx="2592288"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41" name="Connecteur droit 40"/>
          <p:cNvCxnSpPr/>
          <p:nvPr/>
        </p:nvCxnSpPr>
        <p:spPr>
          <a:xfrm rot="5400000">
            <a:off x="2885557" y="2385738"/>
            <a:ext cx="358332"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46" name="Connecteur droit 45"/>
          <p:cNvCxnSpPr/>
          <p:nvPr/>
        </p:nvCxnSpPr>
        <p:spPr>
          <a:xfrm rot="5400000">
            <a:off x="288378" y="2384030"/>
            <a:ext cx="358332"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47" name="Connecteur droit 46"/>
          <p:cNvCxnSpPr/>
          <p:nvPr/>
        </p:nvCxnSpPr>
        <p:spPr>
          <a:xfrm rot="5400000">
            <a:off x="2347719" y="2705845"/>
            <a:ext cx="576263" cy="635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48" name="Ellipse 47"/>
          <p:cNvSpPr/>
          <p:nvPr/>
        </p:nvSpPr>
        <p:spPr>
          <a:xfrm>
            <a:off x="2214546" y="2857496"/>
            <a:ext cx="772469" cy="638382"/>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Autofit/>
          </a:bodyPr>
          <a:lstStyle/>
          <a:p>
            <a:pPr algn="ctr" fontAlgn="auto">
              <a:spcBef>
                <a:spcPts val="0"/>
              </a:spcBef>
              <a:spcAft>
                <a:spcPts val="0"/>
              </a:spcAft>
              <a:defRPr/>
            </a:pPr>
            <a:r>
              <a:rPr lang="fr-FR" sz="1050" b="1" dirty="0" smtClean="0">
                <a:solidFill>
                  <a:schemeClr val="tx1"/>
                </a:solidFill>
              </a:rPr>
              <a:t>Fille mineure</a:t>
            </a:r>
            <a:endParaRPr lang="fr-FR" sz="1050" b="1" dirty="0">
              <a:solidFill>
                <a:schemeClr val="tx1"/>
              </a:solidFill>
            </a:endParaRPr>
          </a:p>
        </p:txBody>
      </p:sp>
      <p:sp>
        <p:nvSpPr>
          <p:cNvPr id="49" name="Rectangle 48"/>
          <p:cNvSpPr/>
          <p:nvPr/>
        </p:nvSpPr>
        <p:spPr>
          <a:xfrm>
            <a:off x="6156176" y="1412776"/>
            <a:ext cx="936104" cy="792088"/>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100" b="1" dirty="0" smtClean="0">
                <a:latin typeface="Trebuchet MS" pitchFamily="34" charset="0"/>
              </a:rPr>
              <a:t>Trustee</a:t>
            </a:r>
          </a:p>
          <a:p>
            <a:pPr algn="ctr" fontAlgn="auto">
              <a:spcBef>
                <a:spcPts val="0"/>
              </a:spcBef>
              <a:spcAft>
                <a:spcPts val="0"/>
              </a:spcAft>
              <a:defRPr/>
            </a:pPr>
            <a:r>
              <a:rPr lang="fr-FR" sz="1100" dirty="0" smtClean="0">
                <a:latin typeface="Trebuchet MS" pitchFamily="34" charset="0"/>
              </a:rPr>
              <a:t>80% des actions de la société</a:t>
            </a:r>
            <a:endParaRPr lang="fr-FR" sz="1100" dirty="0">
              <a:latin typeface="Trebuchet MS" pitchFamily="34" charset="0"/>
            </a:endParaRPr>
          </a:p>
        </p:txBody>
      </p:sp>
      <p:sp>
        <p:nvSpPr>
          <p:cNvPr id="1026" name="Document"/>
          <p:cNvSpPr>
            <a:spLocks noEditPoints="1" noChangeArrowheads="1"/>
          </p:cNvSpPr>
          <p:nvPr/>
        </p:nvSpPr>
        <p:spPr bwMode="auto">
          <a:xfrm>
            <a:off x="4932040" y="2996952"/>
            <a:ext cx="1352550" cy="144016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blipFill>
            <a:blip r:embed="rId3" cstate="print"/>
            <a:tile tx="0" ty="0" sx="100000" sy="100000" flip="none" algn="tl"/>
          </a:blipFill>
          <a:ln w="9525">
            <a:solidFill>
              <a:srgbClr val="000000"/>
            </a:solidFill>
            <a:miter lim="800000"/>
            <a:headEnd/>
            <a:tailEnd/>
          </a:ln>
          <a:effectLst>
            <a:outerShdw dist="107763" dir="2700000" algn="ctr" rotWithShape="0">
              <a:schemeClr val="bg1">
                <a:lumMod val="85000"/>
              </a:schemeClr>
            </a:outerShdw>
          </a:effectLst>
        </p:spPr>
        <p:txBody>
          <a:bodyPr vert="horz" wrap="square" lIns="91440" tIns="0" rIns="36000" bIns="0" numCol="1" anchor="t" anchorCtr="0" compatLnSpc="1">
            <a:prstTxWarp prst="textNoShape">
              <a:avLst/>
            </a:prstTxWarp>
          </a:bodyPr>
          <a:lstStyle/>
          <a:p>
            <a:pPr algn="just"/>
            <a:r>
              <a:rPr lang="fr-FR" sz="1100" dirty="0" smtClean="0">
                <a:latin typeface="Trebuchet MS" pitchFamily="34" charset="0"/>
              </a:rPr>
              <a:t>La « </a:t>
            </a:r>
            <a:r>
              <a:rPr lang="fr-FR" sz="1100" i="1" dirty="0" smtClean="0">
                <a:latin typeface="Trebuchet MS" pitchFamily="34" charset="0"/>
              </a:rPr>
              <a:t>letter of wishes </a:t>
            </a:r>
            <a:r>
              <a:rPr lang="fr-FR" sz="1100" dirty="0" smtClean="0">
                <a:latin typeface="Trebuchet MS" pitchFamily="34" charset="0"/>
              </a:rPr>
              <a:t>» désigne la fille issue du deuxième mariage comme bénéficiaire au </a:t>
            </a:r>
          </a:p>
          <a:p>
            <a:pPr algn="just"/>
            <a:r>
              <a:rPr lang="fr-FR" sz="1100" dirty="0" smtClean="0">
                <a:latin typeface="Trebuchet MS" pitchFamily="34" charset="0"/>
              </a:rPr>
              <a:t>      décès de M. </a:t>
            </a:r>
          </a:p>
          <a:p>
            <a:pPr algn="just"/>
            <a:r>
              <a:rPr lang="fr-FR" sz="1100" dirty="0" smtClean="0">
                <a:latin typeface="Trebuchet MS" pitchFamily="34" charset="0"/>
              </a:rPr>
              <a:t>      X.</a:t>
            </a:r>
            <a:endParaRPr lang="fr-FR" sz="1100" dirty="0">
              <a:latin typeface="Trebuchet MS" pitchFamily="34" charset="0"/>
            </a:endParaRPr>
          </a:p>
        </p:txBody>
      </p:sp>
      <p:sp>
        <p:nvSpPr>
          <p:cNvPr id="28" name="ZoneTexte 27"/>
          <p:cNvSpPr txBox="1"/>
          <p:nvPr/>
        </p:nvSpPr>
        <p:spPr>
          <a:xfrm>
            <a:off x="2123728" y="3501008"/>
            <a:ext cx="1152128" cy="577081"/>
          </a:xfrm>
          <a:prstGeom prst="rect">
            <a:avLst/>
          </a:prstGeom>
          <a:noFill/>
        </p:spPr>
        <p:txBody>
          <a:bodyPr wrap="square" rtlCol="0">
            <a:spAutoFit/>
          </a:bodyPr>
          <a:lstStyle/>
          <a:p>
            <a:r>
              <a:rPr lang="fr-FR" sz="1050" b="1" dirty="0" smtClean="0">
                <a:latin typeface="Trebuchet MS" pitchFamily="34" charset="0"/>
              </a:rPr>
              <a:t>« </a:t>
            </a:r>
            <a:r>
              <a:rPr lang="fr-FR" sz="1050" b="1" i="1" dirty="0" smtClean="0">
                <a:latin typeface="Trebuchet MS" pitchFamily="34" charset="0"/>
              </a:rPr>
              <a:t>Beneficiary</a:t>
            </a:r>
            <a:r>
              <a:rPr lang="fr-FR" sz="1050" b="1" dirty="0" smtClean="0">
                <a:latin typeface="Trebuchet MS" pitchFamily="34" charset="0"/>
              </a:rPr>
              <a:t> » ou Attributaire en capital</a:t>
            </a:r>
            <a:endParaRPr lang="fr-FR" sz="1050" b="1" dirty="0">
              <a:latin typeface="Trebuchet MS" pitchFamily="34" charset="0"/>
            </a:endParaRPr>
          </a:p>
        </p:txBody>
      </p:sp>
      <p:sp>
        <p:nvSpPr>
          <p:cNvPr id="34" name="Flèche droite 33"/>
          <p:cNvSpPr>
            <a:spLocks noChangeArrowheads="1"/>
          </p:cNvSpPr>
          <p:nvPr/>
        </p:nvSpPr>
        <p:spPr bwMode="auto">
          <a:xfrm>
            <a:off x="3635896" y="1340768"/>
            <a:ext cx="2448123" cy="521370"/>
          </a:xfrm>
          <a:prstGeom prst="rightArrow">
            <a:avLst>
              <a:gd name="adj1" fmla="val 50000"/>
              <a:gd name="adj2" fmla="val 49970"/>
            </a:avLst>
          </a:prstGeom>
          <a:solidFill>
            <a:srgbClr val="A20041"/>
          </a:solidFill>
          <a:ln w="25400" algn="ctr">
            <a:noFill/>
            <a:miter lim="800000"/>
            <a:headEnd/>
            <a:tailEnd/>
          </a:ln>
        </p:spPr>
        <p:txBody>
          <a:bodyPr anchor="ctr"/>
          <a:lstStyle/>
          <a:p>
            <a:pPr algn="ctr" fontAlgn="auto">
              <a:spcBef>
                <a:spcPts val="0"/>
              </a:spcBef>
              <a:spcAft>
                <a:spcPts val="0"/>
              </a:spcAft>
              <a:defRPr/>
            </a:pPr>
            <a:r>
              <a:rPr lang="fr-FR" sz="1200" b="1" dirty="0" smtClean="0">
                <a:solidFill>
                  <a:schemeClr val="lt1"/>
                </a:solidFill>
                <a:latin typeface="+mn-lt"/>
              </a:rPr>
              <a:t>Transfert </a:t>
            </a:r>
            <a:r>
              <a:rPr lang="fr-FR" sz="1200" b="1" dirty="0">
                <a:solidFill>
                  <a:schemeClr val="lt1"/>
                </a:solidFill>
                <a:latin typeface="+mn-lt"/>
              </a:rPr>
              <a:t>de la propriété </a:t>
            </a:r>
          </a:p>
        </p:txBody>
      </p:sp>
      <p:sp>
        <p:nvSpPr>
          <p:cNvPr id="39" name="Flèche gauche 38"/>
          <p:cNvSpPr/>
          <p:nvPr/>
        </p:nvSpPr>
        <p:spPr>
          <a:xfrm>
            <a:off x="3589591" y="1772816"/>
            <a:ext cx="2422569" cy="442913"/>
          </a:xfrm>
          <a:prstGeom prst="lef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t>Versement des </a:t>
            </a:r>
            <a:r>
              <a:rPr lang="fr-FR" sz="1200" b="1" dirty="0" smtClean="0"/>
              <a:t>dividendes</a:t>
            </a:r>
            <a:endParaRPr lang="fr-FR" sz="1200" b="1" dirty="0"/>
          </a:p>
        </p:txBody>
      </p:sp>
      <p:sp>
        <p:nvSpPr>
          <p:cNvPr id="43" name="Flèche gauche 42"/>
          <p:cNvSpPr>
            <a:spLocks noChangeArrowheads="1"/>
          </p:cNvSpPr>
          <p:nvPr/>
        </p:nvSpPr>
        <p:spPr bwMode="auto">
          <a:xfrm rot="20529208">
            <a:off x="2993289" y="2490614"/>
            <a:ext cx="3093429" cy="521370"/>
          </a:xfrm>
          <a:prstGeom prst="leftArrow">
            <a:avLst/>
          </a:prstGeom>
          <a:solidFill>
            <a:srgbClr val="A20041"/>
          </a:solidFill>
          <a:ln w="25400" algn="ctr">
            <a:noFill/>
            <a:miter lim="800000"/>
            <a:headEnd/>
            <a:tailEnd/>
          </a:ln>
        </p:spPr>
        <p:txBody>
          <a:bodyPr anchor="ctr"/>
          <a:lstStyle/>
          <a:p>
            <a:pPr algn="ctr" fontAlgn="auto">
              <a:spcBef>
                <a:spcPts val="0"/>
              </a:spcBef>
              <a:spcAft>
                <a:spcPts val="0"/>
              </a:spcAft>
              <a:defRPr/>
            </a:pPr>
            <a:r>
              <a:rPr lang="fr-FR" sz="1200" b="1" dirty="0" smtClean="0">
                <a:solidFill>
                  <a:schemeClr val="lt1"/>
                </a:solidFill>
                <a:latin typeface="+mn-lt"/>
              </a:rPr>
              <a:t>Transfert des </a:t>
            </a:r>
            <a:r>
              <a:rPr lang="fr-FR" sz="1200" b="1" dirty="0" smtClean="0">
                <a:solidFill>
                  <a:schemeClr val="lt1"/>
                </a:solidFill>
              </a:rPr>
              <a:t>actions</a:t>
            </a:r>
            <a:endParaRPr lang="fr-FR" sz="1200" b="1" dirty="0">
              <a:solidFill>
                <a:schemeClr val="lt1"/>
              </a:solidFill>
              <a:latin typeface="+mn-lt"/>
            </a:endParaRPr>
          </a:p>
        </p:txBody>
      </p:sp>
      <p:sp>
        <p:nvSpPr>
          <p:cNvPr id="44" name="Document"/>
          <p:cNvSpPr>
            <a:spLocks noEditPoints="1" noChangeArrowheads="1"/>
          </p:cNvSpPr>
          <p:nvPr/>
        </p:nvSpPr>
        <p:spPr bwMode="auto">
          <a:xfrm>
            <a:off x="4139952" y="980728"/>
            <a:ext cx="1352550" cy="36004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blipFill>
            <a:blip r:embed="rId3" cstate="print"/>
            <a:tile tx="0" ty="0" sx="100000" sy="100000" flip="none" algn="tl"/>
          </a:blipFill>
          <a:ln w="9525">
            <a:solidFill>
              <a:srgbClr val="000000"/>
            </a:solidFill>
            <a:miter lim="800000"/>
            <a:headEnd/>
            <a:tailEnd/>
          </a:ln>
          <a:effectLst>
            <a:outerShdw dist="107763" dir="2700000" sx="78000" sy="78000" algn="ctr" rotWithShape="0">
              <a:schemeClr val="bg1">
                <a:lumMod val="85000"/>
              </a:schemeClr>
            </a:outerShdw>
          </a:effectLst>
        </p:spPr>
        <p:txBody>
          <a:bodyPr vert="horz" wrap="square" lIns="91440" tIns="72000" rIns="36000" bIns="0" numCol="1" anchor="t" anchorCtr="0" compatLnSpc="1">
            <a:prstTxWarp prst="textNoShape">
              <a:avLst/>
            </a:prstTxWarp>
          </a:bodyPr>
          <a:lstStyle/>
          <a:p>
            <a:pPr algn="just"/>
            <a:r>
              <a:rPr lang="fr-FR" sz="1100" i="1" dirty="0" smtClean="0">
                <a:latin typeface="Trebuchet MS" pitchFamily="34" charset="0"/>
              </a:rPr>
              <a:t>« </a:t>
            </a:r>
            <a:r>
              <a:rPr lang="fr-FR" sz="1100" i="1" dirty="0" err="1" smtClean="0">
                <a:latin typeface="Trebuchet MS" pitchFamily="34" charset="0"/>
              </a:rPr>
              <a:t>Deed</a:t>
            </a:r>
            <a:r>
              <a:rPr lang="fr-FR" sz="1100" i="1" dirty="0" smtClean="0">
                <a:latin typeface="Trebuchet MS" pitchFamily="34" charset="0"/>
              </a:rPr>
              <a:t> of trust »</a:t>
            </a:r>
            <a:endParaRPr lang="fr-FR" sz="1100" i="1" dirty="0">
              <a:latin typeface="Trebuchet MS" pitchFamily="34" charset="0"/>
            </a:endParaRPr>
          </a:p>
        </p:txBody>
      </p:sp>
      <p:cxnSp>
        <p:nvCxnSpPr>
          <p:cNvPr id="45" name="Connecteur droit 44"/>
          <p:cNvCxnSpPr/>
          <p:nvPr/>
        </p:nvCxnSpPr>
        <p:spPr>
          <a:xfrm rot="5400000">
            <a:off x="1069952" y="2501896"/>
            <a:ext cx="288926" cy="14287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Connecteur droit 49"/>
          <p:cNvCxnSpPr/>
          <p:nvPr/>
        </p:nvCxnSpPr>
        <p:spPr>
          <a:xfrm rot="5400000">
            <a:off x="1141392" y="2501893"/>
            <a:ext cx="288922" cy="14287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Oval 42"/>
          <p:cNvSpPr>
            <a:spLocks noChangeArrowheads="1"/>
          </p:cNvSpPr>
          <p:nvPr/>
        </p:nvSpPr>
        <p:spPr bwMode="auto">
          <a:xfrm>
            <a:off x="3714744" y="2857496"/>
            <a:ext cx="220662" cy="218678"/>
          </a:xfrm>
          <a:prstGeom prst="ellipse">
            <a:avLst/>
          </a:prstGeom>
          <a:noFill/>
          <a:ln w="6350" algn="ctr">
            <a:solidFill>
              <a:schemeClr val="bg1"/>
            </a:solidFill>
            <a:round/>
            <a:headEnd/>
            <a:tailEnd/>
          </a:ln>
        </p:spPr>
        <p:txBody>
          <a:bodyPr wrap="none" lIns="0" tIns="0" rIns="0" bIns="0" anchor="ctr"/>
          <a:lstStyle/>
          <a:p>
            <a:pPr algn="ctr"/>
            <a:r>
              <a:rPr lang="fr-FR" sz="1400" b="1" dirty="0">
                <a:solidFill>
                  <a:schemeClr val="bg1"/>
                </a:solidFill>
              </a:rPr>
              <a:t>2</a:t>
            </a:r>
          </a:p>
        </p:txBody>
      </p:sp>
      <p:sp>
        <p:nvSpPr>
          <p:cNvPr id="52" name="Oval 42"/>
          <p:cNvSpPr>
            <a:spLocks noChangeArrowheads="1"/>
          </p:cNvSpPr>
          <p:nvPr/>
        </p:nvSpPr>
        <p:spPr bwMode="auto">
          <a:xfrm>
            <a:off x="5715008" y="1500174"/>
            <a:ext cx="220662" cy="218678"/>
          </a:xfrm>
          <a:prstGeom prst="ellipse">
            <a:avLst/>
          </a:prstGeom>
          <a:noFill/>
          <a:ln w="6350" algn="ctr">
            <a:solidFill>
              <a:schemeClr val="bg1"/>
            </a:solidFill>
            <a:round/>
            <a:headEnd/>
            <a:tailEnd/>
          </a:ln>
        </p:spPr>
        <p:txBody>
          <a:bodyPr wrap="none" lIns="0" tIns="0" rIns="0" bIns="0" anchor="ctr"/>
          <a:lstStyle/>
          <a:p>
            <a:pPr algn="ctr"/>
            <a:r>
              <a:rPr lang="fr-FR" sz="1400" b="1" dirty="0">
                <a:solidFill>
                  <a:schemeClr val="bg1"/>
                </a:solidFill>
              </a:rPr>
              <a:t>1</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Rectangle 44"/>
          <p:cNvSpPr>
            <a:spLocks noChangeArrowheads="1"/>
          </p:cNvSpPr>
          <p:nvPr/>
        </p:nvSpPr>
        <p:spPr bwMode="auto">
          <a:xfrm>
            <a:off x="323528" y="188640"/>
            <a:ext cx="8208912" cy="216024"/>
          </a:xfrm>
          <a:prstGeom prst="rect">
            <a:avLst/>
          </a:prstGeom>
          <a:solidFill>
            <a:schemeClr val="bg1">
              <a:lumMod val="85000"/>
            </a:schemeClr>
          </a:solidFill>
          <a:ln w="12700" algn="ctr">
            <a:noFill/>
            <a:miter lim="800000"/>
            <a:headEnd/>
            <a:tailEnd/>
          </a:ln>
        </p:spPr>
        <p:txBody>
          <a:bodyPr wrap="none" lIns="54000" anchor="ctr"/>
          <a:lstStyle/>
          <a:p>
            <a:pPr algn="ctr" defTabSz="457200" fontAlgn="auto">
              <a:spcBef>
                <a:spcPts val="0"/>
              </a:spcBef>
              <a:spcAft>
                <a:spcPts val="0"/>
              </a:spcAft>
              <a:defRPr/>
            </a:pPr>
            <a:r>
              <a:rPr lang="fr-FR" sz="1400" b="1" u="none" dirty="0" smtClean="0">
                <a:latin typeface="Trebuchet MS" pitchFamily="34" charset="0"/>
                <a:ea typeface="ＭＳ Ｐゴシック" pitchFamily="34" charset="-128"/>
                <a:cs typeface="+mn-cs"/>
              </a:rPr>
              <a:t>Illustration </a:t>
            </a:r>
            <a:r>
              <a:rPr lang="fr-FR" sz="1400" b="1" dirty="0" smtClean="0">
                <a:latin typeface="Trebuchet MS" pitchFamily="34" charset="0"/>
                <a:ea typeface="ＭＳ Ｐゴシック" pitchFamily="34" charset="-128"/>
              </a:rPr>
              <a:t>n° 8 : </a:t>
            </a:r>
            <a:r>
              <a:rPr lang="fr-FR" sz="1400" b="1" u="none" dirty="0" err="1" smtClean="0">
                <a:latin typeface="Trebuchet MS" pitchFamily="34" charset="0"/>
                <a:ea typeface="ＭＳ Ｐゴシック" pitchFamily="34" charset="-128"/>
                <a:cs typeface="+mn-cs"/>
              </a:rPr>
              <a:t>Génorganigramme</a:t>
            </a:r>
            <a:r>
              <a:rPr lang="fr-FR" sz="1700" b="1" u="none" baseline="30000" dirty="0" smtClean="0">
                <a:latin typeface="Trebuchet MS" pitchFamily="34" charset="0"/>
                <a:ea typeface="ＭＳ Ｐゴシック" pitchFamily="34" charset="-128"/>
                <a:cs typeface="+mn-cs"/>
              </a:rPr>
              <a:t>®</a:t>
            </a:r>
            <a:r>
              <a:rPr lang="fr-FR" sz="1400" b="1" u="none" dirty="0" smtClean="0">
                <a:latin typeface="Trebuchet MS" pitchFamily="34" charset="0"/>
                <a:ea typeface="ＭＳ Ｐゴシック" pitchFamily="34" charset="-128"/>
                <a:cs typeface="+mn-cs"/>
              </a:rPr>
              <a:t> simplifié de </a:t>
            </a:r>
            <a:r>
              <a:rPr lang="fr-FR" sz="1400" b="1" u="none" dirty="0">
                <a:latin typeface="Trebuchet MS" pitchFamily="34" charset="0"/>
                <a:ea typeface="ＭＳ Ｐゴシック" pitchFamily="34" charset="-128"/>
                <a:cs typeface="+mn-cs"/>
              </a:rPr>
              <a:t>la famille </a:t>
            </a:r>
            <a:r>
              <a:rPr lang="fr-FR" sz="1400" b="1" u="none" dirty="0" smtClean="0">
                <a:latin typeface="Trebuchet MS" pitchFamily="34" charset="0"/>
                <a:ea typeface="ＭＳ Ｐゴシック" pitchFamily="34" charset="-128"/>
                <a:cs typeface="+mn-cs"/>
              </a:rPr>
              <a:t>Bettencourt</a:t>
            </a:r>
            <a:endParaRPr lang="fr-FR" sz="1400" b="1" u="none" dirty="0">
              <a:latin typeface="Trebuchet MS" pitchFamily="34" charset="0"/>
              <a:ea typeface="ＭＳ Ｐゴシック" pitchFamily="34" charset="-128"/>
              <a:cs typeface="+mn-cs"/>
            </a:endParaRPr>
          </a:p>
        </p:txBody>
      </p:sp>
      <p:cxnSp>
        <p:nvCxnSpPr>
          <p:cNvPr id="32" name="Connecteur droit 31"/>
          <p:cNvCxnSpPr/>
          <p:nvPr/>
        </p:nvCxnSpPr>
        <p:spPr>
          <a:xfrm rot="5400000">
            <a:off x="3816302" y="4193680"/>
            <a:ext cx="214313"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33" name="Connecteur droit 32"/>
          <p:cNvCxnSpPr/>
          <p:nvPr/>
        </p:nvCxnSpPr>
        <p:spPr>
          <a:xfrm rot="16200000" flipH="1">
            <a:off x="5437932" y="4151611"/>
            <a:ext cx="285750"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34" name="Connecteur droit 33"/>
          <p:cNvCxnSpPr/>
          <p:nvPr/>
        </p:nvCxnSpPr>
        <p:spPr>
          <a:xfrm rot="16200000" flipH="1">
            <a:off x="4683077" y="4546105"/>
            <a:ext cx="211137"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35" name="Connecteur droit 34"/>
          <p:cNvCxnSpPr/>
          <p:nvPr/>
        </p:nvCxnSpPr>
        <p:spPr>
          <a:xfrm rot="16200000" flipH="1">
            <a:off x="5911802" y="4546105"/>
            <a:ext cx="211137"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4140076" y="1920550"/>
            <a:ext cx="930974" cy="864096"/>
          </a:xfrm>
          <a:prstGeom prst="rect">
            <a:avLst/>
          </a:prstGeom>
          <a:solidFill>
            <a:srgbClr val="D7E4BD"/>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r>
              <a:rPr lang="fr-FR" sz="1000" b="1" u="none" dirty="0">
                <a:solidFill>
                  <a:schemeClr val="tx1"/>
                </a:solidFill>
                <a:latin typeface="Trebuchet MS" pitchFamily="34" charset="0"/>
              </a:rPr>
              <a:t>André Bettencourt</a:t>
            </a:r>
          </a:p>
        </p:txBody>
      </p:sp>
      <p:cxnSp>
        <p:nvCxnSpPr>
          <p:cNvPr id="40" name="Connecteur droit 39"/>
          <p:cNvCxnSpPr/>
          <p:nvPr/>
        </p:nvCxnSpPr>
        <p:spPr>
          <a:xfrm>
            <a:off x="1985121" y="1632248"/>
            <a:ext cx="1655763"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41" name="Connecteur droit 40"/>
          <p:cNvCxnSpPr/>
          <p:nvPr/>
        </p:nvCxnSpPr>
        <p:spPr>
          <a:xfrm rot="5400000">
            <a:off x="1877964" y="1523505"/>
            <a:ext cx="214313"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42" name="Connecteur droit 41"/>
          <p:cNvCxnSpPr/>
          <p:nvPr/>
        </p:nvCxnSpPr>
        <p:spPr>
          <a:xfrm rot="5400000">
            <a:off x="3533727" y="1523505"/>
            <a:ext cx="214313"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43" name="Connecteur droit 42"/>
          <p:cNvCxnSpPr/>
          <p:nvPr/>
        </p:nvCxnSpPr>
        <p:spPr>
          <a:xfrm rot="16200000" flipH="1">
            <a:off x="2846339" y="1701307"/>
            <a:ext cx="144463" cy="635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44" name="Ellipse 43"/>
          <p:cNvSpPr/>
          <p:nvPr/>
        </p:nvSpPr>
        <p:spPr>
          <a:xfrm>
            <a:off x="3209104" y="624406"/>
            <a:ext cx="936104" cy="858966"/>
          </a:xfrm>
          <a:prstGeom prst="ellipse">
            <a:avLst/>
          </a:prstGeom>
          <a:solidFill>
            <a:srgbClr val="D7E4BD"/>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fontAlgn="auto">
              <a:spcBef>
                <a:spcPts val="0"/>
              </a:spcBef>
              <a:spcAft>
                <a:spcPts val="0"/>
              </a:spcAft>
              <a:defRPr/>
            </a:pPr>
            <a:r>
              <a:rPr lang="fr-FR" sz="1000" b="1" u="none" dirty="0">
                <a:solidFill>
                  <a:schemeClr val="tx1"/>
                </a:solidFill>
                <a:latin typeface="Trebuchet MS" pitchFamily="34" charset="0"/>
              </a:rPr>
              <a:t>Louise Doncieux</a:t>
            </a:r>
          </a:p>
        </p:txBody>
      </p:sp>
      <p:sp>
        <p:nvSpPr>
          <p:cNvPr id="45" name="Rectangle 44"/>
          <p:cNvSpPr/>
          <p:nvPr/>
        </p:nvSpPr>
        <p:spPr>
          <a:xfrm>
            <a:off x="1624926" y="696414"/>
            <a:ext cx="792088" cy="792088"/>
          </a:xfrm>
          <a:prstGeom prst="rect">
            <a:avLst/>
          </a:prstGeom>
          <a:solidFill>
            <a:srgbClr val="D7E4BD"/>
          </a:solidFill>
          <a:ln w="25400" cmpd="sng">
            <a:solidFill>
              <a:srgbClr val="517C22"/>
            </a:solidFill>
          </a:ln>
          <a:effectLst/>
          <a:scene3d>
            <a:camera prst="orthographicFront"/>
            <a:lightRig rig="glow" dir="t">
              <a:rot lat="0" lon="0" rev="141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000" b="1" u="none" dirty="0">
                <a:solidFill>
                  <a:schemeClr val="tx1"/>
                </a:solidFill>
                <a:latin typeface="Trebuchet MS" pitchFamily="34" charset="0"/>
              </a:rPr>
              <a:t>Eugène Schueller</a:t>
            </a:r>
          </a:p>
        </p:txBody>
      </p:sp>
      <p:cxnSp>
        <p:nvCxnSpPr>
          <p:cNvPr id="46" name="Connecteur droit 45"/>
          <p:cNvCxnSpPr/>
          <p:nvPr/>
        </p:nvCxnSpPr>
        <p:spPr>
          <a:xfrm rot="16200000" flipH="1">
            <a:off x="1618407" y="694039"/>
            <a:ext cx="795338" cy="792163"/>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47" name="Connecteur droit 46"/>
          <p:cNvCxnSpPr/>
          <p:nvPr/>
        </p:nvCxnSpPr>
        <p:spPr>
          <a:xfrm rot="5400000">
            <a:off x="1620788" y="696419"/>
            <a:ext cx="795338" cy="787400"/>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48" name="Connecteur droit 47"/>
          <p:cNvCxnSpPr/>
          <p:nvPr/>
        </p:nvCxnSpPr>
        <p:spPr>
          <a:xfrm rot="16200000" flipH="1" flipV="1">
            <a:off x="3372596" y="722613"/>
            <a:ext cx="608013" cy="661987"/>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49" name="Connecteur droit 48"/>
          <p:cNvCxnSpPr/>
          <p:nvPr/>
        </p:nvCxnSpPr>
        <p:spPr>
          <a:xfrm rot="16200000" flipH="1">
            <a:off x="3372596" y="722613"/>
            <a:ext cx="608013" cy="661987"/>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50" name="Connecteur droit 49"/>
          <p:cNvCxnSpPr/>
          <p:nvPr/>
        </p:nvCxnSpPr>
        <p:spPr>
          <a:xfrm>
            <a:off x="2993182" y="3000673"/>
            <a:ext cx="1655762"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54" name="Connecteur droit 53"/>
          <p:cNvCxnSpPr/>
          <p:nvPr/>
        </p:nvCxnSpPr>
        <p:spPr>
          <a:xfrm rot="5400000">
            <a:off x="2886027" y="2891930"/>
            <a:ext cx="214313"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55" name="Connecteur droit 54"/>
          <p:cNvCxnSpPr/>
          <p:nvPr/>
        </p:nvCxnSpPr>
        <p:spPr>
          <a:xfrm rot="5400000">
            <a:off x="4541789" y="2891930"/>
            <a:ext cx="214313"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56" name="Connecteur droit 55"/>
          <p:cNvCxnSpPr/>
          <p:nvPr/>
        </p:nvCxnSpPr>
        <p:spPr>
          <a:xfrm rot="5400000">
            <a:off x="3854402" y="3069732"/>
            <a:ext cx="144463" cy="635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5153319" y="3216694"/>
            <a:ext cx="930974" cy="941234"/>
          </a:xfrm>
          <a:prstGeom prst="rect">
            <a:avLst/>
          </a:prstGeom>
          <a:solidFill>
            <a:srgbClr val="D7E4BD"/>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r>
              <a:rPr lang="fr-FR" sz="1000" b="1" u="none" dirty="0">
                <a:solidFill>
                  <a:schemeClr val="tx1"/>
                </a:solidFill>
                <a:latin typeface="Trebuchet MS" pitchFamily="34" charset="0"/>
              </a:rPr>
              <a:t>Jean-Pierre Meyers</a:t>
            </a:r>
          </a:p>
        </p:txBody>
      </p:sp>
      <p:sp>
        <p:nvSpPr>
          <p:cNvPr id="58" name="Ellipse 57"/>
          <p:cNvSpPr/>
          <p:nvPr/>
        </p:nvSpPr>
        <p:spPr>
          <a:xfrm>
            <a:off x="3347990" y="3144686"/>
            <a:ext cx="1146998" cy="1013242"/>
          </a:xfrm>
          <a:prstGeom prst="ellipse">
            <a:avLst/>
          </a:prstGeom>
          <a:solidFill>
            <a:srgbClr val="D7E4BD"/>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fontAlgn="auto">
              <a:spcBef>
                <a:spcPts val="0"/>
              </a:spcBef>
              <a:spcAft>
                <a:spcPts val="0"/>
              </a:spcAft>
              <a:defRPr/>
            </a:pPr>
            <a:r>
              <a:rPr lang="fr-FR" sz="1000" b="1" u="none" dirty="0">
                <a:solidFill>
                  <a:schemeClr val="tx1"/>
                </a:solidFill>
                <a:latin typeface="Trebuchet MS" pitchFamily="34" charset="0"/>
              </a:rPr>
              <a:t>Françoise Bettencourt</a:t>
            </a:r>
          </a:p>
          <a:p>
            <a:pPr algn="ctr" fontAlgn="auto">
              <a:spcBef>
                <a:spcPts val="0"/>
              </a:spcBef>
              <a:spcAft>
                <a:spcPts val="0"/>
              </a:spcAft>
              <a:defRPr/>
            </a:pPr>
            <a:r>
              <a:rPr lang="fr-FR" sz="1000" b="1" u="none" dirty="0">
                <a:solidFill>
                  <a:schemeClr val="tx1"/>
                </a:solidFill>
                <a:latin typeface="Trebuchet MS" pitchFamily="34" charset="0"/>
              </a:rPr>
              <a:t>Meyers</a:t>
            </a:r>
          </a:p>
        </p:txBody>
      </p:sp>
      <p:cxnSp>
        <p:nvCxnSpPr>
          <p:cNvPr id="59" name="Connecteur droit 58"/>
          <p:cNvCxnSpPr/>
          <p:nvPr/>
        </p:nvCxnSpPr>
        <p:spPr>
          <a:xfrm>
            <a:off x="3923457" y="4302423"/>
            <a:ext cx="1657350"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68" name="Connecteur droit 67"/>
          <p:cNvCxnSpPr/>
          <p:nvPr/>
        </p:nvCxnSpPr>
        <p:spPr>
          <a:xfrm rot="5400000">
            <a:off x="5298233" y="4369101"/>
            <a:ext cx="138113" cy="4762"/>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69" name="Connecteur droit 68"/>
          <p:cNvCxnSpPr/>
          <p:nvPr/>
        </p:nvCxnSpPr>
        <p:spPr>
          <a:xfrm>
            <a:off x="4139359" y="1921173"/>
            <a:ext cx="936625" cy="863600"/>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72" name="Connecteur droit 71"/>
          <p:cNvCxnSpPr/>
          <p:nvPr/>
        </p:nvCxnSpPr>
        <p:spPr>
          <a:xfrm rot="10800000" flipV="1">
            <a:off x="4139359" y="1921173"/>
            <a:ext cx="936625" cy="863600"/>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sp>
        <p:nvSpPr>
          <p:cNvPr id="73" name="Rectangle 72"/>
          <p:cNvSpPr/>
          <p:nvPr/>
        </p:nvSpPr>
        <p:spPr>
          <a:xfrm>
            <a:off x="4433238" y="4584846"/>
            <a:ext cx="1002982" cy="504056"/>
          </a:xfrm>
          <a:prstGeom prst="rect">
            <a:avLst/>
          </a:prstGeom>
          <a:solidFill>
            <a:srgbClr val="D7E4BD"/>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r>
              <a:rPr lang="fr-FR" sz="1000" b="1" u="none" dirty="0">
                <a:solidFill>
                  <a:schemeClr val="tx1"/>
                </a:solidFill>
                <a:latin typeface="Trebuchet MS" pitchFamily="34" charset="0"/>
              </a:rPr>
              <a:t>Jean-Victor</a:t>
            </a:r>
          </a:p>
        </p:txBody>
      </p:sp>
      <p:sp>
        <p:nvSpPr>
          <p:cNvPr id="74" name="Rectangle 73"/>
          <p:cNvSpPr/>
          <p:nvPr/>
        </p:nvSpPr>
        <p:spPr>
          <a:xfrm>
            <a:off x="5945406" y="4584846"/>
            <a:ext cx="930974" cy="504056"/>
          </a:xfrm>
          <a:prstGeom prst="rect">
            <a:avLst/>
          </a:prstGeom>
          <a:solidFill>
            <a:srgbClr val="D7E4BD"/>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r>
              <a:rPr lang="fr-FR" sz="1000" b="1" u="none" dirty="0">
                <a:solidFill>
                  <a:schemeClr val="tx1"/>
                </a:solidFill>
                <a:latin typeface="Trebuchet MS" pitchFamily="34" charset="0"/>
              </a:rPr>
              <a:t>Nicolas</a:t>
            </a:r>
          </a:p>
        </p:txBody>
      </p:sp>
      <p:cxnSp>
        <p:nvCxnSpPr>
          <p:cNvPr id="76" name="Connecteur droit 75"/>
          <p:cNvCxnSpPr/>
          <p:nvPr/>
        </p:nvCxnSpPr>
        <p:spPr>
          <a:xfrm flipV="1">
            <a:off x="4801345" y="4440536"/>
            <a:ext cx="1211263" cy="4762"/>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pic>
        <p:nvPicPr>
          <p:cNvPr id="77" name="Picture 2"/>
          <p:cNvPicPr>
            <a:picLocks noChangeAspect="1" noChangeArrowheads="1"/>
          </p:cNvPicPr>
          <p:nvPr/>
        </p:nvPicPr>
        <p:blipFill>
          <a:blip r:embed="rId3" cstate="print"/>
          <a:srcRect/>
          <a:stretch>
            <a:fillRect/>
          </a:stretch>
        </p:blipFill>
        <p:spPr bwMode="auto">
          <a:xfrm>
            <a:off x="3204319" y="2856211"/>
            <a:ext cx="431800" cy="209550"/>
          </a:xfrm>
          <a:prstGeom prst="rect">
            <a:avLst/>
          </a:prstGeom>
          <a:noFill/>
          <a:ln w="9525">
            <a:noFill/>
            <a:miter lim="800000"/>
            <a:headEnd/>
            <a:tailEnd/>
          </a:ln>
        </p:spPr>
      </p:pic>
      <p:pic>
        <p:nvPicPr>
          <p:cNvPr id="78" name="Picture 2"/>
          <p:cNvPicPr>
            <a:picLocks noChangeAspect="1" noChangeArrowheads="1"/>
          </p:cNvPicPr>
          <p:nvPr/>
        </p:nvPicPr>
        <p:blipFill>
          <a:blip r:embed="rId3" cstate="print"/>
          <a:srcRect/>
          <a:stretch>
            <a:fillRect/>
          </a:stretch>
        </p:blipFill>
        <p:spPr bwMode="auto">
          <a:xfrm>
            <a:off x="3059858" y="2856211"/>
            <a:ext cx="431800" cy="209550"/>
          </a:xfrm>
          <a:prstGeom prst="rect">
            <a:avLst/>
          </a:prstGeom>
          <a:noFill/>
          <a:ln w="9525">
            <a:noFill/>
            <a:miter lim="800000"/>
            <a:headEnd/>
            <a:tailEnd/>
          </a:ln>
        </p:spPr>
      </p:pic>
      <p:sp>
        <p:nvSpPr>
          <p:cNvPr id="79" name="Rectangle 78"/>
          <p:cNvSpPr/>
          <p:nvPr/>
        </p:nvSpPr>
        <p:spPr>
          <a:xfrm>
            <a:off x="3059958" y="5016894"/>
            <a:ext cx="1152128" cy="504056"/>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100" b="1" u="none" dirty="0">
                <a:latin typeface="Trebuchet MS" pitchFamily="34" charset="0"/>
              </a:rPr>
              <a:t>Téthys</a:t>
            </a:r>
          </a:p>
        </p:txBody>
      </p:sp>
      <p:sp>
        <p:nvSpPr>
          <p:cNvPr id="80" name="Rectangle 79"/>
          <p:cNvSpPr/>
          <p:nvPr/>
        </p:nvSpPr>
        <p:spPr>
          <a:xfrm>
            <a:off x="3059958" y="6097014"/>
            <a:ext cx="1152128" cy="64465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100" b="1" u="none" dirty="0">
                <a:latin typeface="Trebuchet MS" pitchFamily="34" charset="0"/>
              </a:rPr>
              <a:t>L’Oréal</a:t>
            </a:r>
          </a:p>
        </p:txBody>
      </p:sp>
      <p:sp>
        <p:nvSpPr>
          <p:cNvPr id="81" name="ZoneTexte 107"/>
          <p:cNvSpPr txBox="1">
            <a:spLocks noChangeArrowheads="1"/>
          </p:cNvSpPr>
          <p:nvPr/>
        </p:nvSpPr>
        <p:spPr bwMode="auto">
          <a:xfrm>
            <a:off x="3070969" y="5670848"/>
            <a:ext cx="565150" cy="307777"/>
          </a:xfrm>
          <a:prstGeom prst="rect">
            <a:avLst/>
          </a:prstGeom>
          <a:noFill/>
          <a:ln w="9525">
            <a:noFill/>
            <a:miter lim="800000"/>
            <a:headEnd/>
            <a:tailEnd/>
          </a:ln>
        </p:spPr>
        <p:txBody>
          <a:bodyPr>
            <a:spAutoFit/>
          </a:bodyPr>
          <a:lstStyle/>
          <a:p>
            <a:pPr algn="ctr"/>
            <a:r>
              <a:rPr lang="fr-FR" sz="1400" b="1" u="none" dirty="0" smtClean="0">
                <a:solidFill>
                  <a:srgbClr val="A5003E"/>
                </a:solidFill>
                <a:latin typeface="Calibri" pitchFamily="34" charset="0"/>
              </a:rPr>
              <a:t>31%</a:t>
            </a:r>
            <a:endParaRPr lang="fr-FR" sz="1400" b="1" u="none" dirty="0">
              <a:solidFill>
                <a:srgbClr val="A5003E"/>
              </a:solidFill>
              <a:latin typeface="Calibri" pitchFamily="34" charset="0"/>
            </a:endParaRPr>
          </a:p>
        </p:txBody>
      </p:sp>
      <p:cxnSp>
        <p:nvCxnSpPr>
          <p:cNvPr id="82" name="Connecteur en angle 96"/>
          <p:cNvCxnSpPr/>
          <p:nvPr/>
        </p:nvCxnSpPr>
        <p:spPr>
          <a:xfrm rot="5400000">
            <a:off x="3347196" y="5808965"/>
            <a:ext cx="576263" cy="1587"/>
          </a:xfrm>
          <a:prstGeom prst="straightConnector1">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cxnSp>
        <p:nvCxnSpPr>
          <p:cNvPr id="83" name="Connecteur en angle 111"/>
          <p:cNvCxnSpPr/>
          <p:nvPr/>
        </p:nvCxnSpPr>
        <p:spPr>
          <a:xfrm rot="10800000" flipH="1" flipV="1">
            <a:off x="2345482" y="2279951"/>
            <a:ext cx="714375" cy="2881313"/>
          </a:xfrm>
          <a:prstGeom prst="bentConnector4">
            <a:avLst>
              <a:gd name="adj1" fmla="val -2664"/>
              <a:gd name="adj2" fmla="val 99756"/>
            </a:avLst>
          </a:prstGeom>
          <a:ln w="25400">
            <a:solidFill>
              <a:srgbClr val="A5003E"/>
            </a:solidFill>
            <a:prstDash val="sysDot"/>
            <a:miter lim="800000"/>
            <a:tailEnd type="triangle"/>
          </a:ln>
        </p:spPr>
        <p:style>
          <a:lnRef idx="1">
            <a:schemeClr val="accent1"/>
          </a:lnRef>
          <a:fillRef idx="0">
            <a:schemeClr val="accent1"/>
          </a:fillRef>
          <a:effectRef idx="0">
            <a:schemeClr val="accent1"/>
          </a:effectRef>
          <a:fontRef idx="minor">
            <a:schemeClr val="tx1"/>
          </a:fontRef>
        </p:style>
      </p:cxnSp>
      <p:sp>
        <p:nvSpPr>
          <p:cNvPr id="87" name="Line 20"/>
          <p:cNvSpPr>
            <a:spLocks noChangeShapeType="1"/>
          </p:cNvSpPr>
          <p:nvPr/>
        </p:nvSpPr>
        <p:spPr bwMode="auto">
          <a:xfrm>
            <a:off x="3491657" y="4008736"/>
            <a:ext cx="0" cy="1008062"/>
          </a:xfrm>
          <a:prstGeom prst="line">
            <a:avLst/>
          </a:prstGeom>
          <a:noFill/>
          <a:ln w="25400">
            <a:solidFill>
              <a:srgbClr val="A5003E"/>
            </a:solidFill>
            <a:prstDash val="dash"/>
            <a:round/>
            <a:headEnd/>
            <a:tailEnd type="triangle" w="med" len="med"/>
          </a:ln>
        </p:spPr>
        <p:txBody>
          <a:bodyPr/>
          <a:lstStyle/>
          <a:p>
            <a:endParaRPr lang="fr-FR" dirty="0"/>
          </a:p>
        </p:txBody>
      </p:sp>
      <p:sp>
        <p:nvSpPr>
          <p:cNvPr id="88" name="Text Box 24"/>
          <p:cNvSpPr txBox="1">
            <a:spLocks noChangeArrowheads="1"/>
          </p:cNvSpPr>
          <p:nvPr/>
        </p:nvSpPr>
        <p:spPr bwMode="auto">
          <a:xfrm>
            <a:off x="2987652" y="4489375"/>
            <a:ext cx="639763" cy="307777"/>
          </a:xfrm>
          <a:prstGeom prst="rect">
            <a:avLst/>
          </a:prstGeom>
          <a:noFill/>
          <a:ln w="9525">
            <a:noFill/>
            <a:miter lim="800000"/>
            <a:headEnd/>
            <a:tailEnd/>
          </a:ln>
        </p:spPr>
        <p:txBody>
          <a:bodyPr>
            <a:spAutoFit/>
          </a:bodyPr>
          <a:lstStyle/>
          <a:p>
            <a:pPr marL="342900" indent="-342900">
              <a:spcBef>
                <a:spcPct val="20000"/>
              </a:spcBef>
            </a:pPr>
            <a:r>
              <a:rPr lang="fr-FR" sz="1400" b="1" u="none" dirty="0" smtClean="0">
                <a:solidFill>
                  <a:srgbClr val="A5003E"/>
                </a:solidFill>
                <a:latin typeface="Calibri" pitchFamily="34" charset="0"/>
                <a:cs typeface="Times New Roman" pitchFamily="18" charset="0"/>
              </a:rPr>
              <a:t>x %</a:t>
            </a:r>
            <a:endParaRPr lang="fr-FR" sz="1400" b="1" u="none" dirty="0">
              <a:solidFill>
                <a:srgbClr val="A5003E"/>
              </a:solidFill>
              <a:latin typeface="Calibri" pitchFamily="34" charset="0"/>
              <a:cs typeface="Times New Roman" pitchFamily="18" charset="0"/>
            </a:endParaRPr>
          </a:p>
        </p:txBody>
      </p:sp>
      <p:sp>
        <p:nvSpPr>
          <p:cNvPr id="89" name="Text Box 24"/>
          <p:cNvSpPr txBox="1">
            <a:spLocks noChangeArrowheads="1"/>
          </p:cNvSpPr>
          <p:nvPr/>
        </p:nvSpPr>
        <p:spPr bwMode="auto">
          <a:xfrm>
            <a:off x="1691680" y="4293096"/>
            <a:ext cx="639762" cy="307777"/>
          </a:xfrm>
          <a:custGeom>
            <a:avLst/>
            <a:gdLst>
              <a:gd name="connsiteX0" fmla="*/ 0 w 432048"/>
              <a:gd name="connsiteY0" fmla="*/ 0 h 464743"/>
              <a:gd name="connsiteX1" fmla="*/ 432048 w 432048"/>
              <a:gd name="connsiteY1" fmla="*/ 0 h 464743"/>
              <a:gd name="connsiteX2" fmla="*/ 432048 w 432048"/>
              <a:gd name="connsiteY2" fmla="*/ 464743 h 464743"/>
              <a:gd name="connsiteX3" fmla="*/ 0 w 432048"/>
              <a:gd name="connsiteY3" fmla="*/ 464743 h 464743"/>
              <a:gd name="connsiteX4" fmla="*/ 0 w 432048"/>
              <a:gd name="connsiteY4" fmla="*/ 0 h 46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48" h="464743">
                <a:moveTo>
                  <a:pt x="0" y="0"/>
                </a:moveTo>
                <a:lnTo>
                  <a:pt x="432048" y="0"/>
                </a:lnTo>
                <a:lnTo>
                  <a:pt x="432048" y="464743"/>
                </a:lnTo>
                <a:lnTo>
                  <a:pt x="0" y="464743"/>
                </a:lnTo>
                <a:lnTo>
                  <a:pt x="0" y="0"/>
                </a:lnTo>
                <a:close/>
              </a:path>
            </a:pathLst>
          </a:custGeom>
          <a:noFill/>
          <a:ln w="9525">
            <a:noFill/>
            <a:miter lim="800000"/>
            <a:headEnd/>
            <a:tailEnd/>
          </a:ln>
        </p:spPr>
        <p:txBody>
          <a:bodyPr>
            <a:spAutoFit/>
          </a:bodyPr>
          <a:lstStyle/>
          <a:p>
            <a:pPr marL="342900" indent="-342900" fontAlgn="auto">
              <a:spcBef>
                <a:spcPct val="20000"/>
              </a:spcBef>
              <a:spcAft>
                <a:spcPts val="0"/>
              </a:spcAft>
              <a:defRPr/>
            </a:pPr>
            <a:r>
              <a:rPr lang="fr-FR" sz="1400" b="1" u="none" dirty="0" smtClean="0">
                <a:solidFill>
                  <a:srgbClr val="A5003E"/>
                </a:solidFill>
                <a:latin typeface="+mn-lt"/>
                <a:cs typeface="Times New Roman" pitchFamily="18" charset="0"/>
              </a:rPr>
              <a:t>w %</a:t>
            </a:r>
            <a:endParaRPr lang="fr-FR" sz="1400" b="1" u="none" dirty="0">
              <a:solidFill>
                <a:srgbClr val="A5003E"/>
              </a:solidFill>
              <a:latin typeface="+mn-lt"/>
              <a:cs typeface="Times New Roman" pitchFamily="18" charset="0"/>
            </a:endParaRPr>
          </a:p>
        </p:txBody>
      </p:sp>
      <p:sp>
        <p:nvSpPr>
          <p:cNvPr id="90" name="Ellipse 89"/>
          <p:cNvSpPr/>
          <p:nvPr/>
        </p:nvSpPr>
        <p:spPr>
          <a:xfrm>
            <a:off x="2345007" y="1776534"/>
            <a:ext cx="1146998" cy="1008112"/>
          </a:xfrm>
          <a:prstGeom prst="ellipse">
            <a:avLst/>
          </a:prstGeom>
          <a:solidFill>
            <a:srgbClr val="D7E4BD"/>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fontAlgn="auto">
              <a:spcBef>
                <a:spcPts val="0"/>
              </a:spcBef>
              <a:spcAft>
                <a:spcPts val="0"/>
              </a:spcAft>
              <a:defRPr/>
            </a:pPr>
            <a:r>
              <a:rPr lang="fr-FR" sz="1000" b="1" u="none" dirty="0">
                <a:solidFill>
                  <a:schemeClr val="tx1"/>
                </a:solidFill>
                <a:latin typeface="Trebuchet MS" pitchFamily="34" charset="0"/>
              </a:rPr>
              <a:t>Liliane </a:t>
            </a:r>
            <a:r>
              <a:rPr lang="fr-FR" sz="1000" b="1" u="none" dirty="0" smtClean="0">
                <a:solidFill>
                  <a:schemeClr val="tx1"/>
                </a:solidFill>
                <a:latin typeface="Trebuchet MS" pitchFamily="34" charset="0"/>
              </a:rPr>
              <a:t>Schueller</a:t>
            </a:r>
            <a:br>
              <a:rPr lang="fr-FR" sz="1000" b="1" u="none" dirty="0" smtClean="0">
                <a:solidFill>
                  <a:schemeClr val="tx1"/>
                </a:solidFill>
                <a:latin typeface="Trebuchet MS" pitchFamily="34" charset="0"/>
              </a:rPr>
            </a:br>
            <a:r>
              <a:rPr lang="fr-FR" sz="1000" b="1" u="none" dirty="0" smtClean="0">
                <a:solidFill>
                  <a:schemeClr val="tx1"/>
                </a:solidFill>
                <a:latin typeface="Trebuchet MS" pitchFamily="34" charset="0"/>
              </a:rPr>
              <a:t>Bettencourt</a:t>
            </a:r>
            <a:endParaRPr lang="fr-FR" sz="1000" b="1" u="none" dirty="0">
              <a:solidFill>
                <a:schemeClr val="tx1"/>
              </a:solidFill>
              <a:latin typeface="Trebuchet MS" pitchFamily="34" charset="0"/>
            </a:endParaRPr>
          </a:p>
        </p:txBody>
      </p:sp>
      <p:sp>
        <p:nvSpPr>
          <p:cNvPr id="91" name="Line 20"/>
          <p:cNvSpPr>
            <a:spLocks noChangeShapeType="1"/>
          </p:cNvSpPr>
          <p:nvPr/>
        </p:nvSpPr>
        <p:spPr bwMode="auto">
          <a:xfrm flipH="1">
            <a:off x="4212384" y="5377161"/>
            <a:ext cx="2232025" cy="0"/>
          </a:xfrm>
          <a:prstGeom prst="line">
            <a:avLst/>
          </a:prstGeom>
          <a:noFill/>
          <a:ln w="25400">
            <a:solidFill>
              <a:srgbClr val="A5003E"/>
            </a:solidFill>
            <a:prstDash val="dash"/>
            <a:round/>
            <a:headEnd/>
            <a:tailEnd type="triangle" w="med" len="med"/>
          </a:ln>
        </p:spPr>
        <p:txBody>
          <a:bodyPr/>
          <a:lstStyle/>
          <a:p>
            <a:endParaRPr lang="fr-FR" dirty="0"/>
          </a:p>
        </p:txBody>
      </p:sp>
      <p:cxnSp>
        <p:nvCxnSpPr>
          <p:cNvPr id="92" name="Connecteur droit 91"/>
          <p:cNvCxnSpPr/>
          <p:nvPr/>
        </p:nvCxnSpPr>
        <p:spPr>
          <a:xfrm rot="5400000">
            <a:off x="4787058" y="5232699"/>
            <a:ext cx="288925" cy="0"/>
          </a:xfrm>
          <a:prstGeom prst="line">
            <a:avLst/>
          </a:prstGeom>
          <a:ln w="25400">
            <a:solidFill>
              <a:srgbClr val="A5003E"/>
            </a:solidFill>
            <a:prstDash val="dash"/>
          </a:ln>
        </p:spPr>
        <p:style>
          <a:lnRef idx="1">
            <a:schemeClr val="accent1"/>
          </a:lnRef>
          <a:fillRef idx="0">
            <a:schemeClr val="accent1"/>
          </a:fillRef>
          <a:effectRef idx="0">
            <a:schemeClr val="accent1"/>
          </a:effectRef>
          <a:fontRef idx="minor">
            <a:schemeClr val="tx1"/>
          </a:fontRef>
        </p:style>
      </p:cxnSp>
      <p:cxnSp>
        <p:nvCxnSpPr>
          <p:cNvPr id="93" name="Connecteur droit 92"/>
          <p:cNvCxnSpPr/>
          <p:nvPr/>
        </p:nvCxnSpPr>
        <p:spPr>
          <a:xfrm rot="5400000">
            <a:off x="6299946" y="5232699"/>
            <a:ext cx="288925" cy="0"/>
          </a:xfrm>
          <a:prstGeom prst="line">
            <a:avLst/>
          </a:prstGeom>
          <a:ln w="25400">
            <a:solidFill>
              <a:srgbClr val="A5003E"/>
            </a:solidFill>
            <a:prstDash val="dash"/>
          </a:ln>
        </p:spPr>
        <p:style>
          <a:lnRef idx="1">
            <a:schemeClr val="accent1"/>
          </a:lnRef>
          <a:fillRef idx="0">
            <a:schemeClr val="accent1"/>
          </a:fillRef>
          <a:effectRef idx="0">
            <a:schemeClr val="accent1"/>
          </a:effectRef>
          <a:fontRef idx="minor">
            <a:schemeClr val="tx1"/>
          </a:fontRef>
        </p:style>
      </p:cxnSp>
      <p:sp>
        <p:nvSpPr>
          <p:cNvPr id="94" name="Text Box 24"/>
          <p:cNvSpPr txBox="1">
            <a:spLocks noChangeArrowheads="1"/>
          </p:cNvSpPr>
          <p:nvPr/>
        </p:nvSpPr>
        <p:spPr bwMode="auto">
          <a:xfrm>
            <a:off x="4931521" y="5088236"/>
            <a:ext cx="639763" cy="307777"/>
          </a:xfrm>
          <a:custGeom>
            <a:avLst/>
            <a:gdLst>
              <a:gd name="connsiteX0" fmla="*/ 0 w 432048"/>
              <a:gd name="connsiteY0" fmla="*/ 0 h 464743"/>
              <a:gd name="connsiteX1" fmla="*/ 432048 w 432048"/>
              <a:gd name="connsiteY1" fmla="*/ 0 h 464743"/>
              <a:gd name="connsiteX2" fmla="*/ 432048 w 432048"/>
              <a:gd name="connsiteY2" fmla="*/ 464743 h 464743"/>
              <a:gd name="connsiteX3" fmla="*/ 0 w 432048"/>
              <a:gd name="connsiteY3" fmla="*/ 464743 h 464743"/>
              <a:gd name="connsiteX4" fmla="*/ 0 w 432048"/>
              <a:gd name="connsiteY4" fmla="*/ 0 h 46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48" h="464743">
                <a:moveTo>
                  <a:pt x="0" y="0"/>
                </a:moveTo>
                <a:lnTo>
                  <a:pt x="432048" y="0"/>
                </a:lnTo>
                <a:lnTo>
                  <a:pt x="432048" y="464743"/>
                </a:lnTo>
                <a:lnTo>
                  <a:pt x="0" y="464743"/>
                </a:lnTo>
                <a:lnTo>
                  <a:pt x="0" y="0"/>
                </a:lnTo>
                <a:close/>
              </a:path>
            </a:pathLst>
          </a:custGeom>
          <a:noFill/>
          <a:ln w="9525">
            <a:noFill/>
            <a:miter lim="800000"/>
            <a:headEnd/>
            <a:tailEnd/>
          </a:ln>
        </p:spPr>
        <p:txBody>
          <a:bodyPr>
            <a:spAutoFit/>
          </a:bodyPr>
          <a:lstStyle/>
          <a:p>
            <a:pPr marL="342900" indent="-342900" fontAlgn="auto">
              <a:spcBef>
                <a:spcPct val="20000"/>
              </a:spcBef>
              <a:spcAft>
                <a:spcPts val="0"/>
              </a:spcAft>
              <a:defRPr/>
            </a:pPr>
            <a:r>
              <a:rPr lang="fr-FR" sz="1400" b="1" u="none" dirty="0" smtClean="0">
                <a:solidFill>
                  <a:srgbClr val="A5003E"/>
                </a:solidFill>
                <a:latin typeface="+mn-lt"/>
                <a:cs typeface="Times New Roman" pitchFamily="18" charset="0"/>
              </a:rPr>
              <a:t>y %</a:t>
            </a:r>
            <a:endParaRPr lang="fr-FR" sz="1400" b="1" u="none" dirty="0">
              <a:solidFill>
                <a:srgbClr val="A5003E"/>
              </a:solidFill>
              <a:latin typeface="+mn-lt"/>
              <a:cs typeface="Times New Roman" pitchFamily="18" charset="0"/>
            </a:endParaRPr>
          </a:p>
        </p:txBody>
      </p:sp>
      <p:sp>
        <p:nvSpPr>
          <p:cNvPr id="95" name="Text Box 24"/>
          <p:cNvSpPr txBox="1">
            <a:spLocks noChangeArrowheads="1"/>
          </p:cNvSpPr>
          <p:nvPr/>
        </p:nvSpPr>
        <p:spPr bwMode="auto">
          <a:xfrm>
            <a:off x="6444407" y="5123161"/>
            <a:ext cx="639762" cy="307777"/>
          </a:xfrm>
          <a:custGeom>
            <a:avLst/>
            <a:gdLst>
              <a:gd name="connsiteX0" fmla="*/ 0 w 432048"/>
              <a:gd name="connsiteY0" fmla="*/ 0 h 464743"/>
              <a:gd name="connsiteX1" fmla="*/ 432048 w 432048"/>
              <a:gd name="connsiteY1" fmla="*/ 0 h 464743"/>
              <a:gd name="connsiteX2" fmla="*/ 432048 w 432048"/>
              <a:gd name="connsiteY2" fmla="*/ 464743 h 464743"/>
              <a:gd name="connsiteX3" fmla="*/ 0 w 432048"/>
              <a:gd name="connsiteY3" fmla="*/ 464743 h 464743"/>
              <a:gd name="connsiteX4" fmla="*/ 0 w 432048"/>
              <a:gd name="connsiteY4" fmla="*/ 0 h 46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48" h="464743">
                <a:moveTo>
                  <a:pt x="0" y="0"/>
                </a:moveTo>
                <a:lnTo>
                  <a:pt x="432048" y="0"/>
                </a:lnTo>
                <a:lnTo>
                  <a:pt x="432048" y="464743"/>
                </a:lnTo>
                <a:lnTo>
                  <a:pt x="0" y="464743"/>
                </a:lnTo>
                <a:lnTo>
                  <a:pt x="0" y="0"/>
                </a:lnTo>
                <a:close/>
              </a:path>
            </a:pathLst>
          </a:custGeom>
          <a:noFill/>
          <a:ln w="9525">
            <a:noFill/>
            <a:miter lim="800000"/>
            <a:headEnd/>
            <a:tailEnd/>
          </a:ln>
        </p:spPr>
        <p:txBody>
          <a:bodyPr>
            <a:spAutoFit/>
          </a:bodyPr>
          <a:lstStyle/>
          <a:p>
            <a:pPr marL="342900" indent="-342900" fontAlgn="auto">
              <a:spcBef>
                <a:spcPct val="20000"/>
              </a:spcBef>
              <a:spcAft>
                <a:spcPts val="0"/>
              </a:spcAft>
              <a:defRPr/>
            </a:pPr>
            <a:r>
              <a:rPr lang="fr-FR" sz="1400" b="1" u="none" dirty="0" smtClean="0">
                <a:solidFill>
                  <a:srgbClr val="A5003E"/>
                </a:solidFill>
                <a:latin typeface="+mn-lt"/>
                <a:cs typeface="Times New Roman" pitchFamily="18" charset="0"/>
              </a:rPr>
              <a:t>y %</a:t>
            </a:r>
            <a:endParaRPr lang="fr-FR" sz="1400" b="1" u="none" dirty="0">
              <a:solidFill>
                <a:srgbClr val="A5003E"/>
              </a:solidFill>
              <a:latin typeface="+mn-lt"/>
              <a:cs typeface="Times New Roman" pitchFamily="18" charset="0"/>
            </a:endParaRPr>
          </a:p>
        </p:txBody>
      </p:sp>
      <p:cxnSp>
        <p:nvCxnSpPr>
          <p:cNvPr id="96" name="Connecteur en angle 96"/>
          <p:cNvCxnSpPr/>
          <p:nvPr/>
        </p:nvCxnSpPr>
        <p:spPr>
          <a:xfrm flipH="1">
            <a:off x="4212382" y="3688065"/>
            <a:ext cx="1871662" cy="2706687"/>
          </a:xfrm>
          <a:prstGeom prst="bentConnector4">
            <a:avLst>
              <a:gd name="adj1" fmla="val -60542"/>
              <a:gd name="adj2" fmla="val 99863"/>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sp>
        <p:nvSpPr>
          <p:cNvPr id="97" name="Text Box 24"/>
          <p:cNvSpPr txBox="1">
            <a:spLocks noChangeArrowheads="1"/>
          </p:cNvSpPr>
          <p:nvPr/>
        </p:nvSpPr>
        <p:spPr bwMode="auto">
          <a:xfrm>
            <a:off x="6812707" y="6021288"/>
            <a:ext cx="639762" cy="307777"/>
          </a:xfrm>
          <a:custGeom>
            <a:avLst/>
            <a:gdLst>
              <a:gd name="connsiteX0" fmla="*/ 0 w 432048"/>
              <a:gd name="connsiteY0" fmla="*/ 0 h 464743"/>
              <a:gd name="connsiteX1" fmla="*/ 432048 w 432048"/>
              <a:gd name="connsiteY1" fmla="*/ 0 h 464743"/>
              <a:gd name="connsiteX2" fmla="*/ 432048 w 432048"/>
              <a:gd name="connsiteY2" fmla="*/ 464743 h 464743"/>
              <a:gd name="connsiteX3" fmla="*/ 0 w 432048"/>
              <a:gd name="connsiteY3" fmla="*/ 464743 h 464743"/>
              <a:gd name="connsiteX4" fmla="*/ 0 w 432048"/>
              <a:gd name="connsiteY4" fmla="*/ 0 h 46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48" h="464743">
                <a:moveTo>
                  <a:pt x="0" y="0"/>
                </a:moveTo>
                <a:lnTo>
                  <a:pt x="432048" y="0"/>
                </a:lnTo>
                <a:lnTo>
                  <a:pt x="432048" y="464743"/>
                </a:lnTo>
                <a:lnTo>
                  <a:pt x="0" y="464743"/>
                </a:lnTo>
                <a:lnTo>
                  <a:pt x="0" y="0"/>
                </a:lnTo>
                <a:close/>
              </a:path>
            </a:pathLst>
          </a:custGeom>
          <a:noFill/>
          <a:ln w="9525">
            <a:noFill/>
            <a:miter lim="800000"/>
            <a:headEnd/>
            <a:tailEnd/>
          </a:ln>
        </p:spPr>
        <p:txBody>
          <a:bodyPr>
            <a:spAutoFit/>
          </a:bodyPr>
          <a:lstStyle/>
          <a:p>
            <a:pPr marL="342900" indent="-342900" algn="l" fontAlgn="auto">
              <a:spcBef>
                <a:spcPct val="20000"/>
              </a:spcBef>
              <a:spcAft>
                <a:spcPts val="0"/>
              </a:spcAft>
              <a:defRPr/>
            </a:pPr>
            <a:r>
              <a:rPr lang="fr-FR" sz="1400" b="1" u="none" dirty="0" smtClean="0">
                <a:solidFill>
                  <a:srgbClr val="A5003E"/>
                </a:solidFill>
                <a:latin typeface="+mn-lt"/>
                <a:cs typeface="Times New Roman" pitchFamily="18" charset="0"/>
              </a:rPr>
              <a:t>z %</a:t>
            </a:r>
            <a:endParaRPr lang="fr-FR" sz="1400" b="1" u="none" dirty="0">
              <a:solidFill>
                <a:srgbClr val="A5003E"/>
              </a:solidFill>
              <a:latin typeface="+mn-lt"/>
              <a:cs typeface="Times New Roman" pitchFamily="18" charset="0"/>
            </a:endParaRPr>
          </a:p>
        </p:txBody>
      </p:sp>
      <p:sp>
        <p:nvSpPr>
          <p:cNvPr id="98" name="Ellipse 97"/>
          <p:cNvSpPr/>
          <p:nvPr/>
        </p:nvSpPr>
        <p:spPr>
          <a:xfrm>
            <a:off x="1619672" y="1484784"/>
            <a:ext cx="5400600" cy="2952328"/>
          </a:xfrm>
          <a:prstGeom prst="ellipse">
            <a:avLst/>
          </a:prstGeom>
          <a:solidFill>
            <a:srgbClr val="FF7C80">
              <a:alpha val="31000"/>
            </a:srgbClr>
          </a:solidFill>
          <a:ln>
            <a:solidFill>
              <a:srgbClr val="0066CC"/>
            </a:solidFill>
            <a:prstDash val="dash"/>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sz="800" b="1" u="none" dirty="0">
              <a:solidFill>
                <a:schemeClr val="tx1"/>
              </a:solidFill>
              <a:latin typeface="Trebuchet MS" pitchFamily="34" charset="0"/>
            </a:endParaRPr>
          </a:p>
        </p:txBody>
      </p:sp>
      <p:sp>
        <p:nvSpPr>
          <p:cNvPr id="99" name="Flèche droite 98"/>
          <p:cNvSpPr/>
          <p:nvPr/>
        </p:nvSpPr>
        <p:spPr>
          <a:xfrm>
            <a:off x="6660232" y="1916832"/>
            <a:ext cx="936104" cy="555546"/>
          </a:xfrm>
          <a:prstGeom prst="rightArrow">
            <a:avLst/>
          </a:prstGeom>
          <a:solidFill>
            <a:srgbClr val="A500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900" b="1" u="none" dirty="0" smtClean="0"/>
              <a:t>dotation</a:t>
            </a:r>
            <a:endParaRPr lang="fr-FR" sz="900" b="1" u="none" dirty="0"/>
          </a:p>
        </p:txBody>
      </p:sp>
      <p:sp>
        <p:nvSpPr>
          <p:cNvPr id="100" name="Rectangle 99"/>
          <p:cNvSpPr/>
          <p:nvPr/>
        </p:nvSpPr>
        <p:spPr bwMode="auto">
          <a:xfrm>
            <a:off x="7668344" y="1628800"/>
            <a:ext cx="1296144" cy="1080120"/>
          </a:xfrm>
          <a:prstGeom prst="rect">
            <a:avLst/>
          </a:prstGeom>
          <a:solidFill>
            <a:srgbClr val="8EB4E3"/>
          </a:solidFill>
          <a:ln cmpd="sng">
            <a:solidFill>
              <a:srgbClr val="0066CC"/>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900" b="1" u="none" dirty="0">
                <a:latin typeface="Trebuchet MS" pitchFamily="34" charset="0"/>
              </a:rPr>
              <a:t>Nature</a:t>
            </a:r>
          </a:p>
        </p:txBody>
      </p:sp>
      <p:pic>
        <p:nvPicPr>
          <p:cNvPr id="101" name="Image 100" descr="Logo Fondation Bettencourt Schueller.gif"/>
          <p:cNvPicPr>
            <a:picLocks noChangeAspect="1"/>
          </p:cNvPicPr>
          <p:nvPr/>
        </p:nvPicPr>
        <p:blipFill>
          <a:blip r:embed="rId4" cstate="print"/>
          <a:stretch>
            <a:fillRect/>
          </a:stretch>
        </p:blipFill>
        <p:spPr>
          <a:xfrm>
            <a:off x="7740352" y="1700808"/>
            <a:ext cx="1152128" cy="936104"/>
          </a:xfrm>
          <a:prstGeom prst="rect">
            <a:avLst/>
          </a:prstGeom>
        </p:spPr>
      </p:pic>
      <p:sp>
        <p:nvSpPr>
          <p:cNvPr id="102" name="Rectangle 101"/>
          <p:cNvSpPr/>
          <p:nvPr/>
        </p:nvSpPr>
        <p:spPr bwMode="auto">
          <a:xfrm>
            <a:off x="611560" y="5949280"/>
            <a:ext cx="1584176" cy="792088"/>
          </a:xfrm>
          <a:prstGeom prst="rect">
            <a:avLst/>
          </a:prstGeom>
          <a:solidFill>
            <a:srgbClr val="8EB4E3"/>
          </a:solidFill>
          <a:ln cmpd="sng">
            <a:solidFill>
              <a:srgbClr val="0066CC"/>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900" b="1" u="none" dirty="0">
                <a:latin typeface="Trebuchet MS" pitchFamily="34" charset="0"/>
              </a:rPr>
              <a:t>Nature</a:t>
            </a:r>
          </a:p>
        </p:txBody>
      </p:sp>
      <p:sp>
        <p:nvSpPr>
          <p:cNvPr id="103" name="Flèche droite 102"/>
          <p:cNvSpPr/>
          <p:nvPr/>
        </p:nvSpPr>
        <p:spPr>
          <a:xfrm rot="10800000" flipV="1">
            <a:off x="2195736" y="6237312"/>
            <a:ext cx="792088" cy="360040"/>
          </a:xfrm>
          <a:prstGeom prst="rightArrow">
            <a:avLst/>
          </a:prstGeom>
          <a:solidFill>
            <a:srgbClr val="A500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900" b="1" u="none" dirty="0" smtClean="0">
                <a:latin typeface="Trebuchet MS" pitchFamily="34" charset="0"/>
              </a:rPr>
              <a:t>dotation</a:t>
            </a:r>
            <a:endParaRPr lang="fr-FR" sz="900" b="1" u="none" dirty="0">
              <a:latin typeface="Trebuchet MS" pitchFamily="34" charset="0"/>
            </a:endParaRPr>
          </a:p>
        </p:txBody>
      </p:sp>
      <p:pic>
        <p:nvPicPr>
          <p:cNvPr id="104" name="Image 103" descr="0207091515052017222569_Fondation_LOreal.jpg"/>
          <p:cNvPicPr>
            <a:picLocks noChangeAspect="1"/>
          </p:cNvPicPr>
          <p:nvPr/>
        </p:nvPicPr>
        <p:blipFill>
          <a:blip r:embed="rId5" cstate="print"/>
          <a:stretch>
            <a:fillRect/>
          </a:stretch>
        </p:blipFill>
        <p:spPr>
          <a:xfrm>
            <a:off x="755576" y="6021288"/>
            <a:ext cx="1318884" cy="576064"/>
          </a:xfrm>
          <a:prstGeom prst="rect">
            <a:avLst/>
          </a:prstGeom>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827585" y="332656"/>
            <a:ext cx="7488832" cy="4633912"/>
            <a:chOff x="110" y="1010"/>
            <a:chExt cx="5995" cy="2919"/>
          </a:xfrm>
        </p:grpSpPr>
        <p:sp>
          <p:nvSpPr>
            <p:cNvPr id="20507"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lgn="ctr">
                <a:spcBef>
                  <a:spcPct val="30000"/>
                </a:spcBef>
                <a:buClr>
                  <a:srgbClr val="A5003E"/>
                </a:buClr>
                <a:buSzPct val="120000"/>
                <a:buFont typeface="Wingdings" pitchFamily="2" charset="2"/>
                <a:buChar char="§"/>
              </a:pPr>
              <a:endParaRPr lang="fr-FR" sz="1300" dirty="0">
                <a:latin typeface="Trebuchet MS" pitchFamily="34" charset="0"/>
                <a:cs typeface="Arial" charset="0"/>
              </a:endParaRPr>
            </a:p>
          </p:txBody>
        </p:sp>
        <p:sp>
          <p:nvSpPr>
            <p:cNvPr id="12" name="Rectangle 44"/>
            <p:cNvSpPr>
              <a:spLocks noChangeArrowheads="1"/>
            </p:cNvSpPr>
            <p:nvPr/>
          </p:nvSpPr>
          <p:spPr bwMode="auto">
            <a:xfrm>
              <a:off x="110" y="1010"/>
              <a:ext cx="5995" cy="139"/>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cs typeface="Arial" pitchFamily="34" charset="0"/>
                </a:rPr>
                <a:t>Illustration n° 68 : Le </a:t>
              </a:r>
              <a:r>
                <a:rPr lang="fr-FR" sz="1300" b="1" i="1" dirty="0" smtClean="0">
                  <a:latin typeface="Trebuchet MS" pitchFamily="34" charset="0"/>
                  <a:cs typeface="Arial" pitchFamily="34" charset="0"/>
                </a:rPr>
                <a:t>trust</a:t>
              </a:r>
              <a:r>
                <a:rPr lang="fr-FR" sz="1300" b="1" i="1" dirty="0">
                  <a:latin typeface="Trebuchet MS" pitchFamily="34" charset="0"/>
                  <a:cs typeface="Arial" pitchFamily="34" charset="0"/>
                </a:rPr>
                <a:t> </a:t>
              </a:r>
              <a:r>
                <a:rPr lang="fr-FR" sz="1300" b="1" dirty="0" smtClean="0">
                  <a:latin typeface="Trebuchet MS" pitchFamily="34" charset="0"/>
                  <a:cs typeface="Arial" pitchFamily="34" charset="0"/>
                </a:rPr>
                <a:t>à </a:t>
              </a:r>
              <a:r>
                <a:rPr lang="fr-FR" sz="1300" b="1" dirty="0">
                  <a:latin typeface="Trebuchet MS" pitchFamily="34" charset="0"/>
                  <a:cs typeface="Arial" pitchFamily="34" charset="0"/>
                </a:rPr>
                <a:t>l’époque des </a:t>
              </a:r>
              <a:r>
                <a:rPr lang="fr-FR" sz="1300" b="1" dirty="0" smtClean="0">
                  <a:latin typeface="Trebuchet MS" pitchFamily="34" charset="0"/>
                  <a:cs typeface="Arial" pitchFamily="34" charset="0"/>
                </a:rPr>
                <a:t>croisades</a:t>
              </a:r>
              <a:endParaRPr lang="fr-FR" sz="1300" b="1" dirty="0">
                <a:latin typeface="Trebuchet MS" pitchFamily="34" charset="0"/>
                <a:cs typeface="Arial" pitchFamily="34" charset="0"/>
              </a:endParaRPr>
            </a:p>
          </p:txBody>
        </p:sp>
      </p:grpSp>
      <p:sp>
        <p:nvSpPr>
          <p:cNvPr id="24" name="Rectangle 23"/>
          <p:cNvSpPr/>
          <p:nvPr/>
        </p:nvSpPr>
        <p:spPr>
          <a:xfrm>
            <a:off x="6364361" y="836687"/>
            <a:ext cx="1368152" cy="1368152"/>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r>
              <a:rPr lang="fr-FR" sz="1400" b="1" dirty="0">
                <a:solidFill>
                  <a:schemeClr val="tx1"/>
                </a:solidFill>
                <a:latin typeface="Trebuchet MS" pitchFamily="34" charset="0"/>
              </a:rPr>
              <a:t>Homme de confiance</a:t>
            </a:r>
          </a:p>
          <a:p>
            <a:pPr algn="ctr" fontAlgn="auto">
              <a:spcBef>
                <a:spcPts val="0"/>
              </a:spcBef>
              <a:spcAft>
                <a:spcPts val="0"/>
              </a:spcAft>
              <a:defRPr/>
            </a:pPr>
            <a:endParaRPr lang="fr-FR" sz="1100" b="1" dirty="0">
              <a:solidFill>
                <a:schemeClr val="tx1"/>
              </a:solidFill>
              <a:latin typeface="Trebuchet MS" pitchFamily="34" charset="0"/>
            </a:endParaRPr>
          </a:p>
          <a:p>
            <a:pPr algn="ctr" fontAlgn="auto">
              <a:spcBef>
                <a:spcPts val="0"/>
              </a:spcBef>
              <a:spcAft>
                <a:spcPts val="0"/>
              </a:spcAft>
              <a:defRPr/>
            </a:pPr>
            <a:r>
              <a:rPr lang="fr-FR" sz="1100" b="1" i="1" dirty="0">
                <a:solidFill>
                  <a:schemeClr val="tx1"/>
                </a:solidFill>
                <a:latin typeface="Trebuchet MS" pitchFamily="34" charset="0"/>
              </a:rPr>
              <a:t>« Trustee »</a:t>
            </a:r>
          </a:p>
          <a:p>
            <a:pPr algn="ctr" fontAlgn="auto">
              <a:spcBef>
                <a:spcPts val="0"/>
              </a:spcBef>
              <a:spcAft>
                <a:spcPts val="0"/>
              </a:spcAft>
              <a:defRPr/>
            </a:pPr>
            <a:endParaRPr lang="fr-FR" sz="1100" b="1" i="1" dirty="0">
              <a:solidFill>
                <a:schemeClr val="tx1"/>
              </a:solidFill>
              <a:latin typeface="Trebuchet MS" pitchFamily="34" charset="0"/>
            </a:endParaRPr>
          </a:p>
          <a:p>
            <a:pPr algn="ctr" fontAlgn="auto">
              <a:spcBef>
                <a:spcPts val="0"/>
              </a:spcBef>
              <a:spcAft>
                <a:spcPts val="0"/>
              </a:spcAft>
              <a:defRPr/>
            </a:pPr>
            <a:endParaRPr lang="fr-FR" sz="1100" b="1" i="1" dirty="0">
              <a:solidFill>
                <a:schemeClr val="tx1"/>
              </a:solidFill>
              <a:latin typeface="Trebuchet MS" pitchFamily="34" charset="0"/>
            </a:endParaRPr>
          </a:p>
          <a:p>
            <a:pPr algn="ctr" fontAlgn="auto">
              <a:spcBef>
                <a:spcPts val="0"/>
              </a:spcBef>
              <a:spcAft>
                <a:spcPts val="0"/>
              </a:spcAft>
              <a:defRPr/>
            </a:pPr>
            <a:endParaRPr lang="fr-FR" sz="1100" b="1" i="1" dirty="0">
              <a:solidFill>
                <a:schemeClr val="tx1"/>
              </a:solidFill>
              <a:latin typeface="Trebuchet MS" pitchFamily="34" charset="0"/>
            </a:endParaRPr>
          </a:p>
        </p:txBody>
      </p:sp>
      <p:sp>
        <p:nvSpPr>
          <p:cNvPr id="49" name="Flèche droite 48"/>
          <p:cNvSpPr/>
          <p:nvPr/>
        </p:nvSpPr>
        <p:spPr>
          <a:xfrm>
            <a:off x="3339924" y="640613"/>
            <a:ext cx="2951162" cy="1071570"/>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latin typeface="Trebuchet MS" pitchFamily="34" charset="0"/>
              </a:rPr>
              <a:t>Transfert de propriété </a:t>
            </a:r>
          </a:p>
          <a:p>
            <a:pPr algn="ctr" fontAlgn="auto">
              <a:spcBef>
                <a:spcPts val="0"/>
              </a:spcBef>
              <a:spcAft>
                <a:spcPts val="0"/>
              </a:spcAft>
              <a:defRPr/>
            </a:pPr>
            <a:r>
              <a:rPr lang="fr-FR" sz="1200" b="1" dirty="0">
                <a:latin typeface="Trebuchet MS" pitchFamily="34" charset="0"/>
              </a:rPr>
              <a:t>Mandat </a:t>
            </a:r>
            <a:r>
              <a:rPr lang="fr-FR" sz="1200" b="1" dirty="0" smtClean="0">
                <a:latin typeface="Trebuchet MS" pitchFamily="34" charset="0"/>
              </a:rPr>
              <a:t>d’administrer le </a:t>
            </a:r>
            <a:r>
              <a:rPr lang="fr-FR" sz="1200" b="1" dirty="0">
                <a:latin typeface="Trebuchet MS" pitchFamily="34" charset="0"/>
              </a:rPr>
              <a:t>bien pendant son absence</a:t>
            </a:r>
          </a:p>
        </p:txBody>
      </p:sp>
      <p:sp>
        <p:nvSpPr>
          <p:cNvPr id="54" name="Ellipse 53"/>
          <p:cNvSpPr/>
          <p:nvPr/>
        </p:nvSpPr>
        <p:spPr>
          <a:xfrm>
            <a:off x="5860873" y="1053381"/>
            <a:ext cx="215900" cy="21590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400" b="1" dirty="0">
                <a:solidFill>
                  <a:schemeClr val="tx1"/>
                </a:solidFill>
                <a:latin typeface="Trebuchet MS" pitchFamily="34" charset="0"/>
              </a:rPr>
              <a:t>1</a:t>
            </a:r>
          </a:p>
        </p:txBody>
      </p:sp>
      <p:sp>
        <p:nvSpPr>
          <p:cNvPr id="25" name="Rectangle 24"/>
          <p:cNvSpPr/>
          <p:nvPr/>
        </p:nvSpPr>
        <p:spPr>
          <a:xfrm>
            <a:off x="6364359" y="5085159"/>
            <a:ext cx="1224136" cy="1341932"/>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r>
              <a:rPr lang="fr-FR" sz="1400" b="1" dirty="0">
                <a:solidFill>
                  <a:schemeClr val="tx1"/>
                </a:solidFill>
                <a:latin typeface="Trebuchet MS" pitchFamily="34" charset="0"/>
              </a:rPr>
              <a:t>Seigneur féodal</a:t>
            </a:r>
          </a:p>
          <a:p>
            <a:pPr algn="ctr" fontAlgn="auto">
              <a:spcBef>
                <a:spcPts val="0"/>
              </a:spcBef>
              <a:spcAft>
                <a:spcPts val="0"/>
              </a:spcAft>
              <a:defRPr/>
            </a:pPr>
            <a:endParaRPr lang="fr-FR" sz="1100" b="1" i="1" dirty="0">
              <a:solidFill>
                <a:schemeClr val="tx1"/>
              </a:solidFill>
              <a:latin typeface="Trebuchet MS" pitchFamily="34" charset="0"/>
            </a:endParaRPr>
          </a:p>
          <a:p>
            <a:pPr algn="ctr" fontAlgn="auto">
              <a:spcBef>
                <a:spcPts val="0"/>
              </a:spcBef>
              <a:spcAft>
                <a:spcPts val="0"/>
              </a:spcAft>
              <a:defRPr/>
            </a:pPr>
            <a:endParaRPr lang="fr-FR" sz="1100" b="1" i="1" dirty="0">
              <a:solidFill>
                <a:schemeClr val="tx1"/>
              </a:solidFill>
              <a:latin typeface="Trebuchet MS" pitchFamily="34" charset="0"/>
            </a:endParaRPr>
          </a:p>
          <a:p>
            <a:pPr algn="ctr" fontAlgn="auto">
              <a:spcBef>
                <a:spcPts val="0"/>
              </a:spcBef>
              <a:spcAft>
                <a:spcPts val="0"/>
              </a:spcAft>
              <a:defRPr/>
            </a:pPr>
            <a:endParaRPr lang="fr-FR" sz="1100" b="1" i="1" dirty="0">
              <a:solidFill>
                <a:schemeClr val="tx1"/>
              </a:solidFill>
              <a:latin typeface="Trebuchet MS" pitchFamily="34" charset="0"/>
            </a:endParaRPr>
          </a:p>
          <a:p>
            <a:pPr algn="ctr" fontAlgn="auto">
              <a:spcBef>
                <a:spcPts val="0"/>
              </a:spcBef>
              <a:spcAft>
                <a:spcPts val="0"/>
              </a:spcAft>
              <a:defRPr/>
            </a:pPr>
            <a:endParaRPr lang="fr-FR" sz="1100" b="1" i="1" dirty="0">
              <a:solidFill>
                <a:schemeClr val="tx1"/>
              </a:solidFill>
              <a:latin typeface="Trebuchet MS" pitchFamily="34" charset="0"/>
            </a:endParaRPr>
          </a:p>
        </p:txBody>
      </p:sp>
      <p:sp>
        <p:nvSpPr>
          <p:cNvPr id="29" name="Rectangle 28"/>
          <p:cNvSpPr/>
          <p:nvPr/>
        </p:nvSpPr>
        <p:spPr>
          <a:xfrm>
            <a:off x="6508377" y="1700783"/>
            <a:ext cx="1008112" cy="429768"/>
          </a:xfrm>
          <a:prstGeom prst="rect">
            <a:avLst/>
          </a:prstGeom>
          <a:solidFill>
            <a:srgbClr val="FFFF00">
              <a:alpha val="69804"/>
            </a:srgbClr>
          </a:solidFill>
          <a:ln cmpd="sng">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050" b="1" dirty="0">
                <a:solidFill>
                  <a:schemeClr val="tx1"/>
                </a:solidFill>
                <a:latin typeface="Trebuchet MS" pitchFamily="34" charset="0"/>
              </a:rPr>
              <a:t>Legal Ownership</a:t>
            </a:r>
          </a:p>
        </p:txBody>
      </p:sp>
      <p:sp>
        <p:nvSpPr>
          <p:cNvPr id="30" name="Rectangle 29"/>
          <p:cNvSpPr/>
          <p:nvPr/>
        </p:nvSpPr>
        <p:spPr>
          <a:xfrm>
            <a:off x="1683841" y="836687"/>
            <a:ext cx="1368152" cy="1368152"/>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r>
              <a:rPr lang="fr-FR" sz="1400" b="1" dirty="0">
                <a:solidFill>
                  <a:schemeClr val="tx1"/>
                </a:solidFill>
                <a:latin typeface="Trebuchet MS" pitchFamily="34" charset="0"/>
              </a:rPr>
              <a:t>Croisé</a:t>
            </a:r>
          </a:p>
          <a:p>
            <a:pPr algn="ctr" fontAlgn="auto">
              <a:spcBef>
                <a:spcPts val="0"/>
              </a:spcBef>
              <a:spcAft>
                <a:spcPts val="0"/>
              </a:spcAft>
              <a:defRPr/>
            </a:pPr>
            <a:endParaRPr lang="fr-FR" sz="1100" b="1" dirty="0">
              <a:solidFill>
                <a:schemeClr val="tx1"/>
              </a:solidFill>
              <a:latin typeface="Trebuchet MS" pitchFamily="34" charset="0"/>
            </a:endParaRPr>
          </a:p>
          <a:p>
            <a:pPr algn="ctr" fontAlgn="auto">
              <a:spcBef>
                <a:spcPts val="0"/>
              </a:spcBef>
              <a:spcAft>
                <a:spcPts val="0"/>
              </a:spcAft>
              <a:defRPr/>
            </a:pPr>
            <a:r>
              <a:rPr lang="fr-FR" sz="1100" b="1" i="1" dirty="0">
                <a:solidFill>
                  <a:schemeClr val="tx1"/>
                </a:solidFill>
                <a:latin typeface="Trebuchet MS" pitchFamily="34" charset="0"/>
              </a:rPr>
              <a:t>« Settlor » </a:t>
            </a:r>
            <a:r>
              <a:rPr lang="fr-FR" sz="1100" b="1" dirty="0">
                <a:solidFill>
                  <a:schemeClr val="tx1"/>
                </a:solidFill>
                <a:latin typeface="Trebuchet MS" pitchFamily="34" charset="0"/>
              </a:rPr>
              <a:t>et</a:t>
            </a:r>
          </a:p>
          <a:p>
            <a:pPr algn="ctr" fontAlgn="auto">
              <a:spcBef>
                <a:spcPts val="0"/>
              </a:spcBef>
              <a:spcAft>
                <a:spcPts val="0"/>
              </a:spcAft>
              <a:defRPr/>
            </a:pPr>
            <a:r>
              <a:rPr lang="fr-FR" sz="1100" b="1" i="1" dirty="0">
                <a:solidFill>
                  <a:schemeClr val="tx1"/>
                </a:solidFill>
                <a:latin typeface="Trebuchet MS" pitchFamily="34" charset="0"/>
              </a:rPr>
              <a:t>« Beneficiary »</a:t>
            </a:r>
          </a:p>
          <a:p>
            <a:pPr algn="ctr" fontAlgn="auto">
              <a:spcBef>
                <a:spcPts val="0"/>
              </a:spcBef>
              <a:spcAft>
                <a:spcPts val="0"/>
              </a:spcAft>
              <a:defRPr/>
            </a:pPr>
            <a:endParaRPr lang="fr-FR" sz="1100" b="1" i="1" dirty="0">
              <a:solidFill>
                <a:schemeClr val="tx1"/>
              </a:solidFill>
              <a:latin typeface="Trebuchet MS" pitchFamily="34" charset="0"/>
            </a:endParaRPr>
          </a:p>
          <a:p>
            <a:pPr algn="ctr" fontAlgn="auto">
              <a:spcBef>
                <a:spcPts val="0"/>
              </a:spcBef>
              <a:spcAft>
                <a:spcPts val="0"/>
              </a:spcAft>
              <a:defRPr/>
            </a:pPr>
            <a:endParaRPr lang="fr-FR" sz="1100" b="1" i="1" dirty="0">
              <a:solidFill>
                <a:schemeClr val="tx1"/>
              </a:solidFill>
              <a:latin typeface="Trebuchet MS" pitchFamily="34" charset="0"/>
            </a:endParaRPr>
          </a:p>
          <a:p>
            <a:pPr algn="ctr" fontAlgn="auto">
              <a:spcBef>
                <a:spcPts val="0"/>
              </a:spcBef>
              <a:spcAft>
                <a:spcPts val="0"/>
              </a:spcAft>
              <a:defRPr/>
            </a:pPr>
            <a:endParaRPr lang="fr-FR" sz="1100" b="1" i="1" dirty="0">
              <a:solidFill>
                <a:schemeClr val="tx1"/>
              </a:solidFill>
              <a:latin typeface="Trebuchet MS" pitchFamily="34" charset="0"/>
            </a:endParaRPr>
          </a:p>
        </p:txBody>
      </p:sp>
      <p:sp>
        <p:nvSpPr>
          <p:cNvPr id="31" name="Rectangle 30"/>
          <p:cNvSpPr/>
          <p:nvPr/>
        </p:nvSpPr>
        <p:spPr>
          <a:xfrm>
            <a:off x="1827855" y="1703063"/>
            <a:ext cx="1008112" cy="429768"/>
          </a:xfrm>
          <a:prstGeom prst="rect">
            <a:avLst/>
          </a:prstGeom>
          <a:solidFill>
            <a:srgbClr val="FFFF00">
              <a:alpha val="69804"/>
            </a:srgbClr>
          </a:solidFill>
          <a:ln cmpd="sng">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050" b="1" dirty="0">
                <a:solidFill>
                  <a:schemeClr val="tx1"/>
                </a:solidFill>
                <a:latin typeface="Trebuchet MS" pitchFamily="34" charset="0"/>
              </a:rPr>
              <a:t>Equitable Ownership</a:t>
            </a:r>
          </a:p>
        </p:txBody>
      </p:sp>
      <p:pic>
        <p:nvPicPr>
          <p:cNvPr id="20502" name="Image 32"/>
          <p:cNvPicPr>
            <a:picLocks noChangeAspect="1" noChangeArrowheads="1"/>
          </p:cNvPicPr>
          <p:nvPr/>
        </p:nvPicPr>
        <p:blipFill>
          <a:blip r:embed="rId3" cstate="print"/>
          <a:srcRect l="39371" t="30467" r="25307" b="20343"/>
          <a:stretch>
            <a:fillRect/>
          </a:stretch>
        </p:blipFill>
        <p:spPr bwMode="auto">
          <a:xfrm>
            <a:off x="6653038" y="5641273"/>
            <a:ext cx="584200" cy="703262"/>
          </a:xfrm>
          <a:prstGeom prst="rect">
            <a:avLst/>
          </a:prstGeom>
          <a:noFill/>
          <a:ln w="9525">
            <a:noFill/>
            <a:miter lim="800000"/>
            <a:headEnd/>
            <a:tailEnd/>
          </a:ln>
        </p:spPr>
      </p:pic>
      <p:sp>
        <p:nvSpPr>
          <p:cNvPr id="34" name="Flèche gauche 33"/>
          <p:cNvSpPr/>
          <p:nvPr/>
        </p:nvSpPr>
        <p:spPr>
          <a:xfrm>
            <a:off x="3195461" y="1521653"/>
            <a:ext cx="3024188" cy="690596"/>
          </a:xfrm>
          <a:prstGeom prst="leftArrow">
            <a:avLst>
              <a:gd name="adj1" fmla="val 50000"/>
              <a:gd name="adj2" fmla="val 61821"/>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latin typeface="Trebuchet MS" pitchFamily="34" charset="0"/>
              </a:rPr>
              <a:t>  Au retour ou au décès, transfert de propriété</a:t>
            </a:r>
          </a:p>
        </p:txBody>
      </p:sp>
      <p:sp>
        <p:nvSpPr>
          <p:cNvPr id="35" name="Flèche droite 34"/>
          <p:cNvSpPr/>
          <p:nvPr/>
        </p:nvSpPr>
        <p:spPr>
          <a:xfrm rot="5400000">
            <a:off x="5609253" y="3321125"/>
            <a:ext cx="2657485" cy="725485"/>
          </a:xfrm>
          <a:prstGeom prst="rightArrow">
            <a:avLst>
              <a:gd name="adj1" fmla="val 50000"/>
              <a:gd name="adj2" fmla="val 50188"/>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400" b="1" dirty="0">
                <a:latin typeface="Trebuchet MS" pitchFamily="34" charset="0"/>
              </a:rPr>
              <a:t>Distribution des revenus</a:t>
            </a:r>
          </a:p>
        </p:txBody>
      </p:sp>
      <p:sp>
        <p:nvSpPr>
          <p:cNvPr id="55" name="Ellipse 54"/>
          <p:cNvSpPr/>
          <p:nvPr/>
        </p:nvSpPr>
        <p:spPr>
          <a:xfrm>
            <a:off x="3289105" y="1782035"/>
            <a:ext cx="215900" cy="21590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400" b="1" dirty="0">
                <a:solidFill>
                  <a:schemeClr val="tx1"/>
                </a:solidFill>
                <a:latin typeface="Trebuchet MS" pitchFamily="34" charset="0"/>
              </a:rPr>
              <a:t>3</a:t>
            </a:r>
          </a:p>
        </p:txBody>
      </p:sp>
      <p:sp>
        <p:nvSpPr>
          <p:cNvPr id="41" name="Ellipse 40"/>
          <p:cNvSpPr/>
          <p:nvPr/>
        </p:nvSpPr>
        <p:spPr>
          <a:xfrm>
            <a:off x="6818117" y="4653831"/>
            <a:ext cx="215900" cy="21590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400" b="1" dirty="0">
                <a:solidFill>
                  <a:schemeClr val="tx1"/>
                </a:solidFill>
                <a:latin typeface="Trebuchet MS" pitchFamily="34" charset="0"/>
              </a:rPr>
              <a:t>2</a:t>
            </a:r>
          </a:p>
        </p:txBody>
      </p:sp>
      <p:sp>
        <p:nvSpPr>
          <p:cNvPr id="20" name="ZoneTexte 19"/>
          <p:cNvSpPr txBox="1"/>
          <p:nvPr/>
        </p:nvSpPr>
        <p:spPr>
          <a:xfrm>
            <a:off x="1860345" y="5284083"/>
            <a:ext cx="3643338" cy="830997"/>
          </a:xfrm>
          <a:prstGeom prst="rect">
            <a:avLst/>
          </a:prstGeom>
          <a:noFill/>
          <a:ln>
            <a:solidFill>
              <a:schemeClr val="tx1"/>
            </a:solidFill>
          </a:ln>
        </p:spPr>
        <p:txBody>
          <a:bodyPr wrap="square" rtlCol="0">
            <a:spAutoFit/>
          </a:bodyPr>
          <a:lstStyle/>
          <a:p>
            <a:pPr algn="just"/>
            <a:r>
              <a:rPr lang="fr-FR" sz="1200" dirty="0" smtClean="0">
                <a:latin typeface="Trebuchet MS" pitchFamily="34" charset="0"/>
              </a:rPr>
              <a:t>Dans cet exemple, le « </a:t>
            </a:r>
            <a:r>
              <a:rPr lang="fr-FR" sz="1200" i="1" dirty="0" smtClean="0">
                <a:latin typeface="Trebuchet MS" pitchFamily="34" charset="0"/>
              </a:rPr>
              <a:t>settlor</a:t>
            </a:r>
            <a:r>
              <a:rPr lang="fr-FR" sz="1200" dirty="0" smtClean="0">
                <a:latin typeface="Trebuchet MS" pitchFamily="34" charset="0"/>
              </a:rPr>
              <a:t> » est en même temps le « </a:t>
            </a:r>
            <a:r>
              <a:rPr lang="fr-FR" sz="1200" i="1" dirty="0" err="1" smtClean="0">
                <a:latin typeface="Trebuchet MS" pitchFamily="34" charset="0"/>
              </a:rPr>
              <a:t>beneficiar</a:t>
            </a:r>
            <a:r>
              <a:rPr lang="fr-FR" sz="1200" dirty="0" err="1" smtClean="0">
                <a:latin typeface="Trebuchet MS" pitchFamily="34" charset="0"/>
              </a:rPr>
              <a:t>y</a:t>
            </a:r>
            <a:r>
              <a:rPr lang="fr-FR" sz="1200" dirty="0" smtClean="0">
                <a:latin typeface="Trebuchet MS" pitchFamily="34" charset="0"/>
              </a:rPr>
              <a:t> ». Ce n’est pas toujours le cas, le « </a:t>
            </a:r>
            <a:r>
              <a:rPr lang="fr-FR" sz="1200" i="1" dirty="0" err="1" smtClean="0">
                <a:latin typeface="Trebuchet MS" pitchFamily="34" charset="0"/>
              </a:rPr>
              <a:t>beneficiary</a:t>
            </a:r>
            <a:r>
              <a:rPr lang="fr-FR" sz="1200" dirty="0" smtClean="0">
                <a:latin typeface="Trebuchet MS" pitchFamily="34" charset="0"/>
              </a:rPr>
              <a:t> » pouvant être un tiers désigné par le « </a:t>
            </a:r>
            <a:r>
              <a:rPr lang="fr-FR" sz="1200" i="1" dirty="0" smtClean="0">
                <a:latin typeface="Trebuchet MS" pitchFamily="34" charset="0"/>
              </a:rPr>
              <a:t>settlor</a:t>
            </a:r>
            <a:r>
              <a:rPr lang="fr-FR" sz="1200" dirty="0" smtClean="0">
                <a:latin typeface="Trebuchet MS" pitchFamily="34" charset="0"/>
              </a:rPr>
              <a:t> ».</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CarteSystemesJuridiquesFR"/>
          <p:cNvPicPr/>
          <p:nvPr/>
        </p:nvPicPr>
        <p:blipFill>
          <a:blip r:embed="rId3" cstate="print"/>
          <a:srcRect/>
          <a:stretch>
            <a:fillRect/>
          </a:stretch>
        </p:blipFill>
        <p:spPr bwMode="auto">
          <a:xfrm>
            <a:off x="952032" y="856645"/>
            <a:ext cx="6572296" cy="3929082"/>
          </a:xfrm>
          <a:prstGeom prst="rect">
            <a:avLst/>
          </a:prstGeom>
          <a:noFill/>
          <a:ln w="9525">
            <a:noFill/>
            <a:miter lim="800000"/>
            <a:headEnd/>
            <a:tailEnd/>
          </a:ln>
        </p:spPr>
      </p:pic>
      <p:pic>
        <p:nvPicPr>
          <p:cNvPr id="4" name="Image 3"/>
          <p:cNvPicPr/>
          <p:nvPr/>
        </p:nvPicPr>
        <p:blipFill>
          <a:blip r:embed="rId4" cstate="print"/>
          <a:srcRect/>
          <a:stretch>
            <a:fillRect/>
          </a:stretch>
        </p:blipFill>
        <p:spPr bwMode="auto">
          <a:xfrm>
            <a:off x="2166478" y="4857165"/>
            <a:ext cx="4071966" cy="1285884"/>
          </a:xfrm>
          <a:prstGeom prst="rect">
            <a:avLst/>
          </a:prstGeom>
          <a:noFill/>
          <a:ln w="9525">
            <a:noFill/>
            <a:miter lim="800000"/>
            <a:headEnd/>
            <a:tailEnd/>
          </a:ln>
        </p:spPr>
      </p:pic>
      <p:grpSp>
        <p:nvGrpSpPr>
          <p:cNvPr id="2" name="Group 42"/>
          <p:cNvGrpSpPr>
            <a:grpSpLocks/>
          </p:cNvGrpSpPr>
          <p:nvPr/>
        </p:nvGrpSpPr>
        <p:grpSpPr bwMode="auto">
          <a:xfrm>
            <a:off x="539552" y="404217"/>
            <a:ext cx="7632848" cy="4778374"/>
            <a:chOff x="110" y="919"/>
            <a:chExt cx="5995" cy="3010"/>
          </a:xfrm>
        </p:grpSpPr>
        <p:sp>
          <p:nvSpPr>
            <p:cNvPr id="8"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cs typeface="Arial" charset="0"/>
              </a:endParaRPr>
            </a:p>
          </p:txBody>
        </p:sp>
        <p:sp>
          <p:nvSpPr>
            <p:cNvPr id="9" name="Rectangle 44"/>
            <p:cNvSpPr>
              <a:spLocks noChangeArrowheads="1"/>
            </p:cNvSpPr>
            <p:nvPr/>
          </p:nvSpPr>
          <p:spPr bwMode="auto">
            <a:xfrm>
              <a:off x="110" y="919"/>
              <a:ext cx="5995" cy="139"/>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cs typeface="Arial" pitchFamily="34" charset="0"/>
                </a:rPr>
                <a:t>Illustration n° 69 : Carte des zones d’influence des systèmes juridiques dans le monde</a:t>
              </a:r>
              <a:endParaRPr lang="fr-FR" sz="1300" b="1" dirty="0">
                <a:latin typeface="Trebuchet MS" pitchFamily="34" charset="0"/>
                <a:cs typeface="Arial" pitchFamily="34" charset="0"/>
              </a:endParaRPr>
            </a:p>
          </p:txBody>
        </p:sp>
      </p:grpSp>
      <p:sp>
        <p:nvSpPr>
          <p:cNvPr id="7" name="Rectangle 6"/>
          <p:cNvSpPr/>
          <p:nvPr/>
        </p:nvSpPr>
        <p:spPr>
          <a:xfrm>
            <a:off x="467544" y="6309320"/>
            <a:ext cx="8064896" cy="276999"/>
          </a:xfrm>
          <a:prstGeom prst="rect">
            <a:avLst/>
          </a:prstGeom>
        </p:spPr>
        <p:txBody>
          <a:bodyPr wrap="square">
            <a:spAutoFit/>
          </a:bodyPr>
          <a:lstStyle/>
          <a:p>
            <a:pPr algn="ctr"/>
            <a:r>
              <a:rPr lang="fr-FR" sz="1200" dirty="0" smtClean="0">
                <a:solidFill>
                  <a:srgbClr val="7E7E7E"/>
                </a:solidFill>
                <a:latin typeface="Trebuchet MS" pitchFamily="34" charset="0"/>
              </a:rPr>
              <a:t>Source : Université d’Ottawa</a:t>
            </a:r>
            <a:endParaRPr lang="fr-FR" sz="1200" i="1" dirty="0">
              <a:solidFill>
                <a:srgbClr val="7E7E7E"/>
              </a:solidFill>
              <a:latin typeface="Trebuchet MS" pitchFamily="34" charset="0"/>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Rectangle 43"/>
          <p:cNvSpPr>
            <a:spLocks noChangeArrowheads="1"/>
          </p:cNvSpPr>
          <p:nvPr/>
        </p:nvSpPr>
        <p:spPr bwMode="auto">
          <a:xfrm>
            <a:off x="966589" y="963711"/>
            <a:ext cx="8789987" cy="448151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cs typeface="Arial" charset="0"/>
            </a:endParaRPr>
          </a:p>
        </p:txBody>
      </p:sp>
      <p:graphicFrame>
        <p:nvGraphicFramePr>
          <p:cNvPr id="11" name="Tableau 10"/>
          <p:cNvGraphicFramePr>
            <a:graphicFrameLocks noGrp="1"/>
          </p:cNvGraphicFramePr>
          <p:nvPr/>
        </p:nvGraphicFramePr>
        <p:xfrm>
          <a:off x="1080858" y="1338345"/>
          <a:ext cx="7286676" cy="3272318"/>
        </p:xfrm>
        <a:graphic>
          <a:graphicData uri="http://schemas.openxmlformats.org/drawingml/2006/table">
            <a:tbl>
              <a:tblPr/>
              <a:tblGrid>
                <a:gridCol w="3473156"/>
                <a:gridCol w="3813520"/>
              </a:tblGrid>
              <a:tr h="674678">
                <a:tc>
                  <a:txBody>
                    <a:bodyPr/>
                    <a:lstStyle/>
                    <a:p>
                      <a:pPr algn="ctr" rtl="0" fontAlgn="ctr"/>
                      <a:r>
                        <a:rPr lang="fr-FR" sz="1400" b="1" i="0" u="none" strike="noStrike" dirty="0">
                          <a:solidFill>
                            <a:srgbClr val="FFFFFF"/>
                          </a:solidFill>
                          <a:latin typeface="Trebuchet MS"/>
                        </a:rPr>
                        <a:t>La notion de droit de propriété en droit français</a:t>
                      </a:r>
                    </a:p>
                  </a:txBody>
                  <a:tcPr marL="72000" marR="72000" marT="72000" marB="72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003E"/>
                    </a:solidFill>
                  </a:tcPr>
                </a:tc>
                <a:tc>
                  <a:txBody>
                    <a:bodyPr/>
                    <a:lstStyle/>
                    <a:p>
                      <a:pPr algn="ctr" rtl="0" fontAlgn="ctr"/>
                      <a:r>
                        <a:rPr lang="fr-FR" sz="1400" b="1" i="0" u="none" strike="noStrike" dirty="0">
                          <a:solidFill>
                            <a:srgbClr val="FFFFFF"/>
                          </a:solidFill>
                          <a:latin typeface="Trebuchet MS"/>
                        </a:rPr>
                        <a:t>La notion de droit de propriété en « </a:t>
                      </a:r>
                      <a:r>
                        <a:rPr lang="fr-FR" sz="1400" b="1" i="1" u="none" strike="noStrike" dirty="0">
                          <a:solidFill>
                            <a:srgbClr val="FFFFFF"/>
                          </a:solidFill>
                          <a:latin typeface="Trebuchet MS"/>
                        </a:rPr>
                        <a:t>Common law</a:t>
                      </a:r>
                      <a:r>
                        <a:rPr lang="fr-FR" sz="1400" b="1" i="0" u="none" strike="noStrike" dirty="0">
                          <a:solidFill>
                            <a:srgbClr val="FFFFFF"/>
                          </a:solidFill>
                          <a:latin typeface="Trebuchet MS"/>
                        </a:rPr>
                        <a:t> </a:t>
                      </a:r>
                      <a:r>
                        <a:rPr lang="fr-FR" sz="1400" b="1" i="0" u="none" strike="noStrike" dirty="0" smtClean="0">
                          <a:solidFill>
                            <a:srgbClr val="FFFFFF"/>
                          </a:solidFill>
                          <a:latin typeface="Trebuchet MS"/>
                        </a:rPr>
                        <a:t>»</a:t>
                      </a:r>
                      <a:endParaRPr lang="fr-FR" sz="1400" b="1" i="0" u="none" strike="noStrike" dirty="0">
                        <a:solidFill>
                          <a:srgbClr val="FFFFFF"/>
                        </a:solidFill>
                        <a:latin typeface="Trebuchet MS"/>
                      </a:endParaRPr>
                    </a:p>
                  </a:txBody>
                  <a:tcPr marL="72000" marR="72000" marT="72000" marB="72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003E"/>
                    </a:solidFill>
                  </a:tcPr>
                </a:tc>
              </a:tr>
              <a:tr h="2468594">
                <a:tc>
                  <a:txBody>
                    <a:bodyPr/>
                    <a:lstStyle/>
                    <a:p>
                      <a:pPr algn="l" rtl="0" fontAlgn="ctr"/>
                      <a:r>
                        <a:rPr lang="fr-FR" sz="1200" b="0" i="0" u="none" strike="noStrike" dirty="0">
                          <a:solidFill>
                            <a:srgbClr val="000000"/>
                          </a:solidFill>
                          <a:latin typeface="Trebuchet MS"/>
                        </a:rPr>
                        <a:t>L’article 544 du Code civil dispose : «</a:t>
                      </a:r>
                      <a:r>
                        <a:rPr lang="fr-FR" sz="1200" b="0" i="1" u="none" strike="noStrike" dirty="0">
                          <a:solidFill>
                            <a:srgbClr val="000000"/>
                          </a:solidFill>
                          <a:latin typeface="Trebuchet MS"/>
                        </a:rPr>
                        <a:t> la propriété est le droit de jouir et disposer des choses de la manière la plus absolue, pourvu qu’on n’en fasse pas un usage prohibé par les lois ou par les règlements</a:t>
                      </a:r>
                      <a:r>
                        <a:rPr lang="fr-FR" sz="1200" b="0" i="0" u="none" strike="noStrike" dirty="0">
                          <a:solidFill>
                            <a:srgbClr val="000000"/>
                          </a:solidFill>
                          <a:latin typeface="Trebuchet MS"/>
                        </a:rPr>
                        <a:t> </a:t>
                      </a:r>
                      <a:r>
                        <a:rPr lang="fr-FR" sz="1200" b="0" i="0" u="none" strike="noStrike" dirty="0" smtClean="0">
                          <a:solidFill>
                            <a:srgbClr val="000000"/>
                          </a:solidFill>
                          <a:latin typeface="Trebuchet MS"/>
                        </a:rPr>
                        <a:t>». </a:t>
                      </a:r>
                    </a:p>
                    <a:p>
                      <a:pPr marL="84138" indent="-84138" algn="l" rtl="0" fontAlgn="ctr"/>
                      <a:endParaRPr lang="fr-FR" sz="1200" b="0" i="0" u="none" strike="noStrike" dirty="0" smtClean="0">
                        <a:solidFill>
                          <a:srgbClr val="000000"/>
                        </a:solidFill>
                        <a:latin typeface="Trebuchet MS"/>
                      </a:endParaRPr>
                    </a:p>
                    <a:p>
                      <a:pPr marL="84138" indent="-84138" algn="l" rtl="0" fontAlgn="ctr"/>
                      <a:r>
                        <a:rPr lang="fr-FR" sz="1200" b="0" i="0" u="none" strike="noStrike" dirty="0" smtClean="0">
                          <a:solidFill>
                            <a:srgbClr val="000000"/>
                          </a:solidFill>
                          <a:latin typeface="Trebuchet MS"/>
                        </a:rPr>
                        <a:t>Le </a:t>
                      </a:r>
                      <a:r>
                        <a:rPr lang="fr-FR" sz="1200" b="0" i="0" u="none" strike="noStrike" dirty="0">
                          <a:solidFill>
                            <a:srgbClr val="000000"/>
                          </a:solidFill>
                          <a:latin typeface="Trebuchet MS"/>
                        </a:rPr>
                        <a:t>droit de propriété en droit français est </a:t>
                      </a:r>
                      <a:r>
                        <a:rPr lang="fr-FR" sz="1200" b="0" i="0" u="none" strike="noStrike" dirty="0" smtClean="0">
                          <a:solidFill>
                            <a:srgbClr val="000000"/>
                          </a:solidFill>
                          <a:latin typeface="Trebuchet MS"/>
                        </a:rPr>
                        <a:t>un</a:t>
                      </a:r>
                    </a:p>
                    <a:p>
                      <a:pPr marL="84138" indent="-84138" algn="l" rtl="0" fontAlgn="ctr">
                        <a:spcAft>
                          <a:spcPts val="600"/>
                        </a:spcAft>
                      </a:pPr>
                      <a:r>
                        <a:rPr lang="fr-FR" sz="1200" b="0" i="0" u="none" strike="noStrike" dirty="0" smtClean="0">
                          <a:solidFill>
                            <a:srgbClr val="000000"/>
                          </a:solidFill>
                          <a:latin typeface="Trebuchet MS"/>
                        </a:rPr>
                        <a:t>droit </a:t>
                      </a:r>
                      <a:r>
                        <a:rPr lang="fr-FR" sz="1200" b="0" i="0" u="none" strike="noStrike" dirty="0">
                          <a:solidFill>
                            <a:srgbClr val="000000"/>
                          </a:solidFill>
                          <a:latin typeface="Trebuchet MS"/>
                        </a:rPr>
                        <a:t>absolu, composé des éléments suivants </a:t>
                      </a:r>
                      <a:r>
                        <a:rPr lang="fr-FR" sz="1200" b="0" i="0" u="none" strike="noStrike" dirty="0" smtClean="0">
                          <a:solidFill>
                            <a:srgbClr val="000000"/>
                          </a:solidFill>
                          <a:latin typeface="Trebuchet MS"/>
                        </a:rPr>
                        <a:t>:</a:t>
                      </a:r>
                    </a:p>
                    <a:p>
                      <a:pPr marL="180975" indent="-180975" algn="l" rtl="0" fontAlgn="ctr">
                        <a:spcAft>
                          <a:spcPts val="600"/>
                        </a:spcAft>
                        <a:buFont typeface="Trebuchet MS" pitchFamily="34" charset="0"/>
                        <a:buChar char="—"/>
                      </a:pPr>
                      <a:r>
                        <a:rPr lang="fr-FR" sz="1200" b="0" i="0" u="none" strike="noStrike" dirty="0" smtClean="0">
                          <a:solidFill>
                            <a:srgbClr val="000000"/>
                          </a:solidFill>
                          <a:latin typeface="Trebuchet MS"/>
                        </a:rPr>
                        <a:t>l’usus</a:t>
                      </a:r>
                      <a:r>
                        <a:rPr lang="fr-FR" sz="1200" b="0" i="0" u="none" strike="noStrike" dirty="0">
                          <a:solidFill>
                            <a:srgbClr val="000000"/>
                          </a:solidFill>
                          <a:latin typeface="Trebuchet MS"/>
                        </a:rPr>
                        <a:t> : droit d’utiliser le bien </a:t>
                      </a:r>
                      <a:endParaRPr lang="fr-FR" sz="1200" b="0" i="0" u="none" strike="noStrike" dirty="0" smtClean="0">
                        <a:solidFill>
                          <a:srgbClr val="000000"/>
                        </a:solidFill>
                        <a:latin typeface="Trebuchet MS"/>
                      </a:endParaRPr>
                    </a:p>
                    <a:p>
                      <a:pPr marL="180975" indent="-180975" algn="l" rtl="0" fontAlgn="ctr">
                        <a:spcAft>
                          <a:spcPts val="600"/>
                        </a:spcAft>
                        <a:buFont typeface="Trebuchet MS" pitchFamily="34" charset="0"/>
                        <a:buChar char="—"/>
                      </a:pPr>
                      <a:r>
                        <a:rPr lang="fr-FR" sz="1200" b="0" i="0" u="none" strike="noStrike" dirty="0" smtClean="0">
                          <a:solidFill>
                            <a:srgbClr val="000000"/>
                          </a:solidFill>
                          <a:latin typeface="Trebuchet MS"/>
                        </a:rPr>
                        <a:t>le </a:t>
                      </a:r>
                      <a:r>
                        <a:rPr lang="fr-FR" sz="1200" b="0" i="0" u="none" strike="noStrike" dirty="0">
                          <a:solidFill>
                            <a:srgbClr val="000000"/>
                          </a:solidFill>
                          <a:latin typeface="Trebuchet MS"/>
                        </a:rPr>
                        <a:t>fructus : droit d’en tirer les fruits (revenus</a:t>
                      </a:r>
                      <a:r>
                        <a:rPr lang="fr-FR" sz="1200" b="0" i="0" u="none" strike="noStrike" dirty="0" smtClean="0">
                          <a:solidFill>
                            <a:srgbClr val="000000"/>
                          </a:solidFill>
                          <a:latin typeface="Trebuchet MS"/>
                        </a:rPr>
                        <a:t>)</a:t>
                      </a:r>
                    </a:p>
                    <a:p>
                      <a:pPr marL="180975" indent="-180975" algn="l" rtl="0" fontAlgn="ctr">
                        <a:spcAft>
                          <a:spcPts val="600"/>
                        </a:spcAft>
                        <a:buFont typeface="Trebuchet MS" pitchFamily="34" charset="0"/>
                        <a:buChar char="—"/>
                      </a:pPr>
                      <a:r>
                        <a:rPr lang="fr-FR" sz="1200" b="0" i="0" u="none" strike="noStrike" dirty="0">
                          <a:solidFill>
                            <a:srgbClr val="000000"/>
                          </a:solidFill>
                          <a:latin typeface="Trebuchet MS"/>
                        </a:rPr>
                        <a:t>l’abusus : droit d’en disposer (vente</a:t>
                      </a:r>
                      <a:r>
                        <a:rPr lang="fr-FR" sz="1200" b="0" i="0" u="none" strike="noStrike" dirty="0" smtClean="0">
                          <a:solidFill>
                            <a:srgbClr val="000000"/>
                          </a:solidFill>
                          <a:latin typeface="Trebuchet MS"/>
                        </a:rPr>
                        <a:t>) </a:t>
                      </a:r>
                      <a:endParaRPr lang="fr-FR" sz="1200" b="0" i="0" u="none" strike="noStrike" dirty="0">
                        <a:solidFill>
                          <a:srgbClr val="000000"/>
                        </a:solidFill>
                        <a:latin typeface="Trebuchet MS"/>
                      </a:endParaRPr>
                    </a:p>
                  </a:txBody>
                  <a:tcPr marL="72000" marR="72000" marT="72000" marB="72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indent="0" algn="l" rtl="0" fontAlgn="ctr"/>
                      <a:r>
                        <a:rPr lang="fr-FR" sz="1200" b="0" i="0" u="none" strike="noStrike" dirty="0">
                          <a:solidFill>
                            <a:srgbClr val="000000"/>
                          </a:solidFill>
                          <a:latin typeface="Trebuchet MS"/>
                        </a:rPr>
                        <a:t>En « </a:t>
                      </a:r>
                      <a:r>
                        <a:rPr lang="fr-FR" sz="1200" b="0" i="1" u="none" strike="noStrike" dirty="0">
                          <a:solidFill>
                            <a:srgbClr val="000000"/>
                          </a:solidFill>
                          <a:latin typeface="Trebuchet MS"/>
                        </a:rPr>
                        <a:t>Common law</a:t>
                      </a:r>
                      <a:r>
                        <a:rPr lang="fr-FR" sz="1200" b="0" i="0" u="none" strike="noStrike" dirty="0">
                          <a:solidFill>
                            <a:srgbClr val="000000"/>
                          </a:solidFill>
                          <a:latin typeface="Trebuchet MS"/>
                        </a:rPr>
                        <a:t> », la notion de droit de propriété se divise en deux notions : </a:t>
                      </a:r>
                      <a:endParaRPr lang="fr-FR" sz="1200" b="0" i="0" u="none" strike="noStrike" dirty="0" smtClean="0">
                        <a:solidFill>
                          <a:srgbClr val="000000"/>
                        </a:solidFill>
                        <a:latin typeface="Trebuchet MS"/>
                      </a:endParaRPr>
                    </a:p>
                    <a:p>
                      <a:pPr marL="0" indent="0" algn="l" rtl="0" fontAlgn="ctr"/>
                      <a:endParaRPr lang="fr-FR" sz="1200" b="0" i="0" u="none" strike="noStrike" dirty="0" smtClean="0">
                        <a:solidFill>
                          <a:srgbClr val="000000"/>
                        </a:solidFill>
                        <a:latin typeface="Trebuchet MS"/>
                      </a:endParaRPr>
                    </a:p>
                    <a:p>
                      <a:pPr marL="180975" indent="-180975" algn="l" rtl="0" fontAlgn="ctr">
                        <a:spcAft>
                          <a:spcPts val="600"/>
                        </a:spcAft>
                        <a:buFont typeface="Trebuchet MS" pitchFamily="34" charset="0"/>
                        <a:buChar char="—"/>
                        <a:tabLst/>
                      </a:pPr>
                      <a:r>
                        <a:rPr lang="fr-FR" sz="1200" b="0" i="0" u="none" strike="noStrike" dirty="0">
                          <a:solidFill>
                            <a:srgbClr val="000000"/>
                          </a:solidFill>
                          <a:latin typeface="Trebuchet MS"/>
                        </a:rPr>
                        <a:t>l</a:t>
                      </a:r>
                      <a:r>
                        <a:rPr lang="fr-FR" sz="1200" b="0" i="0" u="none" strike="noStrike" dirty="0" smtClean="0">
                          <a:solidFill>
                            <a:srgbClr val="000000"/>
                          </a:solidFill>
                          <a:latin typeface="Trebuchet MS"/>
                        </a:rPr>
                        <a:t>a </a:t>
                      </a:r>
                      <a:r>
                        <a:rPr lang="fr-FR" sz="1200" b="0" i="0" u="none" strike="noStrike" dirty="0">
                          <a:solidFill>
                            <a:srgbClr val="000000"/>
                          </a:solidFill>
                          <a:latin typeface="Trebuchet MS"/>
                        </a:rPr>
                        <a:t>notion de « </a:t>
                      </a:r>
                      <a:r>
                        <a:rPr lang="fr-FR" sz="1200" b="0" i="1" u="none" strike="noStrike" dirty="0">
                          <a:solidFill>
                            <a:srgbClr val="000000"/>
                          </a:solidFill>
                          <a:latin typeface="Trebuchet MS"/>
                        </a:rPr>
                        <a:t>Legal Ownership </a:t>
                      </a:r>
                      <a:r>
                        <a:rPr lang="fr-FR" sz="1200" b="0" i="0" u="none" strike="noStrike" dirty="0">
                          <a:solidFill>
                            <a:srgbClr val="000000"/>
                          </a:solidFill>
                          <a:latin typeface="Trebuchet MS"/>
                        </a:rPr>
                        <a:t>» ou propriété juridique, correspondant au droit de disposer du bien. Cette propriété juridique est transférée du « settlor » au « trustee » par le mécanisme du </a:t>
                      </a:r>
                      <a:r>
                        <a:rPr lang="fr-FR" sz="1200" b="0" i="0" u="none" strike="noStrike" dirty="0" smtClean="0">
                          <a:solidFill>
                            <a:srgbClr val="000000"/>
                          </a:solidFill>
                          <a:latin typeface="Trebuchet MS"/>
                        </a:rPr>
                        <a:t>trust et</a:t>
                      </a:r>
                    </a:p>
                    <a:p>
                      <a:pPr marL="180975" indent="-180975" algn="l" rtl="0" fontAlgn="ctr">
                        <a:buFont typeface="Trebuchet MS" pitchFamily="34" charset="0"/>
                        <a:buChar char="—"/>
                        <a:tabLst/>
                      </a:pPr>
                      <a:r>
                        <a:rPr lang="fr-FR" sz="1200" b="0" i="0" u="none" strike="noStrike" dirty="0">
                          <a:solidFill>
                            <a:srgbClr val="000000"/>
                          </a:solidFill>
                          <a:latin typeface="Trebuchet MS"/>
                        </a:rPr>
                        <a:t>l</a:t>
                      </a:r>
                      <a:r>
                        <a:rPr lang="fr-FR" sz="1200" b="0" i="0" u="none" strike="noStrike" dirty="0" smtClean="0">
                          <a:solidFill>
                            <a:srgbClr val="000000"/>
                          </a:solidFill>
                          <a:latin typeface="Trebuchet MS"/>
                        </a:rPr>
                        <a:t>a </a:t>
                      </a:r>
                      <a:r>
                        <a:rPr lang="fr-FR" sz="1200" b="0" i="0" u="none" strike="noStrike" dirty="0">
                          <a:solidFill>
                            <a:srgbClr val="000000"/>
                          </a:solidFill>
                          <a:latin typeface="Trebuchet MS"/>
                        </a:rPr>
                        <a:t>notion de «</a:t>
                      </a:r>
                      <a:r>
                        <a:rPr lang="fr-FR" sz="1200" b="0" i="1" u="none" strike="noStrike" dirty="0">
                          <a:solidFill>
                            <a:srgbClr val="000000"/>
                          </a:solidFill>
                          <a:latin typeface="Trebuchet MS"/>
                        </a:rPr>
                        <a:t> Equitable Ownership</a:t>
                      </a:r>
                      <a:r>
                        <a:rPr lang="fr-FR" sz="1200" b="0" i="0" u="none" strike="noStrike" dirty="0">
                          <a:solidFill>
                            <a:srgbClr val="000000"/>
                          </a:solidFill>
                          <a:latin typeface="Trebuchet MS"/>
                        </a:rPr>
                        <a:t> » ou « </a:t>
                      </a:r>
                      <a:r>
                        <a:rPr lang="fr-FR" sz="1200" b="0" i="1" u="none" strike="noStrike" dirty="0">
                          <a:solidFill>
                            <a:srgbClr val="000000"/>
                          </a:solidFill>
                          <a:latin typeface="Trebuchet MS"/>
                        </a:rPr>
                        <a:t>Beneficiary Ownership</a:t>
                      </a:r>
                      <a:r>
                        <a:rPr lang="fr-FR" sz="1200" b="0" i="0" u="none" strike="noStrike" dirty="0">
                          <a:solidFill>
                            <a:srgbClr val="000000"/>
                          </a:solidFill>
                          <a:latin typeface="Trebuchet MS"/>
                        </a:rPr>
                        <a:t> », correspondant au droit d’usage (regroupant les notions de fructus et usus) conféré au </a:t>
                      </a:r>
                      <a:r>
                        <a:rPr lang="fr-FR" sz="1200" b="0" i="1" u="none" strike="noStrike" dirty="0" err="1">
                          <a:solidFill>
                            <a:srgbClr val="000000"/>
                          </a:solidFill>
                          <a:latin typeface="Trebuchet MS"/>
                        </a:rPr>
                        <a:t>beneficiary</a:t>
                      </a:r>
                      <a:r>
                        <a:rPr lang="fr-FR" sz="1200" b="0" i="0" u="none" strike="noStrike" dirty="0">
                          <a:solidFill>
                            <a:srgbClr val="000000"/>
                          </a:solidFill>
                          <a:latin typeface="Trebuchet MS"/>
                        </a:rPr>
                        <a:t> par le</a:t>
                      </a:r>
                      <a:r>
                        <a:rPr lang="fr-FR" sz="1200" b="0" i="1" u="none" strike="noStrike" dirty="0">
                          <a:solidFill>
                            <a:srgbClr val="000000"/>
                          </a:solidFill>
                          <a:latin typeface="Trebuchet MS"/>
                        </a:rPr>
                        <a:t> trustee</a:t>
                      </a:r>
                      <a:r>
                        <a:rPr lang="fr-FR" sz="1200" b="0" i="0" u="none" strike="noStrike" dirty="0">
                          <a:solidFill>
                            <a:srgbClr val="000000"/>
                          </a:solidFill>
                          <a:latin typeface="Trebuchet MS"/>
                        </a:rPr>
                        <a:t>, chargé de veiller au respect de ce </a:t>
                      </a:r>
                      <a:r>
                        <a:rPr lang="fr-FR" sz="1200" b="0" i="0" u="none" strike="noStrike" dirty="0" smtClean="0">
                          <a:solidFill>
                            <a:srgbClr val="000000"/>
                          </a:solidFill>
                          <a:latin typeface="Trebuchet MS"/>
                        </a:rPr>
                        <a:t>droit.</a:t>
                      </a:r>
                      <a:endParaRPr lang="fr-FR" sz="1200" b="0" i="0" u="none" strike="noStrike" dirty="0">
                        <a:solidFill>
                          <a:srgbClr val="000000"/>
                        </a:solidFill>
                        <a:latin typeface="Trebuchet MS"/>
                      </a:endParaRPr>
                    </a:p>
                  </a:txBody>
                  <a:tcPr marL="72000" marR="72000" marT="72000" marB="72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6" name="Rectangle 7"/>
          <p:cNvSpPr>
            <a:spLocks noChangeArrowheads="1"/>
          </p:cNvSpPr>
          <p:nvPr/>
        </p:nvSpPr>
        <p:spPr bwMode="auto">
          <a:xfrm>
            <a:off x="467544" y="548680"/>
            <a:ext cx="8496944" cy="220662"/>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cs typeface="Arial" pitchFamily="34" charset="0"/>
              </a:rPr>
              <a:t>Illustration n° 70 : La notion de droit de propriété : conceptions française et anglo-saxonne</a:t>
            </a:r>
            <a:endParaRPr lang="fr-FR" sz="1300" b="1" dirty="0">
              <a:latin typeface="Trebuchet MS" pitchFamily="34" charset="0"/>
              <a:cs typeface="Arial" pitchFamily="34" charset="0"/>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Rectangle 43"/>
          <p:cNvSpPr>
            <a:spLocks noChangeArrowheads="1"/>
          </p:cNvSpPr>
          <p:nvPr/>
        </p:nvSpPr>
        <p:spPr bwMode="auto">
          <a:xfrm>
            <a:off x="748085" y="1200398"/>
            <a:ext cx="7784355" cy="448151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cs typeface="Arial" charset="0"/>
            </a:endParaRPr>
          </a:p>
        </p:txBody>
      </p:sp>
      <p:grpSp>
        <p:nvGrpSpPr>
          <p:cNvPr id="2" name="Group 42"/>
          <p:cNvGrpSpPr>
            <a:grpSpLocks/>
          </p:cNvGrpSpPr>
          <p:nvPr/>
        </p:nvGrpSpPr>
        <p:grpSpPr bwMode="auto">
          <a:xfrm>
            <a:off x="539552" y="764953"/>
            <a:ext cx="8208911" cy="5040314"/>
            <a:chOff x="110" y="754"/>
            <a:chExt cx="6683" cy="3175"/>
          </a:xfrm>
        </p:grpSpPr>
        <p:sp>
          <p:nvSpPr>
            <p:cNvPr id="24604"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cs typeface="Arial" charset="0"/>
              </a:endParaRPr>
            </a:p>
          </p:txBody>
        </p:sp>
        <p:sp>
          <p:nvSpPr>
            <p:cNvPr id="31" name="Rectangle 44"/>
            <p:cNvSpPr>
              <a:spLocks noChangeArrowheads="1"/>
            </p:cNvSpPr>
            <p:nvPr/>
          </p:nvSpPr>
          <p:spPr bwMode="auto">
            <a:xfrm>
              <a:off x="116" y="754"/>
              <a:ext cx="6677" cy="149"/>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cs typeface="Arial" pitchFamily="34" charset="0"/>
                </a:rPr>
                <a:t>Illustration n° 71 : Tableau comparatif de la fiducie et du </a:t>
              </a:r>
              <a:r>
                <a:rPr lang="fr-FR" sz="1300" b="1" i="1" dirty="0" smtClean="0">
                  <a:latin typeface="Trebuchet MS" pitchFamily="34" charset="0"/>
                  <a:cs typeface="Arial" pitchFamily="34" charset="0"/>
                </a:rPr>
                <a:t>trust</a:t>
              </a:r>
            </a:p>
          </p:txBody>
        </p:sp>
      </p:grpSp>
      <p:graphicFrame>
        <p:nvGraphicFramePr>
          <p:cNvPr id="10" name="Tableau 9"/>
          <p:cNvGraphicFramePr>
            <a:graphicFrameLocks noGrp="1"/>
          </p:cNvGraphicFramePr>
          <p:nvPr/>
        </p:nvGraphicFramePr>
        <p:xfrm>
          <a:off x="827584" y="1646470"/>
          <a:ext cx="7632848" cy="3010335"/>
        </p:xfrm>
        <a:graphic>
          <a:graphicData uri="http://schemas.openxmlformats.org/drawingml/2006/table">
            <a:tbl>
              <a:tblPr/>
              <a:tblGrid>
                <a:gridCol w="3600400"/>
                <a:gridCol w="4032448"/>
              </a:tblGrid>
              <a:tr h="360040">
                <a:tc>
                  <a:txBody>
                    <a:bodyPr/>
                    <a:lstStyle/>
                    <a:p>
                      <a:pPr algn="ctr" rtl="0" fontAlgn="ctr"/>
                      <a:r>
                        <a:rPr lang="fr-FR" sz="1400" b="1" i="0" u="none" strike="noStrike" dirty="0">
                          <a:solidFill>
                            <a:srgbClr val="FFFFFF"/>
                          </a:solidFill>
                          <a:latin typeface="Trebuchet MS"/>
                        </a:rPr>
                        <a:t>Fiducie</a:t>
                      </a:r>
                    </a:p>
                  </a:txBody>
                  <a:tcPr marL="7080" marR="7080" marT="7080" marB="0" anchor="ctr">
                    <a:lnL>
                      <a:noFill/>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003E"/>
                    </a:solidFill>
                  </a:tcPr>
                </a:tc>
                <a:tc>
                  <a:txBody>
                    <a:bodyPr/>
                    <a:lstStyle/>
                    <a:p>
                      <a:pPr algn="ctr" rtl="0" fontAlgn="ctr"/>
                      <a:r>
                        <a:rPr lang="fr-FR" sz="1400" b="1" i="0" u="none" strike="noStrike" dirty="0">
                          <a:solidFill>
                            <a:srgbClr val="FFFFFF"/>
                          </a:solidFill>
                          <a:latin typeface="Trebuchet MS"/>
                        </a:rPr>
                        <a:t>Trust</a:t>
                      </a:r>
                    </a:p>
                  </a:txBody>
                  <a:tcPr marL="7080" marR="7080" marT="7080" marB="0" anchor="ctr">
                    <a:lnL w="12700" cap="flat" cmpd="sng" algn="ctr">
                      <a:solidFill>
                        <a:schemeClr val="bg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003E"/>
                    </a:solidFill>
                  </a:tcPr>
                </a:tc>
              </a:tr>
              <a:tr h="706079">
                <a:tc>
                  <a:txBody>
                    <a:bodyPr/>
                    <a:lstStyle/>
                    <a:p>
                      <a:pPr algn="just" rtl="0" fontAlgn="ctr"/>
                      <a:r>
                        <a:rPr lang="fr-FR" sz="1200" b="0" i="0" u="none" strike="noStrike" dirty="0">
                          <a:solidFill>
                            <a:srgbClr val="000000"/>
                          </a:solidFill>
                          <a:latin typeface="Trebuchet MS"/>
                        </a:rPr>
                        <a:t>Création d’un patrimoine d’affectation isolant les biens sous fiducie du patrimoine propre du </a:t>
                      </a:r>
                      <a:r>
                        <a:rPr lang="fr-FR" sz="1200" b="0" i="0" u="none" strike="noStrike" dirty="0" smtClean="0">
                          <a:solidFill>
                            <a:srgbClr val="000000"/>
                          </a:solidFill>
                          <a:latin typeface="Trebuchet MS"/>
                        </a:rPr>
                        <a:t>fiduciaire.</a:t>
                      </a:r>
                      <a:endParaRPr lang="fr-FR" sz="1200" b="0" i="0" u="none" strike="noStrike" dirty="0">
                        <a:solidFill>
                          <a:srgbClr val="000000"/>
                        </a:solidFill>
                        <a:latin typeface="Trebuchet MS"/>
                      </a:endParaRP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fontAlgn="ctr"/>
                      <a:r>
                        <a:rPr lang="fr-FR" sz="1200" b="0" i="0" u="none" strike="noStrike" dirty="0">
                          <a:solidFill>
                            <a:srgbClr val="000000"/>
                          </a:solidFill>
                          <a:latin typeface="Trebuchet MS"/>
                        </a:rPr>
                        <a:t>Démembrement du droit de propriété entre la « </a:t>
                      </a:r>
                      <a:r>
                        <a:rPr lang="fr-FR" sz="1200" b="0" i="1" u="none" strike="noStrike" dirty="0">
                          <a:solidFill>
                            <a:srgbClr val="000000"/>
                          </a:solidFill>
                          <a:latin typeface="Trebuchet MS"/>
                        </a:rPr>
                        <a:t>Legal Ownership</a:t>
                      </a:r>
                      <a:r>
                        <a:rPr lang="fr-FR" sz="1200" b="0" i="0" u="none" strike="noStrike" dirty="0">
                          <a:solidFill>
                            <a:srgbClr val="000000"/>
                          </a:solidFill>
                          <a:latin typeface="Trebuchet MS"/>
                        </a:rPr>
                        <a:t> » et l</a:t>
                      </a:r>
                      <a:r>
                        <a:rPr lang="fr-FR" sz="1200" b="0" i="0" u="none" strike="noStrike" dirty="0" smtClean="0">
                          <a:solidFill>
                            <a:srgbClr val="000000"/>
                          </a:solidFill>
                          <a:latin typeface="Trebuchet MS"/>
                        </a:rPr>
                        <a:t>’ «</a:t>
                      </a:r>
                      <a:r>
                        <a:rPr lang="fr-FR" sz="1200" b="0" i="0" u="none" strike="noStrike" dirty="0">
                          <a:solidFill>
                            <a:srgbClr val="000000"/>
                          </a:solidFill>
                          <a:latin typeface="Trebuchet MS"/>
                        </a:rPr>
                        <a:t> </a:t>
                      </a:r>
                      <a:r>
                        <a:rPr lang="fr-FR" sz="1200" b="0" i="1" u="none" strike="noStrike" dirty="0">
                          <a:solidFill>
                            <a:srgbClr val="000000"/>
                          </a:solidFill>
                          <a:latin typeface="Trebuchet MS"/>
                        </a:rPr>
                        <a:t>Equitable Ownership</a:t>
                      </a:r>
                      <a:r>
                        <a:rPr lang="fr-FR" sz="1200" b="0" i="0" u="none" strike="noStrike" dirty="0">
                          <a:solidFill>
                            <a:srgbClr val="000000"/>
                          </a:solidFill>
                          <a:latin typeface="Trebuchet MS"/>
                        </a:rPr>
                        <a:t> </a:t>
                      </a:r>
                      <a:r>
                        <a:rPr lang="fr-FR" sz="1200" b="0" i="0" u="none" strike="noStrike" dirty="0" smtClean="0">
                          <a:solidFill>
                            <a:srgbClr val="000000"/>
                          </a:solidFill>
                          <a:latin typeface="Trebuchet MS"/>
                        </a:rPr>
                        <a:t>».</a:t>
                      </a:r>
                      <a:endParaRPr lang="fr-FR" sz="1200" b="0" i="0" u="none" strike="noStrike" dirty="0">
                        <a:solidFill>
                          <a:srgbClr val="000000"/>
                        </a:solidFill>
                        <a:latin typeface="Trebuchet MS"/>
                      </a:endParaRP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64">
                <a:tc>
                  <a:txBody>
                    <a:bodyPr/>
                    <a:lstStyle/>
                    <a:p>
                      <a:pPr algn="just" rtl="0" fontAlgn="ctr"/>
                      <a:r>
                        <a:rPr lang="fr-FR" sz="1200" b="0" i="0" u="none" strike="noStrike" dirty="0" smtClean="0">
                          <a:solidFill>
                            <a:srgbClr val="000000"/>
                          </a:solidFill>
                          <a:latin typeface="Trebuchet MS"/>
                        </a:rPr>
                        <a:t>Elle</a:t>
                      </a:r>
                      <a:r>
                        <a:rPr lang="fr-FR" sz="1200" b="0" i="0" u="none" strike="noStrike" baseline="0" dirty="0" smtClean="0">
                          <a:solidFill>
                            <a:srgbClr val="000000"/>
                          </a:solidFill>
                          <a:latin typeface="Trebuchet MS"/>
                        </a:rPr>
                        <a:t> est é</a:t>
                      </a:r>
                      <a:r>
                        <a:rPr lang="fr-FR" sz="1200" b="0" i="0" u="none" strike="noStrike" dirty="0" smtClean="0">
                          <a:solidFill>
                            <a:srgbClr val="000000"/>
                          </a:solidFill>
                          <a:latin typeface="Trebuchet MS"/>
                        </a:rPr>
                        <a:t>tablie </a:t>
                      </a:r>
                      <a:r>
                        <a:rPr lang="fr-FR" sz="1200" b="0" i="0" u="none" strike="noStrike" dirty="0">
                          <a:solidFill>
                            <a:srgbClr val="000000"/>
                          </a:solidFill>
                          <a:latin typeface="Trebuchet MS"/>
                        </a:rPr>
                        <a:t>par </a:t>
                      </a:r>
                      <a:r>
                        <a:rPr lang="fr-FR" sz="1200" b="0" i="0" u="none" strike="noStrike" dirty="0" smtClean="0">
                          <a:solidFill>
                            <a:srgbClr val="000000"/>
                          </a:solidFill>
                          <a:latin typeface="Trebuchet MS"/>
                        </a:rPr>
                        <a:t>contrat.</a:t>
                      </a:r>
                      <a:endParaRPr lang="fr-FR" sz="1200" b="0" i="0" u="none" strike="noStrike" dirty="0">
                        <a:solidFill>
                          <a:srgbClr val="000000"/>
                        </a:solidFill>
                        <a:latin typeface="Trebuchet MS"/>
                      </a:endParaRP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fontAlgn="ctr"/>
                      <a:r>
                        <a:rPr lang="fr-FR" sz="1200" b="0" i="0" u="none" strike="noStrike" dirty="0">
                          <a:solidFill>
                            <a:srgbClr val="000000"/>
                          </a:solidFill>
                          <a:latin typeface="Trebuchet MS"/>
                        </a:rPr>
                        <a:t>Peut être constitué par une déclaration unilatérale de volonté du « </a:t>
                      </a:r>
                      <a:r>
                        <a:rPr lang="fr-FR" sz="1200" b="0" i="1" u="none" strike="noStrike" dirty="0">
                          <a:solidFill>
                            <a:srgbClr val="000000"/>
                          </a:solidFill>
                          <a:latin typeface="Trebuchet MS"/>
                        </a:rPr>
                        <a:t>settlor</a:t>
                      </a:r>
                      <a:r>
                        <a:rPr lang="fr-FR" sz="1200" b="0" i="0" u="none" strike="noStrike" dirty="0">
                          <a:solidFill>
                            <a:srgbClr val="000000"/>
                          </a:solidFill>
                          <a:latin typeface="Trebuchet MS"/>
                        </a:rPr>
                        <a:t> », sans que le consentement du trustee ne soit </a:t>
                      </a:r>
                      <a:r>
                        <a:rPr lang="fr-FR" sz="1200" b="0" i="0" u="none" strike="noStrike" dirty="0" smtClean="0">
                          <a:solidFill>
                            <a:srgbClr val="000000"/>
                          </a:solidFill>
                          <a:latin typeface="Trebuchet MS"/>
                        </a:rPr>
                        <a:t>nécessaire.</a:t>
                      </a:r>
                      <a:endParaRPr lang="fr-FR" sz="1200" b="0" i="0" u="none" strike="noStrike" dirty="0">
                        <a:solidFill>
                          <a:srgbClr val="000000"/>
                        </a:solidFill>
                        <a:latin typeface="Trebuchet MS"/>
                      </a:endParaRP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5504">
                <a:tc>
                  <a:txBody>
                    <a:bodyPr/>
                    <a:lstStyle/>
                    <a:p>
                      <a:pPr algn="just" rtl="0" fontAlgn="ctr"/>
                      <a:r>
                        <a:rPr lang="fr-FR" sz="1200" b="0" i="0" u="none" strike="noStrike" dirty="0" smtClean="0">
                          <a:solidFill>
                            <a:srgbClr val="000000"/>
                          </a:solidFill>
                          <a:latin typeface="Trebuchet MS"/>
                        </a:rPr>
                        <a:t>Elle est révocable par la volonté commune des parties en raison de sa nature contractuelle.</a:t>
                      </a:r>
                      <a:endParaRPr lang="fr-FR" sz="1200" b="0" i="0" u="none" strike="noStrike" dirty="0">
                        <a:solidFill>
                          <a:srgbClr val="000000"/>
                        </a:solidFill>
                        <a:latin typeface="Trebuchet MS"/>
                      </a:endParaRP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fontAlgn="ctr"/>
                      <a:r>
                        <a:rPr lang="fr-FR" sz="1200" b="0" i="0" u="none" strike="noStrike" dirty="0">
                          <a:solidFill>
                            <a:srgbClr val="000000"/>
                          </a:solidFill>
                          <a:latin typeface="Trebuchet MS"/>
                        </a:rPr>
                        <a:t>Le trust est en principe irrévocable, sauf mention expresse de l'acte </a:t>
                      </a:r>
                      <a:r>
                        <a:rPr lang="fr-FR" sz="1200" b="0" i="0" u="none" strike="noStrike" dirty="0" smtClean="0">
                          <a:solidFill>
                            <a:srgbClr val="000000"/>
                          </a:solidFill>
                          <a:latin typeface="Trebuchet MS"/>
                        </a:rPr>
                        <a:t>constitutif, </a:t>
                      </a:r>
                      <a:r>
                        <a:rPr lang="fr-FR" sz="1200" b="0" i="0" u="none" strike="noStrike" dirty="0">
                          <a:solidFill>
                            <a:srgbClr val="000000"/>
                          </a:solidFill>
                          <a:latin typeface="Trebuchet MS"/>
                        </a:rPr>
                        <a:t>et échappe à la volonté subséquente du constituant.</a:t>
                      </a: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8072">
                <a:tc>
                  <a:txBody>
                    <a:bodyPr/>
                    <a:lstStyle/>
                    <a:p>
                      <a:pPr algn="just" rtl="0" fontAlgn="ctr"/>
                      <a:r>
                        <a:rPr lang="fr-FR" sz="1200" b="0" i="0" u="none" strike="noStrike" dirty="0">
                          <a:solidFill>
                            <a:srgbClr val="000000"/>
                          </a:solidFill>
                          <a:latin typeface="Trebuchet MS"/>
                        </a:rPr>
                        <a:t>Le bénéficiaire ne dispose d'aucun droit réel sur les biens objets de la fiducie, pendant l'exécution du contrat.</a:t>
                      </a: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0" fontAlgn="ctr"/>
                      <a:r>
                        <a:rPr lang="fr-FR" sz="1200" b="0" i="0" u="none" strike="noStrike" dirty="0">
                          <a:solidFill>
                            <a:srgbClr val="000000"/>
                          </a:solidFill>
                          <a:latin typeface="Trebuchet MS"/>
                        </a:rPr>
                        <a:t>Le bénéficiaire peut prétendre au profit et à l'usage des biens mis en trust pendant la durée en sa qualité titulaire de l' « </a:t>
                      </a:r>
                      <a:r>
                        <a:rPr lang="fr-FR" sz="1200" b="0" i="1" u="none" strike="noStrike" dirty="0">
                          <a:solidFill>
                            <a:srgbClr val="000000"/>
                          </a:solidFill>
                          <a:latin typeface="Trebuchet MS"/>
                        </a:rPr>
                        <a:t>Equitable Ownership </a:t>
                      </a:r>
                      <a:r>
                        <a:rPr lang="fr-FR" sz="1200" b="0" i="0" u="none" strike="noStrike" dirty="0">
                          <a:solidFill>
                            <a:srgbClr val="000000"/>
                          </a:solidFill>
                          <a:latin typeface="Trebuchet MS"/>
                        </a:rPr>
                        <a:t>».</a:t>
                      </a: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Rectangle 43"/>
          <p:cNvSpPr>
            <a:spLocks noChangeArrowheads="1"/>
          </p:cNvSpPr>
          <p:nvPr/>
        </p:nvSpPr>
        <p:spPr bwMode="auto">
          <a:xfrm>
            <a:off x="390525" y="1036860"/>
            <a:ext cx="8789987" cy="448151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cs typeface="Arial" charset="0"/>
            </a:endParaRPr>
          </a:p>
        </p:txBody>
      </p:sp>
      <p:graphicFrame>
        <p:nvGraphicFramePr>
          <p:cNvPr id="13" name="Tableau 12"/>
          <p:cNvGraphicFramePr>
            <a:graphicFrameLocks noGrp="1"/>
          </p:cNvGraphicFramePr>
          <p:nvPr/>
        </p:nvGraphicFramePr>
        <p:xfrm>
          <a:off x="398017" y="1393254"/>
          <a:ext cx="8280919" cy="2564648"/>
        </p:xfrm>
        <a:graphic>
          <a:graphicData uri="http://schemas.openxmlformats.org/drawingml/2006/table">
            <a:tbl>
              <a:tblPr/>
              <a:tblGrid>
                <a:gridCol w="1800200"/>
                <a:gridCol w="6480719"/>
              </a:tblGrid>
              <a:tr h="663848">
                <a:tc>
                  <a:txBody>
                    <a:bodyPr/>
                    <a:lstStyle/>
                    <a:p>
                      <a:pPr algn="ctr" fontAlgn="ctr"/>
                      <a:r>
                        <a:rPr lang="fr-FR" sz="1400" b="1" i="0" u="none" strike="noStrike" dirty="0">
                          <a:solidFill>
                            <a:srgbClr val="FFFFFF"/>
                          </a:solidFill>
                          <a:latin typeface="Trebuchet MS"/>
                        </a:rPr>
                        <a:t>Définition</a:t>
                      </a:r>
                    </a:p>
                  </a:txBody>
                  <a:tcPr marL="8032" marR="8032" marT="803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003E"/>
                    </a:solidFill>
                  </a:tcPr>
                </a:tc>
                <a:tc>
                  <a:txBody>
                    <a:bodyPr/>
                    <a:lstStyle/>
                    <a:p>
                      <a:pPr algn="just" fontAlgn="ctr"/>
                      <a:r>
                        <a:rPr lang="fr-FR" sz="1200" b="0" i="0" u="none" strike="noStrike" dirty="0">
                          <a:solidFill>
                            <a:srgbClr val="000000"/>
                          </a:solidFill>
                          <a:latin typeface="Trebuchet MS"/>
                        </a:rPr>
                        <a:t>Le terme « </a:t>
                      </a:r>
                      <a:r>
                        <a:rPr lang="fr-FR" sz="1200" b="0" i="1" u="none" strike="noStrike" dirty="0">
                          <a:solidFill>
                            <a:srgbClr val="000000"/>
                          </a:solidFill>
                          <a:latin typeface="Trebuchet MS"/>
                        </a:rPr>
                        <a:t>trust</a:t>
                      </a:r>
                      <a:r>
                        <a:rPr lang="fr-FR" sz="1200" b="0" i="0" u="none" strike="noStrike" dirty="0">
                          <a:solidFill>
                            <a:srgbClr val="000000"/>
                          </a:solidFill>
                          <a:latin typeface="Trebuchet MS"/>
                        </a:rPr>
                        <a:t> » vise les relations juridiques créées par une personne, le constituant - par acte entre vifs ou à cause de mort - lorsque des biens ont été placés sous le contrôle d'un trustee dans l'intérêt d'un bénéficiaire ou dans un but déterminé. </a:t>
                      </a:r>
                    </a:p>
                  </a:txBody>
                  <a:tcPr marL="72000" marR="72000" marT="36000" marB="3600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00200">
                <a:tc>
                  <a:txBody>
                    <a:bodyPr/>
                    <a:lstStyle/>
                    <a:p>
                      <a:pPr algn="ctr" fontAlgn="ctr"/>
                      <a:r>
                        <a:rPr lang="fr-FR" sz="1400" b="1" i="0" u="none" strike="noStrike" dirty="0">
                          <a:solidFill>
                            <a:srgbClr val="FFFFFF"/>
                          </a:solidFill>
                          <a:latin typeface="Trebuchet MS"/>
                        </a:rPr>
                        <a:t>Caractéristiques</a:t>
                      </a:r>
                    </a:p>
                  </a:txBody>
                  <a:tcPr marL="8032" marR="8032" marT="803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003E"/>
                    </a:solidFill>
                  </a:tcPr>
                </a:tc>
                <a:tc>
                  <a:txBody>
                    <a:bodyPr/>
                    <a:lstStyle/>
                    <a:p>
                      <a:pPr marL="177800" indent="-177800" algn="just" fontAlgn="ctr">
                        <a:buFont typeface="Wingdings" pitchFamily="2" charset="2"/>
                        <a:buChar char="§"/>
                      </a:pPr>
                      <a:r>
                        <a:rPr lang="fr-FR" sz="1200" b="0" i="0" u="none" strike="noStrike" dirty="0">
                          <a:solidFill>
                            <a:srgbClr val="000000"/>
                          </a:solidFill>
                          <a:latin typeface="Trebuchet MS"/>
                        </a:rPr>
                        <a:t>Les biens du trust constituent une masse distincte et ne font pas partie du patrimoine du </a:t>
                      </a:r>
                      <a:r>
                        <a:rPr lang="fr-FR" sz="1200" b="0" i="1" u="none" strike="noStrike" dirty="0" smtClean="0">
                          <a:solidFill>
                            <a:srgbClr val="000000"/>
                          </a:solidFill>
                          <a:latin typeface="Trebuchet MS"/>
                        </a:rPr>
                        <a:t>« trustee »</a:t>
                      </a:r>
                    </a:p>
                    <a:p>
                      <a:pPr marL="177800" indent="-177800" algn="just" fontAlgn="ctr">
                        <a:buFont typeface="Wingdings" pitchFamily="2" charset="2"/>
                        <a:buChar char="§"/>
                      </a:pPr>
                      <a:r>
                        <a:rPr lang="fr-FR" sz="1200" b="0" i="0" u="none" strike="noStrike" dirty="0" smtClean="0">
                          <a:solidFill>
                            <a:srgbClr val="000000"/>
                          </a:solidFill>
                          <a:latin typeface="Trebuchet MS"/>
                        </a:rPr>
                        <a:t>Le </a:t>
                      </a:r>
                      <a:r>
                        <a:rPr lang="fr-FR" sz="1200" b="0" i="0" u="none" strike="noStrike" dirty="0">
                          <a:solidFill>
                            <a:srgbClr val="000000"/>
                          </a:solidFill>
                          <a:latin typeface="Trebuchet MS"/>
                        </a:rPr>
                        <a:t>titre relatif aux biens du </a:t>
                      </a:r>
                      <a:r>
                        <a:rPr lang="fr-FR" sz="1200" b="0" i="1" u="none" strike="noStrike" dirty="0">
                          <a:solidFill>
                            <a:srgbClr val="000000"/>
                          </a:solidFill>
                          <a:latin typeface="Trebuchet MS"/>
                        </a:rPr>
                        <a:t>trust</a:t>
                      </a:r>
                      <a:r>
                        <a:rPr lang="fr-FR" sz="1200" b="0" i="0" u="none" strike="noStrike" dirty="0">
                          <a:solidFill>
                            <a:srgbClr val="000000"/>
                          </a:solidFill>
                          <a:latin typeface="Trebuchet MS"/>
                        </a:rPr>
                        <a:t> est établi au nom du </a:t>
                      </a:r>
                      <a:r>
                        <a:rPr lang="fr-FR" sz="1200" b="0" i="1" u="none" strike="noStrike" dirty="0" smtClean="0">
                          <a:solidFill>
                            <a:srgbClr val="000000"/>
                          </a:solidFill>
                          <a:latin typeface="Trebuchet MS"/>
                        </a:rPr>
                        <a:t>« trustee »</a:t>
                      </a:r>
                      <a:r>
                        <a:rPr lang="fr-FR" sz="1200" b="0" i="0" u="none" strike="noStrike" dirty="0">
                          <a:solidFill>
                            <a:srgbClr val="000000"/>
                          </a:solidFill>
                          <a:latin typeface="Trebuchet MS"/>
                        </a:rPr>
                        <a:t>ou d'une autre personne pour le compte du </a:t>
                      </a:r>
                      <a:r>
                        <a:rPr lang="fr-FR" sz="1200" b="0" i="1" u="none" strike="noStrike" dirty="0" smtClean="0">
                          <a:solidFill>
                            <a:srgbClr val="000000"/>
                          </a:solidFill>
                          <a:latin typeface="Trebuchet MS"/>
                        </a:rPr>
                        <a:t>« trustee »</a:t>
                      </a:r>
                    </a:p>
                    <a:p>
                      <a:pPr marL="177800" indent="-177800" algn="just" fontAlgn="ctr">
                        <a:buFont typeface="Wingdings" pitchFamily="2" charset="2"/>
                        <a:buChar char="§"/>
                      </a:pPr>
                      <a:r>
                        <a:rPr lang="fr-FR" sz="1200" b="0" i="0" u="none" strike="noStrike" dirty="0" smtClean="0">
                          <a:solidFill>
                            <a:srgbClr val="000000"/>
                          </a:solidFill>
                          <a:latin typeface="Trebuchet MS"/>
                        </a:rPr>
                        <a:t>Le </a:t>
                      </a:r>
                      <a:r>
                        <a:rPr lang="fr-FR" sz="1200" b="0" i="1" u="none" strike="noStrike" dirty="0" smtClean="0">
                          <a:solidFill>
                            <a:srgbClr val="000000"/>
                          </a:solidFill>
                          <a:latin typeface="Trebuchet MS"/>
                        </a:rPr>
                        <a:t>« trustee »</a:t>
                      </a:r>
                      <a:r>
                        <a:rPr lang="fr-FR" sz="1200" b="0" i="0" u="none" strike="noStrike" dirty="0">
                          <a:solidFill>
                            <a:srgbClr val="000000"/>
                          </a:solidFill>
                          <a:latin typeface="Trebuchet MS"/>
                        </a:rPr>
                        <a:t>est investi du pouvoir et chargé de l'obligation, dont il doit rendre compte, d'administrer, de gérer ou de disposer des biens selon les termes du </a:t>
                      </a:r>
                      <a:r>
                        <a:rPr lang="fr-FR" sz="1200" b="0" i="1" u="none" strike="noStrike" dirty="0">
                          <a:solidFill>
                            <a:srgbClr val="000000"/>
                          </a:solidFill>
                          <a:latin typeface="Trebuchet MS"/>
                        </a:rPr>
                        <a:t>trust</a:t>
                      </a:r>
                      <a:r>
                        <a:rPr lang="fr-FR" sz="1200" b="0" i="0" u="none" strike="noStrike" dirty="0">
                          <a:solidFill>
                            <a:srgbClr val="000000"/>
                          </a:solidFill>
                          <a:latin typeface="Trebuchet MS"/>
                        </a:rPr>
                        <a:t> et les règles particulières imposées </a:t>
                      </a:r>
                      <a:r>
                        <a:rPr lang="fr-FR" sz="1200" b="0" i="0" u="none" strike="noStrike" dirty="0" smtClean="0">
                          <a:solidFill>
                            <a:srgbClr val="000000"/>
                          </a:solidFill>
                          <a:latin typeface="Trebuchet MS"/>
                        </a:rPr>
                        <a:t>au </a:t>
                      </a:r>
                      <a:r>
                        <a:rPr lang="fr-FR" sz="1200" b="0" i="1" u="none" strike="noStrike" dirty="0" smtClean="0">
                          <a:solidFill>
                            <a:srgbClr val="000000"/>
                          </a:solidFill>
                          <a:latin typeface="Trebuchet MS"/>
                        </a:rPr>
                        <a:t>« trustee » </a:t>
                      </a:r>
                      <a:r>
                        <a:rPr lang="fr-FR" sz="1200" b="0" i="0" u="none" strike="noStrike" dirty="0" smtClean="0">
                          <a:solidFill>
                            <a:srgbClr val="000000"/>
                          </a:solidFill>
                          <a:latin typeface="Trebuchet MS"/>
                        </a:rPr>
                        <a:t>par </a:t>
                      </a:r>
                      <a:r>
                        <a:rPr lang="fr-FR" sz="1200" b="0" i="0" u="none" strike="noStrike" dirty="0">
                          <a:solidFill>
                            <a:srgbClr val="000000"/>
                          </a:solidFill>
                          <a:latin typeface="Trebuchet MS"/>
                        </a:rPr>
                        <a:t>la </a:t>
                      </a:r>
                      <a:r>
                        <a:rPr lang="fr-FR" sz="1200" b="0" i="0" u="none" strike="noStrike" dirty="0" smtClean="0">
                          <a:solidFill>
                            <a:srgbClr val="000000"/>
                          </a:solidFill>
                          <a:latin typeface="Trebuchet MS"/>
                        </a:rPr>
                        <a:t>loi</a:t>
                      </a:r>
                    </a:p>
                    <a:p>
                      <a:pPr marL="177800" indent="-177800" algn="just" fontAlgn="ctr">
                        <a:buFont typeface="Wingdings" pitchFamily="2" charset="2"/>
                        <a:buChar char="§"/>
                      </a:pPr>
                      <a:r>
                        <a:rPr lang="fr-FR" sz="1200" b="0" i="0" u="none" strike="noStrike" dirty="0" smtClean="0">
                          <a:solidFill>
                            <a:srgbClr val="000000"/>
                          </a:solidFill>
                          <a:latin typeface="Trebuchet MS"/>
                        </a:rPr>
                        <a:t>Le </a:t>
                      </a:r>
                      <a:r>
                        <a:rPr lang="fr-FR" sz="1200" b="0" i="0" u="none" strike="noStrike" dirty="0">
                          <a:solidFill>
                            <a:srgbClr val="000000"/>
                          </a:solidFill>
                          <a:latin typeface="Trebuchet MS"/>
                        </a:rPr>
                        <a:t>fait que le constituant conserve certaines prérogatives ou que le trustee possède certains droits en qualité de bénéficiaire ne s'oppose pas nécessairement à l'existence d'un</a:t>
                      </a:r>
                      <a:r>
                        <a:rPr lang="fr-FR" sz="1200" b="0" i="1" u="none" strike="noStrike" dirty="0" smtClean="0">
                          <a:solidFill>
                            <a:srgbClr val="000000"/>
                          </a:solidFill>
                          <a:latin typeface="Trebuchet MS"/>
                        </a:rPr>
                        <a:t>trust </a:t>
                      </a:r>
                      <a:endParaRPr lang="fr-FR" sz="1200" b="0" i="1" u="none" strike="noStrike" dirty="0">
                        <a:solidFill>
                          <a:srgbClr val="000000"/>
                        </a:solidFill>
                        <a:latin typeface="Trebuchet MS"/>
                      </a:endParaRPr>
                    </a:p>
                  </a:txBody>
                  <a:tcPr marL="72000" marR="72000" marT="36000" marB="3600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2" name="Group 42"/>
          <p:cNvGrpSpPr>
            <a:grpSpLocks/>
          </p:cNvGrpSpPr>
          <p:nvPr/>
        </p:nvGrpSpPr>
        <p:grpSpPr bwMode="auto">
          <a:xfrm>
            <a:off x="390524" y="692374"/>
            <a:ext cx="8401077" cy="4968877"/>
            <a:chOff x="110" y="799"/>
            <a:chExt cx="5995" cy="3130"/>
          </a:xfrm>
        </p:grpSpPr>
        <p:sp>
          <p:nvSpPr>
            <p:cNvPr id="11"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12" name="Rectangle 44"/>
            <p:cNvSpPr>
              <a:spLocks noChangeArrowheads="1"/>
            </p:cNvSpPr>
            <p:nvPr/>
          </p:nvSpPr>
          <p:spPr bwMode="auto">
            <a:xfrm>
              <a:off x="110" y="799"/>
              <a:ext cx="5995" cy="139"/>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rPr>
                <a:t>Illustration n° 72 : Critères du </a:t>
              </a:r>
              <a:r>
                <a:rPr lang="fr-FR" sz="1300" b="1" i="1" dirty="0" smtClean="0">
                  <a:latin typeface="Trebuchet MS" pitchFamily="34" charset="0"/>
                </a:rPr>
                <a:t>trust</a:t>
              </a:r>
              <a:r>
                <a:rPr lang="fr-FR" sz="1300" b="1" dirty="0" smtClean="0">
                  <a:latin typeface="Trebuchet MS" pitchFamily="34" charset="0"/>
                </a:rPr>
                <a:t> selon la Convention de La Haye </a:t>
              </a:r>
              <a:endParaRPr lang="fr-FR" sz="1300" dirty="0">
                <a:latin typeface="Trebuchet MS" pitchFamily="34" charset="0"/>
              </a:endParaRPr>
            </a:p>
          </p:txBody>
        </p:sp>
      </p:gr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Rectangle 43"/>
          <p:cNvSpPr>
            <a:spLocks noChangeArrowheads="1"/>
          </p:cNvSpPr>
          <p:nvPr/>
        </p:nvSpPr>
        <p:spPr bwMode="auto">
          <a:xfrm>
            <a:off x="100013" y="768350"/>
            <a:ext cx="8789987" cy="448151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cs typeface="Arial" charset="0"/>
            </a:endParaRPr>
          </a:p>
        </p:txBody>
      </p:sp>
      <p:grpSp>
        <p:nvGrpSpPr>
          <p:cNvPr id="2" name="Group 42"/>
          <p:cNvGrpSpPr>
            <a:grpSpLocks/>
          </p:cNvGrpSpPr>
          <p:nvPr/>
        </p:nvGrpSpPr>
        <p:grpSpPr bwMode="auto">
          <a:xfrm>
            <a:off x="65211" y="333352"/>
            <a:ext cx="9534622" cy="4916489"/>
            <a:chOff x="110" y="832"/>
            <a:chExt cx="5993" cy="3097"/>
          </a:xfrm>
        </p:grpSpPr>
        <p:sp>
          <p:nvSpPr>
            <p:cNvPr id="24604"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cs typeface="Arial" charset="0"/>
              </a:endParaRPr>
            </a:p>
          </p:txBody>
        </p:sp>
        <p:sp>
          <p:nvSpPr>
            <p:cNvPr id="31" name="Rectangle 44"/>
            <p:cNvSpPr>
              <a:spLocks noChangeArrowheads="1"/>
            </p:cNvSpPr>
            <p:nvPr/>
          </p:nvSpPr>
          <p:spPr bwMode="auto">
            <a:xfrm>
              <a:off x="137" y="832"/>
              <a:ext cx="5635" cy="136"/>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cs typeface="Arial" pitchFamily="34" charset="0"/>
                </a:rPr>
                <a:t>Illustration n° 73 : Emergence de la notion de patrimoine et introduction de la fiducie en droit français </a:t>
              </a:r>
              <a:endParaRPr lang="fr-FR" sz="1300" b="1" dirty="0">
                <a:latin typeface="Trebuchet MS" pitchFamily="34" charset="0"/>
                <a:cs typeface="Arial" pitchFamily="34" charset="0"/>
              </a:endParaRPr>
            </a:p>
          </p:txBody>
        </p:sp>
      </p:grpSp>
      <p:sp>
        <p:nvSpPr>
          <p:cNvPr id="17" name="Flèche droite 16"/>
          <p:cNvSpPr/>
          <p:nvPr/>
        </p:nvSpPr>
        <p:spPr>
          <a:xfrm>
            <a:off x="-32" y="980728"/>
            <a:ext cx="9144032" cy="1584523"/>
          </a:xfrm>
          <a:prstGeom prst="rightArrow">
            <a:avLst>
              <a:gd name="adj1" fmla="val 40197"/>
              <a:gd name="adj2" fmla="val 3530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endParaRPr lang="fr-FR" sz="700" dirty="0">
              <a:solidFill>
                <a:schemeClr val="tx1"/>
              </a:solidFill>
            </a:endParaRPr>
          </a:p>
        </p:txBody>
      </p:sp>
      <p:cxnSp>
        <p:nvCxnSpPr>
          <p:cNvPr id="18" name="Connecteur droit 17"/>
          <p:cNvCxnSpPr/>
          <p:nvPr/>
        </p:nvCxnSpPr>
        <p:spPr>
          <a:xfrm rot="16200000" flipH="1">
            <a:off x="-270804" y="1754548"/>
            <a:ext cx="900510" cy="126"/>
          </a:xfrm>
          <a:prstGeom prst="line">
            <a:avLst/>
          </a:prstGeom>
          <a:ln w="508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ZoneTexte 29"/>
          <p:cNvSpPr txBox="1">
            <a:spLocks noChangeArrowheads="1"/>
          </p:cNvSpPr>
          <p:nvPr/>
        </p:nvSpPr>
        <p:spPr bwMode="auto">
          <a:xfrm>
            <a:off x="683568" y="2239704"/>
            <a:ext cx="1152128" cy="1477328"/>
          </a:xfrm>
          <a:prstGeom prst="rect">
            <a:avLst/>
          </a:prstGeom>
          <a:noFill/>
          <a:ln w="9525">
            <a:noFill/>
            <a:miter lim="800000"/>
            <a:headEnd/>
            <a:tailEnd/>
          </a:ln>
        </p:spPr>
        <p:txBody>
          <a:bodyPr wrap="square">
            <a:spAutoFit/>
          </a:bodyPr>
          <a:lstStyle/>
          <a:p>
            <a:pPr>
              <a:spcAft>
                <a:spcPts val="0"/>
              </a:spcAft>
            </a:pPr>
            <a:r>
              <a:rPr lang="fr-FR" sz="1000" b="1" dirty="0" smtClean="0">
                <a:latin typeface="Trebuchet MS"/>
                <a:ea typeface="Calibri"/>
                <a:cs typeface="Times New Roman"/>
              </a:rPr>
              <a:t>Convention de la Haye relative à la loi applicable au trust et à sa reconnaissance</a:t>
            </a:r>
            <a:r>
              <a:rPr lang="fr-FR" sz="1000" dirty="0" smtClean="0">
                <a:latin typeface="Trebuchet MS"/>
                <a:ea typeface="Calibri"/>
                <a:cs typeface="Times New Roman"/>
              </a:rPr>
              <a:t>.</a:t>
            </a:r>
          </a:p>
          <a:p>
            <a:pPr>
              <a:spcAft>
                <a:spcPts val="0"/>
              </a:spcAft>
            </a:pPr>
            <a:r>
              <a:rPr lang="fr-FR" sz="1000" dirty="0" smtClean="0">
                <a:latin typeface="Trebuchet MS"/>
                <a:ea typeface="Calibri"/>
                <a:cs typeface="Times New Roman"/>
              </a:rPr>
              <a:t>Non encore ratifiée par la France.</a:t>
            </a:r>
            <a:endParaRPr lang="fr-FR" sz="1000" dirty="0">
              <a:latin typeface="Trebuchet MS"/>
              <a:ea typeface="Calibri"/>
              <a:cs typeface="Times New Roman"/>
            </a:endParaRPr>
          </a:p>
        </p:txBody>
      </p:sp>
      <p:sp>
        <p:nvSpPr>
          <p:cNvPr id="21" name="ZoneTexte 31"/>
          <p:cNvSpPr txBox="1">
            <a:spLocks noChangeArrowheads="1"/>
          </p:cNvSpPr>
          <p:nvPr/>
        </p:nvSpPr>
        <p:spPr bwMode="auto">
          <a:xfrm>
            <a:off x="2699793" y="2239704"/>
            <a:ext cx="1008111" cy="1477328"/>
          </a:xfrm>
          <a:prstGeom prst="rect">
            <a:avLst/>
          </a:prstGeom>
          <a:noFill/>
          <a:ln w="9525">
            <a:noFill/>
            <a:miter lim="800000"/>
            <a:headEnd/>
            <a:tailEnd/>
          </a:ln>
        </p:spPr>
        <p:txBody>
          <a:bodyPr wrap="square">
            <a:spAutoFit/>
          </a:bodyPr>
          <a:lstStyle/>
          <a:p>
            <a:pPr>
              <a:spcAft>
                <a:spcPts val="0"/>
              </a:spcAft>
            </a:pPr>
            <a:r>
              <a:rPr lang="fr-FR" sz="1000" b="1" dirty="0" smtClean="0">
                <a:latin typeface="Trebuchet MS"/>
                <a:ea typeface="Calibri"/>
                <a:cs typeface="Times New Roman"/>
              </a:rPr>
              <a:t>Avant projet de loi.</a:t>
            </a:r>
          </a:p>
          <a:p>
            <a:pPr>
              <a:spcAft>
                <a:spcPts val="0"/>
              </a:spcAft>
            </a:pPr>
            <a:r>
              <a:rPr lang="fr-FR" sz="1000" dirty="0" smtClean="0">
                <a:latin typeface="Trebuchet MS"/>
                <a:ea typeface="Calibri"/>
                <a:cs typeface="Times New Roman"/>
              </a:rPr>
              <a:t>Limitation du champ de la fiducie aux constituants personnes morales.</a:t>
            </a:r>
          </a:p>
          <a:p>
            <a:pPr>
              <a:spcAft>
                <a:spcPts val="0"/>
              </a:spcAft>
            </a:pPr>
            <a:r>
              <a:rPr lang="fr-FR" sz="1000" dirty="0" smtClean="0">
                <a:latin typeface="Trebuchet MS"/>
                <a:ea typeface="Calibri"/>
                <a:cs typeface="Times New Roman"/>
              </a:rPr>
              <a:t>Echec</a:t>
            </a:r>
          </a:p>
        </p:txBody>
      </p:sp>
      <p:sp>
        <p:nvSpPr>
          <p:cNvPr id="23" name="ZoneTexte 33"/>
          <p:cNvSpPr txBox="1">
            <a:spLocks noChangeArrowheads="1"/>
          </p:cNvSpPr>
          <p:nvPr/>
        </p:nvSpPr>
        <p:spPr bwMode="auto">
          <a:xfrm>
            <a:off x="1764184" y="2249577"/>
            <a:ext cx="1007616" cy="1323439"/>
          </a:xfrm>
          <a:prstGeom prst="rect">
            <a:avLst/>
          </a:prstGeom>
          <a:noFill/>
          <a:ln w="9525">
            <a:noFill/>
            <a:miter lim="800000"/>
            <a:headEnd/>
            <a:tailEnd/>
          </a:ln>
        </p:spPr>
        <p:txBody>
          <a:bodyPr wrap="square">
            <a:spAutoFit/>
          </a:bodyPr>
          <a:lstStyle/>
          <a:p>
            <a:pPr>
              <a:spcAft>
                <a:spcPts val="0"/>
              </a:spcAft>
            </a:pPr>
            <a:r>
              <a:rPr lang="fr-FR" sz="1000" b="1" dirty="0" smtClean="0">
                <a:latin typeface="Trebuchet MS"/>
                <a:ea typeface="Calibri"/>
                <a:cs typeface="Times New Roman"/>
              </a:rPr>
              <a:t>Projet de loi </a:t>
            </a:r>
            <a:r>
              <a:rPr lang="fr-FR" sz="1000" dirty="0" smtClean="0">
                <a:latin typeface="Trebuchet MS"/>
                <a:ea typeface="Calibri"/>
                <a:cs typeface="Times New Roman"/>
              </a:rPr>
              <a:t>dans lequel sont prises en compte les trois grandes formes de fiducie.</a:t>
            </a:r>
          </a:p>
          <a:p>
            <a:pPr>
              <a:spcAft>
                <a:spcPts val="0"/>
              </a:spcAft>
            </a:pPr>
            <a:r>
              <a:rPr lang="fr-FR" sz="1000" dirty="0" smtClean="0">
                <a:latin typeface="Trebuchet MS"/>
                <a:ea typeface="Calibri"/>
                <a:cs typeface="Times New Roman"/>
              </a:rPr>
              <a:t>Echec .</a:t>
            </a:r>
            <a:endParaRPr lang="fr-FR" sz="1000" dirty="0">
              <a:latin typeface="Trebuchet MS"/>
              <a:ea typeface="Calibri"/>
              <a:cs typeface="Times New Roman"/>
            </a:endParaRPr>
          </a:p>
        </p:txBody>
      </p:sp>
      <p:cxnSp>
        <p:nvCxnSpPr>
          <p:cNvPr id="28" name="Connecteur droit 27"/>
          <p:cNvCxnSpPr/>
          <p:nvPr/>
        </p:nvCxnSpPr>
        <p:spPr>
          <a:xfrm rot="5400000">
            <a:off x="2843808" y="1772818"/>
            <a:ext cx="1008112" cy="0"/>
          </a:xfrm>
          <a:prstGeom prst="line">
            <a:avLst/>
          </a:prstGeom>
          <a:ln w="3175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Connecteur droit 32"/>
          <p:cNvCxnSpPr/>
          <p:nvPr/>
        </p:nvCxnSpPr>
        <p:spPr>
          <a:xfrm rot="5400000">
            <a:off x="1835695" y="1772819"/>
            <a:ext cx="1008114" cy="0"/>
          </a:xfrm>
          <a:prstGeom prst="line">
            <a:avLst/>
          </a:prstGeom>
          <a:ln w="3175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ZoneTexte 24"/>
          <p:cNvSpPr txBox="1">
            <a:spLocks noChangeArrowheads="1"/>
          </p:cNvSpPr>
          <p:nvPr/>
        </p:nvSpPr>
        <p:spPr bwMode="auto">
          <a:xfrm>
            <a:off x="714348" y="980730"/>
            <a:ext cx="1071570" cy="261610"/>
          </a:xfrm>
          <a:prstGeom prst="rect">
            <a:avLst/>
          </a:prstGeom>
          <a:noFill/>
          <a:ln w="9525">
            <a:noFill/>
            <a:miter lim="800000"/>
            <a:headEnd/>
            <a:tailEnd/>
          </a:ln>
        </p:spPr>
        <p:txBody>
          <a:bodyPr wrap="square">
            <a:spAutoFit/>
          </a:bodyPr>
          <a:lstStyle/>
          <a:p>
            <a:pPr algn="just">
              <a:spcAft>
                <a:spcPts val="0"/>
              </a:spcAft>
            </a:pPr>
            <a:r>
              <a:rPr lang="fr-FR" sz="1100" b="1" dirty="0" smtClean="0">
                <a:latin typeface="Trebuchet MS"/>
                <a:ea typeface="Calibri"/>
                <a:cs typeface="Times New Roman"/>
              </a:rPr>
              <a:t>26/11/1991</a:t>
            </a:r>
            <a:endParaRPr lang="fr-FR" sz="1100" b="1" dirty="0">
              <a:latin typeface="Trebuchet MS"/>
              <a:ea typeface="Calibri"/>
              <a:cs typeface="Times New Roman"/>
            </a:endParaRPr>
          </a:p>
        </p:txBody>
      </p:sp>
      <p:sp>
        <p:nvSpPr>
          <p:cNvPr id="36" name="ZoneTexte 25"/>
          <p:cNvSpPr txBox="1">
            <a:spLocks noChangeArrowheads="1"/>
          </p:cNvSpPr>
          <p:nvPr/>
        </p:nvSpPr>
        <p:spPr bwMode="auto">
          <a:xfrm>
            <a:off x="1928794" y="980730"/>
            <a:ext cx="1007863" cy="261610"/>
          </a:xfrm>
          <a:prstGeom prst="rect">
            <a:avLst/>
          </a:prstGeom>
          <a:noFill/>
          <a:ln w="9525">
            <a:noFill/>
            <a:miter lim="800000"/>
            <a:headEnd/>
            <a:tailEnd/>
          </a:ln>
        </p:spPr>
        <p:txBody>
          <a:bodyPr wrap="square">
            <a:spAutoFit/>
          </a:bodyPr>
          <a:lstStyle/>
          <a:p>
            <a:pPr algn="just">
              <a:spcAft>
                <a:spcPts val="0"/>
              </a:spcAft>
            </a:pPr>
            <a:r>
              <a:rPr lang="fr-FR" sz="1100" b="1" dirty="0" smtClean="0">
                <a:latin typeface="Trebuchet MS"/>
                <a:ea typeface="Calibri"/>
                <a:cs typeface="Times New Roman"/>
              </a:rPr>
              <a:t>20/02/1992</a:t>
            </a:r>
            <a:endParaRPr lang="fr-FR" sz="1100" b="1" dirty="0">
              <a:latin typeface="Trebuchet MS"/>
              <a:ea typeface="Calibri"/>
              <a:cs typeface="Times New Roman"/>
            </a:endParaRPr>
          </a:p>
        </p:txBody>
      </p:sp>
      <p:sp>
        <p:nvSpPr>
          <p:cNvPr id="39" name="ZoneTexte 38"/>
          <p:cNvSpPr txBox="1">
            <a:spLocks noChangeArrowheads="1"/>
          </p:cNvSpPr>
          <p:nvPr/>
        </p:nvSpPr>
        <p:spPr bwMode="auto">
          <a:xfrm>
            <a:off x="0" y="980730"/>
            <a:ext cx="539552" cy="261610"/>
          </a:xfrm>
          <a:prstGeom prst="rect">
            <a:avLst/>
          </a:prstGeom>
          <a:noFill/>
          <a:ln w="9525">
            <a:noFill/>
            <a:miter lim="800000"/>
            <a:headEnd/>
            <a:tailEnd/>
          </a:ln>
        </p:spPr>
        <p:txBody>
          <a:bodyPr wrap="square">
            <a:spAutoFit/>
          </a:bodyPr>
          <a:lstStyle/>
          <a:p>
            <a:pPr algn="just"/>
            <a:r>
              <a:rPr lang="fr-FR" sz="1100" b="1" dirty="0" smtClean="0">
                <a:latin typeface="Trebuchet MS" pitchFamily="34" charset="0"/>
              </a:rPr>
              <a:t>1989</a:t>
            </a:r>
            <a:endParaRPr lang="fr-FR" sz="1100" b="1" dirty="0">
              <a:latin typeface="Trebuchet MS" pitchFamily="34" charset="0"/>
            </a:endParaRPr>
          </a:p>
        </p:txBody>
      </p:sp>
      <p:sp>
        <p:nvSpPr>
          <p:cNvPr id="40" name="ZoneTexte 39"/>
          <p:cNvSpPr txBox="1">
            <a:spLocks noChangeArrowheads="1"/>
          </p:cNvSpPr>
          <p:nvPr/>
        </p:nvSpPr>
        <p:spPr bwMode="auto">
          <a:xfrm>
            <a:off x="0" y="2285992"/>
            <a:ext cx="751430" cy="861774"/>
          </a:xfrm>
          <a:prstGeom prst="rect">
            <a:avLst/>
          </a:prstGeom>
          <a:noFill/>
          <a:ln w="9525">
            <a:noFill/>
            <a:miter lim="800000"/>
            <a:headEnd/>
            <a:tailEnd/>
          </a:ln>
        </p:spPr>
        <p:txBody>
          <a:bodyPr wrap="square">
            <a:spAutoFit/>
          </a:bodyPr>
          <a:lstStyle/>
          <a:p>
            <a:r>
              <a:rPr lang="fr-FR" sz="1000" b="1" dirty="0" smtClean="0">
                <a:latin typeface="Trebuchet MS" pitchFamily="34" charset="0"/>
              </a:rPr>
              <a:t>Avant projet de loi sur la fiducie. </a:t>
            </a:r>
          </a:p>
          <a:p>
            <a:r>
              <a:rPr lang="fr-FR" sz="1000" dirty="0" smtClean="0">
                <a:latin typeface="Trebuchet MS" pitchFamily="34" charset="0"/>
              </a:rPr>
              <a:t>Echec . </a:t>
            </a:r>
            <a:endParaRPr lang="fr-FR" sz="1000" dirty="0">
              <a:latin typeface="Trebuchet MS" pitchFamily="34" charset="0"/>
            </a:endParaRPr>
          </a:p>
        </p:txBody>
      </p:sp>
      <p:cxnSp>
        <p:nvCxnSpPr>
          <p:cNvPr id="41" name="Connecteur droit 40"/>
          <p:cNvCxnSpPr/>
          <p:nvPr/>
        </p:nvCxnSpPr>
        <p:spPr>
          <a:xfrm rot="5400000">
            <a:off x="755576" y="1772818"/>
            <a:ext cx="1008112" cy="0"/>
          </a:xfrm>
          <a:prstGeom prst="line">
            <a:avLst/>
          </a:prstGeom>
          <a:ln w="3175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ZoneTexte 25"/>
          <p:cNvSpPr txBox="1">
            <a:spLocks noChangeArrowheads="1"/>
          </p:cNvSpPr>
          <p:nvPr/>
        </p:nvSpPr>
        <p:spPr bwMode="auto">
          <a:xfrm>
            <a:off x="3131840" y="980730"/>
            <a:ext cx="576064" cy="261610"/>
          </a:xfrm>
          <a:prstGeom prst="rect">
            <a:avLst/>
          </a:prstGeom>
          <a:noFill/>
          <a:ln w="9525">
            <a:noFill/>
            <a:miter lim="800000"/>
            <a:headEnd/>
            <a:tailEnd/>
          </a:ln>
        </p:spPr>
        <p:txBody>
          <a:bodyPr wrap="square">
            <a:spAutoFit/>
          </a:bodyPr>
          <a:lstStyle/>
          <a:p>
            <a:pPr algn="just">
              <a:spcAft>
                <a:spcPts val="0"/>
              </a:spcAft>
            </a:pPr>
            <a:r>
              <a:rPr lang="fr-FR" sz="1100" b="1" dirty="0" smtClean="0">
                <a:latin typeface="Trebuchet MS"/>
                <a:ea typeface="Calibri"/>
                <a:cs typeface="Times New Roman"/>
              </a:rPr>
              <a:t>1995</a:t>
            </a:r>
            <a:endParaRPr lang="fr-FR" sz="1100" b="1" dirty="0">
              <a:latin typeface="Trebuchet MS"/>
              <a:ea typeface="Calibri"/>
              <a:cs typeface="Times New Roman"/>
            </a:endParaRPr>
          </a:p>
        </p:txBody>
      </p:sp>
      <p:cxnSp>
        <p:nvCxnSpPr>
          <p:cNvPr id="55" name="Connecteur droit 54"/>
          <p:cNvCxnSpPr/>
          <p:nvPr/>
        </p:nvCxnSpPr>
        <p:spPr>
          <a:xfrm rot="5400000">
            <a:off x="5940152" y="1772818"/>
            <a:ext cx="1008112" cy="0"/>
          </a:xfrm>
          <a:prstGeom prst="line">
            <a:avLst/>
          </a:prstGeom>
          <a:ln w="3175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Connecteur droit 55"/>
          <p:cNvCxnSpPr/>
          <p:nvPr/>
        </p:nvCxnSpPr>
        <p:spPr>
          <a:xfrm rot="5400000">
            <a:off x="4860031" y="1772817"/>
            <a:ext cx="1008114" cy="0"/>
          </a:xfrm>
          <a:prstGeom prst="line">
            <a:avLst/>
          </a:prstGeom>
          <a:ln w="3175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ZoneTexte 24"/>
          <p:cNvSpPr txBox="1">
            <a:spLocks noChangeArrowheads="1"/>
          </p:cNvSpPr>
          <p:nvPr/>
        </p:nvSpPr>
        <p:spPr bwMode="auto">
          <a:xfrm>
            <a:off x="3779912" y="980728"/>
            <a:ext cx="936104" cy="261610"/>
          </a:xfrm>
          <a:prstGeom prst="rect">
            <a:avLst/>
          </a:prstGeom>
          <a:noFill/>
          <a:ln w="9525">
            <a:noFill/>
            <a:miter lim="800000"/>
            <a:headEnd/>
            <a:tailEnd/>
          </a:ln>
        </p:spPr>
        <p:txBody>
          <a:bodyPr wrap="square">
            <a:spAutoFit/>
          </a:bodyPr>
          <a:lstStyle/>
          <a:p>
            <a:pPr algn="just">
              <a:spcAft>
                <a:spcPts val="0"/>
              </a:spcAft>
            </a:pPr>
            <a:r>
              <a:rPr lang="fr-FR" sz="1100" b="1" dirty="0" smtClean="0">
                <a:latin typeface="Trebuchet MS"/>
                <a:ea typeface="Calibri"/>
                <a:cs typeface="Times New Roman"/>
              </a:rPr>
              <a:t>5/08/2003</a:t>
            </a:r>
            <a:endParaRPr lang="fr-FR" sz="1100" b="1" dirty="0">
              <a:latin typeface="Trebuchet MS"/>
              <a:ea typeface="Calibri"/>
              <a:cs typeface="Times New Roman"/>
            </a:endParaRPr>
          </a:p>
        </p:txBody>
      </p:sp>
      <p:sp>
        <p:nvSpPr>
          <p:cNvPr id="58" name="ZoneTexte 25"/>
          <p:cNvSpPr txBox="1">
            <a:spLocks noChangeArrowheads="1"/>
          </p:cNvSpPr>
          <p:nvPr/>
        </p:nvSpPr>
        <p:spPr bwMode="auto">
          <a:xfrm>
            <a:off x="4860032" y="980728"/>
            <a:ext cx="1007863" cy="261610"/>
          </a:xfrm>
          <a:prstGeom prst="rect">
            <a:avLst/>
          </a:prstGeom>
          <a:noFill/>
          <a:ln w="9525">
            <a:noFill/>
            <a:miter lim="800000"/>
            <a:headEnd/>
            <a:tailEnd/>
          </a:ln>
        </p:spPr>
        <p:txBody>
          <a:bodyPr wrap="square">
            <a:spAutoFit/>
          </a:bodyPr>
          <a:lstStyle/>
          <a:p>
            <a:pPr algn="just">
              <a:spcAft>
                <a:spcPts val="0"/>
              </a:spcAft>
            </a:pPr>
            <a:r>
              <a:rPr lang="fr-FR" sz="1100" b="1" dirty="0" smtClean="0">
                <a:latin typeface="Trebuchet MS"/>
                <a:ea typeface="Calibri"/>
                <a:cs typeface="Times New Roman"/>
              </a:rPr>
              <a:t>19/02/2007</a:t>
            </a:r>
            <a:endParaRPr lang="fr-FR" sz="1100" b="1" dirty="0">
              <a:latin typeface="Trebuchet MS"/>
              <a:ea typeface="Calibri"/>
              <a:cs typeface="Times New Roman"/>
            </a:endParaRPr>
          </a:p>
        </p:txBody>
      </p:sp>
      <p:cxnSp>
        <p:nvCxnSpPr>
          <p:cNvPr id="59" name="Connecteur droit 58"/>
          <p:cNvCxnSpPr/>
          <p:nvPr/>
        </p:nvCxnSpPr>
        <p:spPr>
          <a:xfrm rot="5400000">
            <a:off x="3779912" y="1772816"/>
            <a:ext cx="1008112" cy="0"/>
          </a:xfrm>
          <a:prstGeom prst="line">
            <a:avLst/>
          </a:prstGeom>
          <a:ln w="3175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ZoneTexte 25"/>
          <p:cNvSpPr txBox="1">
            <a:spLocks noChangeArrowheads="1"/>
          </p:cNvSpPr>
          <p:nvPr/>
        </p:nvSpPr>
        <p:spPr bwMode="auto">
          <a:xfrm>
            <a:off x="5981950" y="980728"/>
            <a:ext cx="1018942" cy="261610"/>
          </a:xfrm>
          <a:prstGeom prst="rect">
            <a:avLst/>
          </a:prstGeom>
          <a:noFill/>
          <a:ln w="9525">
            <a:noFill/>
            <a:miter lim="800000"/>
            <a:headEnd/>
            <a:tailEnd/>
          </a:ln>
        </p:spPr>
        <p:txBody>
          <a:bodyPr wrap="square">
            <a:spAutoFit/>
          </a:bodyPr>
          <a:lstStyle/>
          <a:p>
            <a:pPr algn="just">
              <a:spcAft>
                <a:spcPts val="0"/>
              </a:spcAft>
            </a:pPr>
            <a:r>
              <a:rPr lang="fr-FR" sz="1100" b="1" dirty="0" smtClean="0">
                <a:latin typeface="Trebuchet MS"/>
                <a:ea typeface="Calibri"/>
                <a:cs typeface="Times New Roman"/>
              </a:rPr>
              <a:t>4/08/2008 </a:t>
            </a:r>
          </a:p>
        </p:txBody>
      </p:sp>
      <p:sp>
        <p:nvSpPr>
          <p:cNvPr id="61" name="ZoneTexte 29"/>
          <p:cNvSpPr txBox="1">
            <a:spLocks noChangeArrowheads="1"/>
          </p:cNvSpPr>
          <p:nvPr/>
        </p:nvSpPr>
        <p:spPr bwMode="auto">
          <a:xfrm>
            <a:off x="3635896" y="2248998"/>
            <a:ext cx="1150418" cy="2400657"/>
          </a:xfrm>
          <a:prstGeom prst="rect">
            <a:avLst/>
          </a:prstGeom>
          <a:noFill/>
          <a:ln w="9525">
            <a:noFill/>
            <a:miter lim="800000"/>
            <a:headEnd/>
            <a:tailEnd/>
          </a:ln>
        </p:spPr>
        <p:txBody>
          <a:bodyPr wrap="square">
            <a:spAutoFit/>
          </a:bodyPr>
          <a:lstStyle/>
          <a:p>
            <a:pPr>
              <a:spcAft>
                <a:spcPts val="0"/>
              </a:spcAft>
            </a:pPr>
            <a:r>
              <a:rPr lang="fr-FR" sz="1000" b="1" dirty="0" smtClean="0">
                <a:latin typeface="Trebuchet MS"/>
                <a:ea typeface="Calibri"/>
                <a:cs typeface="Times New Roman"/>
              </a:rPr>
              <a:t>Loi n°2003-721 Dutreil pour l’initiative économique.</a:t>
            </a:r>
          </a:p>
          <a:p>
            <a:pPr>
              <a:spcAft>
                <a:spcPts val="0"/>
              </a:spcAft>
            </a:pPr>
            <a:r>
              <a:rPr lang="fr-FR" sz="1000" dirty="0" smtClean="0">
                <a:latin typeface="Trebuchet MS"/>
                <a:ea typeface="Calibri"/>
                <a:cs typeface="Times New Roman"/>
              </a:rPr>
              <a:t>Possibilité pour le créateur d’entreprise de protéger sa résidence principale par une déclaration d’insaisissabilité passée devant notaire.</a:t>
            </a:r>
          </a:p>
          <a:p>
            <a:pPr>
              <a:spcAft>
                <a:spcPts val="0"/>
              </a:spcAft>
            </a:pPr>
            <a:endParaRPr lang="fr-FR" sz="1000" dirty="0">
              <a:latin typeface="Trebuchet MS"/>
              <a:ea typeface="Calibri"/>
              <a:cs typeface="Times New Roman"/>
            </a:endParaRPr>
          </a:p>
        </p:txBody>
      </p:sp>
      <p:sp>
        <p:nvSpPr>
          <p:cNvPr id="62" name="ZoneTexte 31"/>
          <p:cNvSpPr txBox="1">
            <a:spLocks noChangeArrowheads="1"/>
          </p:cNvSpPr>
          <p:nvPr/>
        </p:nvSpPr>
        <p:spPr bwMode="auto">
          <a:xfrm>
            <a:off x="5940152" y="2249579"/>
            <a:ext cx="1080119" cy="2400657"/>
          </a:xfrm>
          <a:prstGeom prst="rect">
            <a:avLst/>
          </a:prstGeom>
          <a:noFill/>
          <a:ln w="9525">
            <a:noFill/>
            <a:miter lim="800000"/>
            <a:headEnd/>
            <a:tailEnd/>
          </a:ln>
        </p:spPr>
        <p:txBody>
          <a:bodyPr wrap="square">
            <a:spAutoFit/>
          </a:bodyPr>
          <a:lstStyle/>
          <a:p>
            <a:pPr>
              <a:spcAft>
                <a:spcPts val="0"/>
              </a:spcAft>
            </a:pPr>
            <a:r>
              <a:rPr lang="fr-FR" sz="1000" b="1" dirty="0" smtClean="0">
                <a:latin typeface="Trebuchet MS"/>
                <a:ea typeface="Calibri"/>
                <a:cs typeface="Times New Roman"/>
              </a:rPr>
              <a:t>Loi n° 2008-776 de modernisation de l’économie.</a:t>
            </a:r>
          </a:p>
          <a:p>
            <a:pPr>
              <a:spcAft>
                <a:spcPts val="0"/>
              </a:spcAft>
            </a:pPr>
            <a:r>
              <a:rPr lang="fr-FR" sz="1000" dirty="0" smtClean="0">
                <a:latin typeface="Trebuchet MS"/>
                <a:ea typeface="Calibri"/>
                <a:cs typeface="Times New Roman"/>
              </a:rPr>
              <a:t>Etend aux avocats la qualité de fiduciaire et prévoit la possibilité d’étendre aux personnes physiques la qualité de constituant. </a:t>
            </a:r>
          </a:p>
        </p:txBody>
      </p:sp>
      <p:sp>
        <p:nvSpPr>
          <p:cNvPr id="63" name="ZoneTexte 33"/>
          <p:cNvSpPr txBox="1">
            <a:spLocks noChangeArrowheads="1"/>
          </p:cNvSpPr>
          <p:nvPr/>
        </p:nvSpPr>
        <p:spPr bwMode="auto">
          <a:xfrm>
            <a:off x="4786314" y="2245223"/>
            <a:ext cx="1214446" cy="1169551"/>
          </a:xfrm>
          <a:prstGeom prst="rect">
            <a:avLst/>
          </a:prstGeom>
          <a:noFill/>
          <a:ln w="9525">
            <a:noFill/>
            <a:miter lim="800000"/>
            <a:headEnd/>
            <a:tailEnd/>
          </a:ln>
        </p:spPr>
        <p:txBody>
          <a:bodyPr wrap="square">
            <a:spAutoFit/>
          </a:bodyPr>
          <a:lstStyle/>
          <a:p>
            <a:pPr>
              <a:spcAft>
                <a:spcPts val="0"/>
              </a:spcAft>
            </a:pPr>
            <a:r>
              <a:rPr lang="fr-FR" sz="1000" b="1" dirty="0" smtClean="0">
                <a:latin typeface="Trebuchet MS"/>
                <a:ea typeface="Calibri"/>
                <a:cs typeface="Times New Roman"/>
              </a:rPr>
              <a:t>Loi n° 2007-211 instituant la fiducie.</a:t>
            </a:r>
          </a:p>
          <a:p>
            <a:pPr>
              <a:spcAft>
                <a:spcPts val="0"/>
              </a:spcAft>
            </a:pPr>
            <a:r>
              <a:rPr lang="fr-FR" sz="1000" dirty="0" smtClean="0">
                <a:latin typeface="Trebuchet MS"/>
                <a:ea typeface="Calibri"/>
                <a:cs typeface="Times New Roman"/>
              </a:rPr>
              <a:t>Définit aux articles 2011 et suivants du code civil.</a:t>
            </a:r>
            <a:endParaRPr lang="fr-FR" sz="1000" dirty="0">
              <a:latin typeface="Trebuchet MS"/>
              <a:ea typeface="Calibri"/>
              <a:cs typeface="Times New Roman"/>
            </a:endParaRPr>
          </a:p>
        </p:txBody>
      </p:sp>
      <p:cxnSp>
        <p:nvCxnSpPr>
          <p:cNvPr id="65" name="Connecteur droit 64"/>
          <p:cNvCxnSpPr/>
          <p:nvPr/>
        </p:nvCxnSpPr>
        <p:spPr>
          <a:xfrm rot="5400000">
            <a:off x="8100392" y="1772818"/>
            <a:ext cx="1008112" cy="0"/>
          </a:xfrm>
          <a:prstGeom prst="line">
            <a:avLst/>
          </a:prstGeom>
          <a:ln w="3175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Connecteur droit 65"/>
          <p:cNvCxnSpPr/>
          <p:nvPr/>
        </p:nvCxnSpPr>
        <p:spPr>
          <a:xfrm rot="5400000">
            <a:off x="6948263" y="1772819"/>
            <a:ext cx="1008114" cy="0"/>
          </a:xfrm>
          <a:prstGeom prst="line">
            <a:avLst/>
          </a:prstGeom>
          <a:ln w="3175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ZoneTexte 25"/>
          <p:cNvSpPr txBox="1">
            <a:spLocks noChangeArrowheads="1"/>
          </p:cNvSpPr>
          <p:nvPr/>
        </p:nvSpPr>
        <p:spPr bwMode="auto">
          <a:xfrm>
            <a:off x="6876257" y="980730"/>
            <a:ext cx="1007863" cy="261610"/>
          </a:xfrm>
          <a:prstGeom prst="rect">
            <a:avLst/>
          </a:prstGeom>
          <a:noFill/>
          <a:ln w="9525">
            <a:noFill/>
            <a:miter lim="800000"/>
            <a:headEnd/>
            <a:tailEnd/>
          </a:ln>
        </p:spPr>
        <p:txBody>
          <a:bodyPr wrap="square">
            <a:spAutoFit/>
          </a:bodyPr>
          <a:lstStyle/>
          <a:p>
            <a:pPr algn="just">
              <a:spcAft>
                <a:spcPts val="0"/>
              </a:spcAft>
            </a:pPr>
            <a:r>
              <a:rPr lang="fr-FR" sz="1100" b="1" dirty="0" smtClean="0">
                <a:latin typeface="Trebuchet MS"/>
                <a:ea typeface="Calibri"/>
                <a:cs typeface="Times New Roman"/>
              </a:rPr>
              <a:t>30/01/2009</a:t>
            </a:r>
            <a:endParaRPr lang="fr-FR" sz="1100" b="1" dirty="0">
              <a:latin typeface="Trebuchet MS"/>
              <a:ea typeface="Calibri"/>
              <a:cs typeface="Times New Roman"/>
            </a:endParaRPr>
          </a:p>
        </p:txBody>
      </p:sp>
      <p:sp>
        <p:nvSpPr>
          <p:cNvPr id="68" name="ZoneTexte 25"/>
          <p:cNvSpPr txBox="1">
            <a:spLocks noChangeArrowheads="1"/>
          </p:cNvSpPr>
          <p:nvPr/>
        </p:nvSpPr>
        <p:spPr bwMode="auto">
          <a:xfrm>
            <a:off x="8001025" y="980730"/>
            <a:ext cx="1035472" cy="261610"/>
          </a:xfrm>
          <a:prstGeom prst="rect">
            <a:avLst/>
          </a:prstGeom>
          <a:noFill/>
          <a:ln w="9525">
            <a:noFill/>
            <a:miter lim="800000"/>
            <a:headEnd/>
            <a:tailEnd/>
          </a:ln>
        </p:spPr>
        <p:txBody>
          <a:bodyPr wrap="square">
            <a:spAutoFit/>
          </a:bodyPr>
          <a:lstStyle/>
          <a:p>
            <a:pPr algn="just">
              <a:spcAft>
                <a:spcPts val="0"/>
              </a:spcAft>
            </a:pPr>
            <a:r>
              <a:rPr lang="fr-FR" sz="1100" b="1" dirty="0" smtClean="0">
                <a:latin typeface="Trebuchet MS"/>
                <a:ea typeface="Calibri"/>
                <a:cs typeface="Times New Roman"/>
              </a:rPr>
              <a:t>15/06/2010  </a:t>
            </a:r>
          </a:p>
        </p:txBody>
      </p:sp>
      <p:sp>
        <p:nvSpPr>
          <p:cNvPr id="69" name="ZoneTexte 31"/>
          <p:cNvSpPr txBox="1">
            <a:spLocks noChangeArrowheads="1"/>
          </p:cNvSpPr>
          <p:nvPr/>
        </p:nvSpPr>
        <p:spPr bwMode="auto">
          <a:xfrm>
            <a:off x="8100393" y="2278029"/>
            <a:ext cx="1080119" cy="2246769"/>
          </a:xfrm>
          <a:prstGeom prst="rect">
            <a:avLst/>
          </a:prstGeom>
          <a:noFill/>
          <a:ln w="9525">
            <a:noFill/>
            <a:miter lim="800000"/>
            <a:headEnd/>
            <a:tailEnd/>
          </a:ln>
        </p:spPr>
        <p:txBody>
          <a:bodyPr wrap="square">
            <a:spAutoFit/>
          </a:bodyPr>
          <a:lstStyle/>
          <a:p>
            <a:pPr>
              <a:spcAft>
                <a:spcPts val="0"/>
              </a:spcAft>
            </a:pPr>
            <a:r>
              <a:rPr lang="fr-FR" sz="1000" b="1" dirty="0" smtClean="0">
                <a:latin typeface="Trebuchet MS"/>
                <a:ea typeface="Calibri"/>
                <a:cs typeface="Times New Roman"/>
              </a:rPr>
              <a:t>Loi n°2010-658 relative à l’entrepreneur individuel à responsabilité limitée.</a:t>
            </a:r>
          </a:p>
          <a:p>
            <a:pPr>
              <a:spcAft>
                <a:spcPts val="0"/>
              </a:spcAft>
            </a:pPr>
            <a:r>
              <a:rPr lang="fr-FR" sz="1000" dirty="0" smtClean="0">
                <a:latin typeface="Trebuchet MS"/>
                <a:ea typeface="Calibri"/>
                <a:cs typeface="Times New Roman"/>
              </a:rPr>
              <a:t>Permet aux entrepreneurs et aux professions libérales de constituer un patrimoine d’affectation.</a:t>
            </a:r>
          </a:p>
        </p:txBody>
      </p:sp>
      <p:sp>
        <p:nvSpPr>
          <p:cNvPr id="70" name="ZoneTexte 33"/>
          <p:cNvSpPr txBox="1">
            <a:spLocks noChangeArrowheads="1"/>
          </p:cNvSpPr>
          <p:nvPr/>
        </p:nvSpPr>
        <p:spPr bwMode="auto">
          <a:xfrm>
            <a:off x="6929454" y="2275826"/>
            <a:ext cx="1214446" cy="1477328"/>
          </a:xfrm>
          <a:prstGeom prst="rect">
            <a:avLst/>
          </a:prstGeom>
          <a:noFill/>
          <a:ln w="9525">
            <a:noFill/>
            <a:miter lim="800000"/>
            <a:headEnd/>
            <a:tailEnd/>
          </a:ln>
        </p:spPr>
        <p:txBody>
          <a:bodyPr wrap="square">
            <a:spAutoFit/>
          </a:bodyPr>
          <a:lstStyle/>
          <a:p>
            <a:pPr>
              <a:spcAft>
                <a:spcPts val="0"/>
              </a:spcAft>
            </a:pPr>
            <a:r>
              <a:rPr lang="fr-FR" sz="1000" b="1" dirty="0" smtClean="0">
                <a:latin typeface="Trebuchet MS"/>
                <a:ea typeface="Calibri"/>
                <a:cs typeface="Times New Roman"/>
              </a:rPr>
              <a:t>Ordonnance n° 2009-112 portant diverses mesures relatives à la fiducie.</a:t>
            </a:r>
          </a:p>
          <a:p>
            <a:pPr>
              <a:spcAft>
                <a:spcPts val="0"/>
              </a:spcAft>
            </a:pPr>
            <a:r>
              <a:rPr lang="fr-FR" sz="1000" dirty="0" smtClean="0">
                <a:latin typeface="Trebuchet MS"/>
                <a:ea typeface="Calibri"/>
                <a:cs typeface="Times New Roman"/>
              </a:rPr>
              <a:t>Met en œuvre les dispositions de la loi LME de 2008.</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395536" y="692374"/>
            <a:ext cx="7920772" cy="4968877"/>
            <a:chOff x="110" y="799"/>
            <a:chExt cx="6163" cy="3130"/>
          </a:xfrm>
        </p:grpSpPr>
        <p:sp>
          <p:nvSpPr>
            <p:cNvPr id="4"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5" name="Rectangle 44"/>
            <p:cNvSpPr>
              <a:spLocks noChangeArrowheads="1"/>
            </p:cNvSpPr>
            <p:nvPr/>
          </p:nvSpPr>
          <p:spPr bwMode="auto">
            <a:xfrm>
              <a:off x="278" y="799"/>
              <a:ext cx="5995" cy="139"/>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rPr>
                <a:t>Illustration n° 74 : Les solutions adoptées pour la succession en Allemagne</a:t>
              </a:r>
              <a:endParaRPr lang="fr-FR" sz="1300" dirty="0">
                <a:solidFill>
                  <a:srgbClr val="FFFF00"/>
                </a:solidFill>
                <a:latin typeface="Trebuchet MS" pitchFamily="34" charset="0"/>
              </a:endParaRPr>
            </a:p>
          </p:txBody>
        </p:sp>
      </p:grpSp>
      <p:graphicFrame>
        <p:nvGraphicFramePr>
          <p:cNvPr id="8" name="Tableau 7"/>
          <p:cNvGraphicFramePr>
            <a:graphicFrameLocks noGrp="1"/>
          </p:cNvGraphicFramePr>
          <p:nvPr/>
        </p:nvGraphicFramePr>
        <p:xfrm>
          <a:off x="1143069" y="1340056"/>
          <a:ext cx="6381828" cy="3224390"/>
        </p:xfrm>
        <a:graphic>
          <a:graphicData uri="http://schemas.openxmlformats.org/drawingml/2006/table">
            <a:tbl>
              <a:tblPr/>
              <a:tblGrid>
                <a:gridCol w="2397969"/>
                <a:gridCol w="1904769"/>
                <a:gridCol w="2079090"/>
              </a:tblGrid>
              <a:tr h="714380">
                <a:tc>
                  <a:txBody>
                    <a:bodyPr/>
                    <a:lstStyle/>
                    <a:p>
                      <a:pPr algn="l" fontAlgn="b"/>
                      <a:endParaRPr lang="fr-FR" sz="1100" b="0" i="0" u="none" strike="noStrike" dirty="0">
                        <a:solidFill>
                          <a:srgbClr val="000000"/>
                        </a:solidFill>
                        <a:latin typeface="Calibri"/>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ctr"/>
                      <a:r>
                        <a:rPr lang="fr-FR" sz="1400" b="1" i="0" u="none" strike="noStrike" dirty="0">
                          <a:solidFill>
                            <a:srgbClr val="FFFFFF"/>
                          </a:solidFill>
                          <a:latin typeface="Trebuchet MS"/>
                        </a:rPr>
                        <a:t>Nombre d’entreprises </a:t>
                      </a:r>
                    </a:p>
                  </a:txBody>
                  <a:tcPr marL="72000" marR="72000" marT="36000" marB="36000" anchor="ctr">
                    <a:lnL>
                      <a:noFill/>
                    </a:lnL>
                    <a:lnR w="12700" cap="flat" cmpd="sng" algn="ctr">
                      <a:solidFill>
                        <a:schemeClr val="tx1"/>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A5003E"/>
                    </a:solidFill>
                  </a:tcPr>
                </a:tc>
                <a:tc>
                  <a:txBody>
                    <a:bodyPr/>
                    <a:lstStyle/>
                    <a:p>
                      <a:pPr algn="ctr" rtl="0" fontAlgn="ctr"/>
                      <a:r>
                        <a:rPr lang="fr-FR" sz="1400" b="1" i="0" u="none" strike="noStrike" dirty="0" smtClean="0">
                          <a:solidFill>
                            <a:srgbClr val="FFFFFF"/>
                          </a:solidFill>
                          <a:latin typeface="Trebuchet MS"/>
                        </a:rPr>
                        <a:t>Nombre </a:t>
                      </a:r>
                      <a:r>
                        <a:rPr lang="fr-FR" sz="1400" b="1" i="0" u="none" strike="noStrike" dirty="0">
                          <a:solidFill>
                            <a:srgbClr val="FFFFFF"/>
                          </a:solidFill>
                          <a:latin typeface="Trebuchet MS"/>
                        </a:rPr>
                        <a:t>de salariés concernés</a:t>
                      </a:r>
                    </a:p>
                  </a:txBody>
                  <a:tcPr marL="72000" marR="72000" marT="36000" marB="36000" anchor="ctr">
                    <a:lnL w="12700" cap="flat" cmpd="sng" algn="ctr">
                      <a:solidFill>
                        <a:schemeClr val="tx1"/>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A5003E"/>
                    </a:solidFill>
                  </a:tcPr>
                </a:tc>
              </a:tr>
              <a:tr h="609600">
                <a:tc>
                  <a:txBody>
                    <a:bodyPr/>
                    <a:lstStyle/>
                    <a:p>
                      <a:pPr algn="ctr" rtl="0" fontAlgn="ctr"/>
                      <a:r>
                        <a:rPr lang="fr-FR" sz="1200" b="1" i="0" u="none" strike="noStrike" dirty="0">
                          <a:solidFill>
                            <a:srgbClr val="000000"/>
                          </a:solidFill>
                          <a:latin typeface="Trebuchet MS"/>
                        </a:rPr>
                        <a:t>Reprise par un membre de la famille</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r-FR" sz="1200" b="0" i="0" u="none" strike="noStrike" dirty="0">
                          <a:solidFill>
                            <a:srgbClr val="000000"/>
                          </a:solidFill>
                          <a:latin typeface="Trebuchet MS"/>
                        </a:rPr>
                        <a:t> 31 000 (43,8 %) </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r-FR" sz="1200" b="0" i="0" u="none" strike="noStrike" dirty="0" smtClean="0">
                          <a:solidFill>
                            <a:srgbClr val="000000"/>
                          </a:solidFill>
                          <a:latin typeface="Trebuchet MS"/>
                        </a:rPr>
                        <a:t>351 000</a:t>
                      </a:r>
                      <a:endParaRPr lang="fr-FR" sz="1200" b="0" i="0" u="none" strike="noStrike" dirty="0">
                        <a:solidFill>
                          <a:srgbClr val="000000"/>
                        </a:solidFill>
                        <a:latin typeface="Trebuchet MS"/>
                      </a:endParaRP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3850">
                <a:tc>
                  <a:txBody>
                    <a:bodyPr/>
                    <a:lstStyle/>
                    <a:p>
                      <a:pPr algn="ctr" rtl="0" fontAlgn="ctr"/>
                      <a:r>
                        <a:rPr lang="fr-FR" sz="1200" b="1" i="0" u="none" strike="noStrike" dirty="0">
                          <a:solidFill>
                            <a:srgbClr val="000000"/>
                          </a:solidFill>
                          <a:latin typeface="Trebuchet MS"/>
                        </a:rPr>
                        <a:t>Cession </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r-FR" sz="1200" b="0" i="0" u="none" strike="noStrike" dirty="0">
                          <a:solidFill>
                            <a:srgbClr val="000000"/>
                          </a:solidFill>
                          <a:latin typeface="Trebuchet MS"/>
                        </a:rPr>
                        <a:t>15 000 (21,1 %)</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r-FR" sz="1200" b="0" i="0" u="none" strike="noStrike" dirty="0" smtClean="0">
                          <a:solidFill>
                            <a:srgbClr val="000000"/>
                          </a:solidFill>
                          <a:latin typeface="Trebuchet MS"/>
                        </a:rPr>
                        <a:t>114 000</a:t>
                      </a:r>
                      <a:endParaRPr lang="fr-FR" sz="1200" b="0" i="0" u="none" strike="noStrike" dirty="0">
                        <a:solidFill>
                          <a:srgbClr val="000000"/>
                        </a:solidFill>
                        <a:latin typeface="Trebuchet MS"/>
                      </a:endParaRP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81025">
                <a:tc>
                  <a:txBody>
                    <a:bodyPr/>
                    <a:lstStyle/>
                    <a:p>
                      <a:pPr algn="ctr" rtl="0" fontAlgn="ctr"/>
                      <a:r>
                        <a:rPr lang="fr-FR" sz="1200" b="1" i="0" u="none" strike="noStrike" dirty="0">
                          <a:solidFill>
                            <a:srgbClr val="000000"/>
                          </a:solidFill>
                          <a:latin typeface="Trebuchet MS"/>
                        </a:rPr>
                        <a:t>Reprise par un manager externe</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r-FR" sz="1200" b="0" i="0" u="none" strike="noStrike" dirty="0">
                          <a:solidFill>
                            <a:srgbClr val="000000"/>
                          </a:solidFill>
                          <a:latin typeface="Trebuchet MS"/>
                        </a:rPr>
                        <a:t> 11 700 (16,5 %) </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r-FR" sz="1200" b="0" i="0" u="none" strike="noStrike" dirty="0" smtClean="0">
                          <a:solidFill>
                            <a:srgbClr val="000000"/>
                          </a:solidFill>
                          <a:latin typeface="Trebuchet MS"/>
                        </a:rPr>
                        <a:t>107 000</a:t>
                      </a:r>
                      <a:endParaRPr lang="fr-FR" sz="1200" b="0" i="0" u="none" strike="noStrike" dirty="0">
                        <a:solidFill>
                          <a:srgbClr val="000000"/>
                        </a:solidFill>
                        <a:latin typeface="Trebuchet MS"/>
                      </a:endParaRP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85775">
                <a:tc>
                  <a:txBody>
                    <a:bodyPr/>
                    <a:lstStyle/>
                    <a:p>
                      <a:pPr algn="ctr" rtl="0" fontAlgn="ctr"/>
                      <a:r>
                        <a:rPr lang="fr-FR" sz="1200" b="1" i="0" u="none" strike="noStrike" dirty="0">
                          <a:solidFill>
                            <a:srgbClr val="000000"/>
                          </a:solidFill>
                          <a:latin typeface="Trebuchet MS"/>
                        </a:rPr>
                        <a:t>Reprise par un manager interne </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r-FR" sz="1200" b="0" i="0" u="none" strike="noStrike" dirty="0">
                          <a:solidFill>
                            <a:srgbClr val="000000"/>
                          </a:solidFill>
                          <a:latin typeface="Trebuchet MS"/>
                        </a:rPr>
                        <a:t>7 300 (10,2 %)</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r-FR" sz="1200" b="0" i="0" u="none" strike="noStrike" dirty="0" smtClean="0">
                          <a:solidFill>
                            <a:srgbClr val="000000"/>
                          </a:solidFill>
                          <a:latin typeface="Trebuchet MS"/>
                        </a:rPr>
                        <a:t>72 500</a:t>
                      </a:r>
                      <a:endParaRPr lang="fr-FR" sz="1200" b="0" i="0" u="none" strike="noStrike" dirty="0">
                        <a:solidFill>
                          <a:srgbClr val="000000"/>
                        </a:solidFill>
                        <a:latin typeface="Trebuchet MS"/>
                      </a:endParaRP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9550">
                <a:tc>
                  <a:txBody>
                    <a:bodyPr/>
                    <a:lstStyle/>
                    <a:p>
                      <a:pPr algn="ctr" rtl="0" fontAlgn="ctr"/>
                      <a:r>
                        <a:rPr lang="fr-FR" sz="1200" b="1" i="0" u="none" strike="noStrike" dirty="0">
                          <a:solidFill>
                            <a:srgbClr val="000000"/>
                          </a:solidFill>
                          <a:latin typeface="Trebuchet MS"/>
                        </a:rPr>
                        <a:t>Fermeture </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r-FR" sz="1200" b="0" i="0" u="none" strike="noStrike" dirty="0">
                          <a:solidFill>
                            <a:srgbClr val="000000"/>
                          </a:solidFill>
                          <a:latin typeface="Trebuchet MS"/>
                        </a:rPr>
                        <a:t>5 900 (8,3 %) </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r-FR" sz="1200" b="0" i="0" u="none" strike="noStrike" dirty="0" smtClean="0">
                          <a:solidFill>
                            <a:srgbClr val="000000"/>
                          </a:solidFill>
                          <a:latin typeface="Trebuchet MS"/>
                        </a:rPr>
                        <a:t>33 500</a:t>
                      </a:r>
                      <a:endParaRPr lang="fr-FR" sz="1200" b="0" i="0" u="none" strike="noStrike" dirty="0">
                        <a:solidFill>
                          <a:srgbClr val="000000"/>
                        </a:solidFill>
                        <a:latin typeface="Trebuchet MS"/>
                      </a:endParaRP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9550">
                <a:tc>
                  <a:txBody>
                    <a:bodyPr/>
                    <a:lstStyle/>
                    <a:p>
                      <a:pPr algn="ctr" rtl="0" fontAlgn="ctr"/>
                      <a:r>
                        <a:rPr lang="fr-FR" sz="1200" b="1" i="0" u="none" strike="noStrike" dirty="0">
                          <a:solidFill>
                            <a:srgbClr val="000000"/>
                          </a:solidFill>
                          <a:latin typeface="Trebuchet MS"/>
                        </a:rPr>
                        <a:t>Total </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r-FR" sz="1200" b="0" i="0" u="none" strike="noStrike" dirty="0">
                          <a:solidFill>
                            <a:srgbClr val="000000"/>
                          </a:solidFill>
                          <a:latin typeface="Trebuchet MS"/>
                        </a:rPr>
                        <a:t>70 900 (100 %) </a:t>
                      </a: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r-FR" sz="1200" b="0" i="0" u="none" strike="noStrike" dirty="0" smtClean="0">
                          <a:solidFill>
                            <a:srgbClr val="000000"/>
                          </a:solidFill>
                          <a:latin typeface="Trebuchet MS"/>
                        </a:rPr>
                        <a:t>678 000</a:t>
                      </a:r>
                      <a:endParaRPr lang="fr-FR" sz="1200" b="0" i="0" u="none" strike="noStrike" dirty="0">
                        <a:solidFill>
                          <a:srgbClr val="000000"/>
                        </a:solidFill>
                        <a:latin typeface="Trebuchet MS"/>
                      </a:endParaRPr>
                    </a:p>
                  </a:txBody>
                  <a:tcPr marL="72000" marR="72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9" name="Rectangle 8"/>
          <p:cNvSpPr/>
          <p:nvPr/>
        </p:nvSpPr>
        <p:spPr>
          <a:xfrm>
            <a:off x="1163496" y="4653136"/>
            <a:ext cx="6000792" cy="261610"/>
          </a:xfrm>
          <a:prstGeom prst="rect">
            <a:avLst/>
          </a:prstGeom>
        </p:spPr>
        <p:txBody>
          <a:bodyPr wrap="square">
            <a:spAutoFit/>
          </a:bodyPr>
          <a:lstStyle/>
          <a:p>
            <a:r>
              <a:rPr lang="fr-FR" sz="1100" i="1" dirty="0" smtClean="0">
                <a:latin typeface="Trebuchet MS" pitchFamily="34" charset="0"/>
              </a:rPr>
              <a:t>Source des données : Institut für Mittelstandforschung Bonn (htpp://www.ifm-bonn.de)</a:t>
            </a:r>
            <a:endParaRPr lang="fr-FR" sz="1100" i="1" dirty="0">
              <a:latin typeface="Trebuchet MS" pitchFamily="34" charset="0"/>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 name="Forme libre 262"/>
          <p:cNvSpPr/>
          <p:nvPr/>
        </p:nvSpPr>
        <p:spPr>
          <a:xfrm>
            <a:off x="2689695" y="3131428"/>
            <a:ext cx="3538380" cy="2095264"/>
          </a:xfrm>
          <a:custGeom>
            <a:avLst/>
            <a:gdLst>
              <a:gd name="connsiteX0" fmla="*/ 0 w 714379"/>
              <a:gd name="connsiteY0" fmla="*/ 0 h 652454"/>
              <a:gd name="connsiteX1" fmla="*/ 714379 w 714379"/>
              <a:gd name="connsiteY1" fmla="*/ 0 h 652454"/>
              <a:gd name="connsiteX2" fmla="*/ 714379 w 714379"/>
              <a:gd name="connsiteY2" fmla="*/ 652454 h 652454"/>
              <a:gd name="connsiteX3" fmla="*/ 0 w 714379"/>
              <a:gd name="connsiteY3" fmla="*/ 652454 h 652454"/>
              <a:gd name="connsiteX4" fmla="*/ 0 w 714379"/>
              <a:gd name="connsiteY4" fmla="*/ 0 h 652454"/>
              <a:gd name="connsiteX0" fmla="*/ 0 w 1857355"/>
              <a:gd name="connsiteY0" fmla="*/ 761880 h 1414334"/>
              <a:gd name="connsiteX1" fmla="*/ 1857355 w 1857355"/>
              <a:gd name="connsiteY1" fmla="*/ 0 h 1414334"/>
              <a:gd name="connsiteX2" fmla="*/ 714379 w 1857355"/>
              <a:gd name="connsiteY2" fmla="*/ 1414334 h 1414334"/>
              <a:gd name="connsiteX3" fmla="*/ 0 w 1857355"/>
              <a:gd name="connsiteY3" fmla="*/ 1414334 h 1414334"/>
              <a:gd name="connsiteX4" fmla="*/ 0 w 1857355"/>
              <a:gd name="connsiteY4" fmla="*/ 761880 h 1414334"/>
              <a:gd name="connsiteX0" fmla="*/ 0 w 6085477"/>
              <a:gd name="connsiteY0" fmla="*/ 785300 h 1437754"/>
              <a:gd name="connsiteX1" fmla="*/ 1857355 w 6085477"/>
              <a:gd name="connsiteY1" fmla="*/ 23420 h 1437754"/>
              <a:gd name="connsiteX2" fmla="*/ 714379 w 6085477"/>
              <a:gd name="connsiteY2" fmla="*/ 1437754 h 1437754"/>
              <a:gd name="connsiteX3" fmla="*/ 0 w 6085477"/>
              <a:gd name="connsiteY3" fmla="*/ 1437754 h 1437754"/>
              <a:gd name="connsiteX4" fmla="*/ 0 w 6085477"/>
              <a:gd name="connsiteY4" fmla="*/ 785300 h 1437754"/>
              <a:gd name="connsiteX0" fmla="*/ 0 w 6085477"/>
              <a:gd name="connsiteY0" fmla="*/ 785300 h 1554944"/>
              <a:gd name="connsiteX1" fmla="*/ 1857355 w 6085477"/>
              <a:gd name="connsiteY1" fmla="*/ 23420 h 1554944"/>
              <a:gd name="connsiteX2" fmla="*/ 2786049 w 6085477"/>
              <a:gd name="connsiteY2" fmla="*/ 1554944 h 1554944"/>
              <a:gd name="connsiteX3" fmla="*/ 0 w 6085477"/>
              <a:gd name="connsiteY3" fmla="*/ 1437754 h 1554944"/>
              <a:gd name="connsiteX4" fmla="*/ 0 w 6085477"/>
              <a:gd name="connsiteY4" fmla="*/ 785300 h 1554944"/>
              <a:gd name="connsiteX0" fmla="*/ 0 w 6085477"/>
              <a:gd name="connsiteY0" fmla="*/ 785300 h 2411375"/>
              <a:gd name="connsiteX1" fmla="*/ 1857355 w 6085477"/>
              <a:gd name="connsiteY1" fmla="*/ 23420 h 2411375"/>
              <a:gd name="connsiteX2" fmla="*/ 2786049 w 6085477"/>
              <a:gd name="connsiteY2" fmla="*/ 1554944 h 2411375"/>
              <a:gd name="connsiteX3" fmla="*/ 0 w 6085477"/>
              <a:gd name="connsiteY3" fmla="*/ 1437754 h 2411375"/>
              <a:gd name="connsiteX4" fmla="*/ 0 w 6085477"/>
              <a:gd name="connsiteY4" fmla="*/ 785300 h 2411375"/>
              <a:gd name="connsiteX0" fmla="*/ 0 w 3474477"/>
              <a:gd name="connsiteY0" fmla="*/ 880905 h 2506980"/>
              <a:gd name="connsiteX1" fmla="*/ 1857355 w 3474477"/>
              <a:gd name="connsiteY1" fmla="*/ 119025 h 2506980"/>
              <a:gd name="connsiteX2" fmla="*/ 3319695 w 3474477"/>
              <a:gd name="connsiteY2" fmla="*/ 255254 h 2506980"/>
              <a:gd name="connsiteX3" fmla="*/ 2786049 w 3474477"/>
              <a:gd name="connsiteY3" fmla="*/ 1650549 h 2506980"/>
              <a:gd name="connsiteX4" fmla="*/ 0 w 3474477"/>
              <a:gd name="connsiteY4" fmla="*/ 1533359 h 2506980"/>
              <a:gd name="connsiteX5" fmla="*/ 0 w 3474477"/>
              <a:gd name="connsiteY5" fmla="*/ 880905 h 2506980"/>
              <a:gd name="connsiteX0" fmla="*/ 0 w 3474477"/>
              <a:gd name="connsiteY0" fmla="*/ 770239 h 2396314"/>
              <a:gd name="connsiteX1" fmla="*/ 1857355 w 3474477"/>
              <a:gd name="connsiteY1" fmla="*/ 8359 h 2396314"/>
              <a:gd name="connsiteX2" fmla="*/ 3319695 w 3474477"/>
              <a:gd name="connsiteY2" fmla="*/ 144588 h 2396314"/>
              <a:gd name="connsiteX3" fmla="*/ 2786049 w 3474477"/>
              <a:gd name="connsiteY3" fmla="*/ 1539883 h 2396314"/>
              <a:gd name="connsiteX4" fmla="*/ 0 w 3474477"/>
              <a:gd name="connsiteY4" fmla="*/ 1422693 h 2396314"/>
              <a:gd name="connsiteX5" fmla="*/ 0 w 3474477"/>
              <a:gd name="connsiteY5" fmla="*/ 770239 h 2396314"/>
              <a:gd name="connsiteX0" fmla="*/ 0 w 3744074"/>
              <a:gd name="connsiteY0" fmla="*/ 770239 h 2396314"/>
              <a:gd name="connsiteX1" fmla="*/ 1857355 w 3744074"/>
              <a:gd name="connsiteY1" fmla="*/ 8359 h 2396314"/>
              <a:gd name="connsiteX2" fmla="*/ 3319695 w 3744074"/>
              <a:gd name="connsiteY2" fmla="*/ 144588 h 2396314"/>
              <a:gd name="connsiteX3" fmla="*/ 2786049 w 3744074"/>
              <a:gd name="connsiteY3" fmla="*/ 1539883 h 2396314"/>
              <a:gd name="connsiteX4" fmla="*/ 0 w 3744074"/>
              <a:gd name="connsiteY4" fmla="*/ 1422693 h 2396314"/>
              <a:gd name="connsiteX5" fmla="*/ 0 w 3744074"/>
              <a:gd name="connsiteY5" fmla="*/ 770239 h 2396314"/>
              <a:gd name="connsiteX0" fmla="*/ 0 w 3744074"/>
              <a:gd name="connsiteY0" fmla="*/ 761880 h 2387955"/>
              <a:gd name="connsiteX1" fmla="*/ 1857355 w 3744074"/>
              <a:gd name="connsiteY1" fmla="*/ 0 h 2387955"/>
              <a:gd name="connsiteX2" fmla="*/ 3319695 w 3744074"/>
              <a:gd name="connsiteY2" fmla="*/ 136229 h 2387955"/>
              <a:gd name="connsiteX3" fmla="*/ 2786049 w 3744074"/>
              <a:gd name="connsiteY3" fmla="*/ 1531524 h 2387955"/>
              <a:gd name="connsiteX4" fmla="*/ 0 w 3744074"/>
              <a:gd name="connsiteY4" fmla="*/ 1414334 h 2387955"/>
              <a:gd name="connsiteX5" fmla="*/ 0 w 3744074"/>
              <a:gd name="connsiteY5" fmla="*/ 761880 h 2387955"/>
              <a:gd name="connsiteX0" fmla="*/ 0 w 3744074"/>
              <a:gd name="connsiteY0" fmla="*/ 761880 h 1533393"/>
              <a:gd name="connsiteX1" fmla="*/ 1857355 w 3744074"/>
              <a:gd name="connsiteY1" fmla="*/ 0 h 1533393"/>
              <a:gd name="connsiteX2" fmla="*/ 3319695 w 3744074"/>
              <a:gd name="connsiteY2" fmla="*/ 136229 h 1533393"/>
              <a:gd name="connsiteX3" fmla="*/ 2786049 w 3744074"/>
              <a:gd name="connsiteY3" fmla="*/ 1531524 h 1533393"/>
              <a:gd name="connsiteX4" fmla="*/ 0 w 3744074"/>
              <a:gd name="connsiteY4" fmla="*/ 1414334 h 1533393"/>
              <a:gd name="connsiteX5" fmla="*/ 0 w 3744074"/>
              <a:gd name="connsiteY5" fmla="*/ 761880 h 1533393"/>
              <a:gd name="connsiteX0" fmla="*/ 350864 w 4094938"/>
              <a:gd name="connsiteY0" fmla="*/ 761880 h 1533393"/>
              <a:gd name="connsiteX1" fmla="*/ 2208219 w 4094938"/>
              <a:gd name="connsiteY1" fmla="*/ 0 h 1533393"/>
              <a:gd name="connsiteX2" fmla="*/ 3670559 w 4094938"/>
              <a:gd name="connsiteY2" fmla="*/ 136229 h 1533393"/>
              <a:gd name="connsiteX3" fmla="*/ 3136913 w 4094938"/>
              <a:gd name="connsiteY3" fmla="*/ 1531524 h 1533393"/>
              <a:gd name="connsiteX4" fmla="*/ 350864 w 4094938"/>
              <a:gd name="connsiteY4" fmla="*/ 1414334 h 1533393"/>
              <a:gd name="connsiteX5" fmla="*/ 350864 w 4094938"/>
              <a:gd name="connsiteY5" fmla="*/ 761880 h 1533393"/>
              <a:gd name="connsiteX0" fmla="*/ 465422 w 4209496"/>
              <a:gd name="connsiteY0" fmla="*/ 761880 h 1533393"/>
              <a:gd name="connsiteX1" fmla="*/ 2322777 w 4209496"/>
              <a:gd name="connsiteY1" fmla="*/ 0 h 1533393"/>
              <a:gd name="connsiteX2" fmla="*/ 3785117 w 4209496"/>
              <a:gd name="connsiteY2" fmla="*/ 136229 h 1533393"/>
              <a:gd name="connsiteX3" fmla="*/ 3251471 w 4209496"/>
              <a:gd name="connsiteY3" fmla="*/ 1531524 h 1533393"/>
              <a:gd name="connsiteX4" fmla="*/ 465422 w 4209496"/>
              <a:gd name="connsiteY4" fmla="*/ 1414334 h 1533393"/>
              <a:gd name="connsiteX5" fmla="*/ 601785 w 4209496"/>
              <a:gd name="connsiteY5" fmla="*/ 1406066 h 1533393"/>
              <a:gd name="connsiteX6" fmla="*/ 465422 w 4209496"/>
              <a:gd name="connsiteY6" fmla="*/ 761880 h 1533393"/>
              <a:gd name="connsiteX0" fmla="*/ 310639 w 4054713"/>
              <a:gd name="connsiteY0" fmla="*/ 761880 h 1743163"/>
              <a:gd name="connsiteX1" fmla="*/ 2167994 w 4054713"/>
              <a:gd name="connsiteY1" fmla="*/ 0 h 1743163"/>
              <a:gd name="connsiteX2" fmla="*/ 3630334 w 4054713"/>
              <a:gd name="connsiteY2" fmla="*/ 136229 h 1743163"/>
              <a:gd name="connsiteX3" fmla="*/ 3096688 w 4054713"/>
              <a:gd name="connsiteY3" fmla="*/ 1531524 h 1743163"/>
              <a:gd name="connsiteX4" fmla="*/ 447002 w 4054713"/>
              <a:gd name="connsiteY4" fmla="*/ 1406066 h 1743163"/>
              <a:gd name="connsiteX5" fmla="*/ 310639 w 4054713"/>
              <a:gd name="connsiteY5" fmla="*/ 761880 h 1743163"/>
              <a:gd name="connsiteX0" fmla="*/ 310639 w 3768993"/>
              <a:gd name="connsiteY0" fmla="*/ 761880 h 1743163"/>
              <a:gd name="connsiteX1" fmla="*/ 1882274 w 3768993"/>
              <a:gd name="connsiteY1" fmla="*/ 0 h 1743163"/>
              <a:gd name="connsiteX2" fmla="*/ 3344614 w 3768993"/>
              <a:gd name="connsiteY2" fmla="*/ 136229 h 1743163"/>
              <a:gd name="connsiteX3" fmla="*/ 2810968 w 3768993"/>
              <a:gd name="connsiteY3" fmla="*/ 1531524 h 1743163"/>
              <a:gd name="connsiteX4" fmla="*/ 161282 w 3768993"/>
              <a:gd name="connsiteY4" fmla="*/ 1406066 h 1743163"/>
              <a:gd name="connsiteX5" fmla="*/ 310639 w 3768993"/>
              <a:gd name="connsiteY5" fmla="*/ 761880 h 1743163"/>
              <a:gd name="connsiteX0" fmla="*/ 310639 w 3768993"/>
              <a:gd name="connsiteY0" fmla="*/ 761880 h 1743163"/>
              <a:gd name="connsiteX1" fmla="*/ 1882274 w 3768993"/>
              <a:gd name="connsiteY1" fmla="*/ 0 h 1743163"/>
              <a:gd name="connsiteX2" fmla="*/ 3344614 w 3768993"/>
              <a:gd name="connsiteY2" fmla="*/ 136229 h 1743163"/>
              <a:gd name="connsiteX3" fmla="*/ 2810968 w 3768993"/>
              <a:gd name="connsiteY3" fmla="*/ 1531524 h 1743163"/>
              <a:gd name="connsiteX4" fmla="*/ 161282 w 3768993"/>
              <a:gd name="connsiteY4" fmla="*/ 1406066 h 1743163"/>
              <a:gd name="connsiteX5" fmla="*/ 310639 w 3768993"/>
              <a:gd name="connsiteY5" fmla="*/ 761880 h 1743163"/>
              <a:gd name="connsiteX0" fmla="*/ 310639 w 3768993"/>
              <a:gd name="connsiteY0" fmla="*/ 747556 h 1728839"/>
              <a:gd name="connsiteX1" fmla="*/ 1882274 w 3768993"/>
              <a:gd name="connsiteY1" fmla="*/ 102865 h 1728839"/>
              <a:gd name="connsiteX2" fmla="*/ 3344614 w 3768993"/>
              <a:gd name="connsiteY2" fmla="*/ 121905 h 1728839"/>
              <a:gd name="connsiteX3" fmla="*/ 2810968 w 3768993"/>
              <a:gd name="connsiteY3" fmla="*/ 1517200 h 1728839"/>
              <a:gd name="connsiteX4" fmla="*/ 161282 w 3768993"/>
              <a:gd name="connsiteY4" fmla="*/ 1391742 h 1728839"/>
              <a:gd name="connsiteX5" fmla="*/ 310639 w 3768993"/>
              <a:gd name="connsiteY5" fmla="*/ 747556 h 1728839"/>
              <a:gd name="connsiteX0" fmla="*/ 310639 w 3768993"/>
              <a:gd name="connsiteY0" fmla="*/ 765299 h 1746582"/>
              <a:gd name="connsiteX1" fmla="*/ 1882274 w 3768993"/>
              <a:gd name="connsiteY1" fmla="*/ 120608 h 1746582"/>
              <a:gd name="connsiteX2" fmla="*/ 3344614 w 3768993"/>
              <a:gd name="connsiteY2" fmla="*/ 139648 h 1746582"/>
              <a:gd name="connsiteX3" fmla="*/ 2810968 w 3768993"/>
              <a:gd name="connsiteY3" fmla="*/ 1534943 h 1746582"/>
              <a:gd name="connsiteX4" fmla="*/ 161282 w 3768993"/>
              <a:gd name="connsiteY4" fmla="*/ 1409485 h 1746582"/>
              <a:gd name="connsiteX5" fmla="*/ 310639 w 3768993"/>
              <a:gd name="connsiteY5" fmla="*/ 765299 h 1746582"/>
              <a:gd name="connsiteX0" fmla="*/ 310639 w 3768993"/>
              <a:gd name="connsiteY0" fmla="*/ 765299 h 1746582"/>
              <a:gd name="connsiteX1" fmla="*/ 1882274 w 3768993"/>
              <a:gd name="connsiteY1" fmla="*/ 120608 h 1746582"/>
              <a:gd name="connsiteX2" fmla="*/ 3344614 w 3768993"/>
              <a:gd name="connsiteY2" fmla="*/ 139648 h 1746582"/>
              <a:gd name="connsiteX3" fmla="*/ 2810968 w 3768993"/>
              <a:gd name="connsiteY3" fmla="*/ 1534943 h 1746582"/>
              <a:gd name="connsiteX4" fmla="*/ 161282 w 3768993"/>
              <a:gd name="connsiteY4" fmla="*/ 1409485 h 1746582"/>
              <a:gd name="connsiteX5" fmla="*/ 310639 w 3768993"/>
              <a:gd name="connsiteY5" fmla="*/ 765299 h 1746582"/>
              <a:gd name="connsiteX0" fmla="*/ 310639 w 3768993"/>
              <a:gd name="connsiteY0" fmla="*/ 765299 h 1766066"/>
              <a:gd name="connsiteX1" fmla="*/ 1882274 w 3768993"/>
              <a:gd name="connsiteY1" fmla="*/ 120608 h 1766066"/>
              <a:gd name="connsiteX2" fmla="*/ 3344614 w 3768993"/>
              <a:gd name="connsiteY2" fmla="*/ 139648 h 1766066"/>
              <a:gd name="connsiteX3" fmla="*/ 2810968 w 3768993"/>
              <a:gd name="connsiteY3" fmla="*/ 1534943 h 1766066"/>
              <a:gd name="connsiteX4" fmla="*/ 2785389 w 3768993"/>
              <a:gd name="connsiteY4" fmla="*/ 1409160 h 1766066"/>
              <a:gd name="connsiteX5" fmla="*/ 161282 w 3768993"/>
              <a:gd name="connsiteY5" fmla="*/ 1409485 h 1766066"/>
              <a:gd name="connsiteX6" fmla="*/ 310639 w 3768993"/>
              <a:gd name="connsiteY6" fmla="*/ 765299 h 1766066"/>
              <a:gd name="connsiteX0" fmla="*/ 310639 w 3495133"/>
              <a:gd name="connsiteY0" fmla="*/ 765299 h 1536333"/>
              <a:gd name="connsiteX1" fmla="*/ 1882274 w 3495133"/>
              <a:gd name="connsiteY1" fmla="*/ 120608 h 1536333"/>
              <a:gd name="connsiteX2" fmla="*/ 3344614 w 3495133"/>
              <a:gd name="connsiteY2" fmla="*/ 139648 h 1536333"/>
              <a:gd name="connsiteX3" fmla="*/ 2785389 w 3495133"/>
              <a:gd name="connsiteY3" fmla="*/ 1409160 h 1536333"/>
              <a:gd name="connsiteX4" fmla="*/ 161282 w 3495133"/>
              <a:gd name="connsiteY4" fmla="*/ 1409485 h 1536333"/>
              <a:gd name="connsiteX5" fmla="*/ 310639 w 3495133"/>
              <a:gd name="connsiteY5" fmla="*/ 765299 h 1536333"/>
              <a:gd name="connsiteX0" fmla="*/ 310639 w 3495133"/>
              <a:gd name="connsiteY0" fmla="*/ 765299 h 1536333"/>
              <a:gd name="connsiteX1" fmla="*/ 1882274 w 3495133"/>
              <a:gd name="connsiteY1" fmla="*/ 120608 h 1536333"/>
              <a:gd name="connsiteX2" fmla="*/ 3344614 w 3495133"/>
              <a:gd name="connsiteY2" fmla="*/ 139648 h 1536333"/>
              <a:gd name="connsiteX3" fmla="*/ 2785389 w 3495133"/>
              <a:gd name="connsiteY3" fmla="*/ 1409161 h 1536333"/>
              <a:gd name="connsiteX4" fmla="*/ 161282 w 3495133"/>
              <a:gd name="connsiteY4" fmla="*/ 1409485 h 1536333"/>
              <a:gd name="connsiteX5" fmla="*/ 310639 w 3495133"/>
              <a:gd name="connsiteY5" fmla="*/ 765299 h 1536333"/>
              <a:gd name="connsiteX0" fmla="*/ 310639 w 3495133"/>
              <a:gd name="connsiteY0" fmla="*/ 765299 h 1543659"/>
              <a:gd name="connsiteX1" fmla="*/ 1882274 w 3495133"/>
              <a:gd name="connsiteY1" fmla="*/ 120608 h 1543659"/>
              <a:gd name="connsiteX2" fmla="*/ 3344614 w 3495133"/>
              <a:gd name="connsiteY2" fmla="*/ 139648 h 1543659"/>
              <a:gd name="connsiteX3" fmla="*/ 2785389 w 3495133"/>
              <a:gd name="connsiteY3" fmla="*/ 1409161 h 1543659"/>
              <a:gd name="connsiteX4" fmla="*/ 161282 w 3495133"/>
              <a:gd name="connsiteY4" fmla="*/ 1409485 h 1543659"/>
              <a:gd name="connsiteX5" fmla="*/ 310639 w 3495133"/>
              <a:gd name="connsiteY5" fmla="*/ 765299 h 1543659"/>
              <a:gd name="connsiteX0" fmla="*/ 310639 w 3495133"/>
              <a:gd name="connsiteY0" fmla="*/ 765299 h 1622424"/>
              <a:gd name="connsiteX1" fmla="*/ 1882274 w 3495133"/>
              <a:gd name="connsiteY1" fmla="*/ 120608 h 1622424"/>
              <a:gd name="connsiteX2" fmla="*/ 3344614 w 3495133"/>
              <a:gd name="connsiteY2" fmla="*/ 139648 h 1622424"/>
              <a:gd name="connsiteX3" fmla="*/ 2785389 w 3495133"/>
              <a:gd name="connsiteY3" fmla="*/ 1409161 h 1622424"/>
              <a:gd name="connsiteX4" fmla="*/ 2999671 w 3495133"/>
              <a:gd name="connsiteY4" fmla="*/ 1419227 h 1622424"/>
              <a:gd name="connsiteX5" fmla="*/ 161282 w 3495133"/>
              <a:gd name="connsiteY5" fmla="*/ 1409485 h 1622424"/>
              <a:gd name="connsiteX6" fmla="*/ 310639 w 3495133"/>
              <a:gd name="connsiteY6" fmla="*/ 765299 h 1622424"/>
              <a:gd name="connsiteX0" fmla="*/ 310639 w 3530847"/>
              <a:gd name="connsiteY0" fmla="*/ 765299 h 1518473"/>
              <a:gd name="connsiteX1" fmla="*/ 1882274 w 3530847"/>
              <a:gd name="connsiteY1" fmla="*/ 120608 h 1518473"/>
              <a:gd name="connsiteX2" fmla="*/ 3344614 w 3530847"/>
              <a:gd name="connsiteY2" fmla="*/ 139648 h 1518473"/>
              <a:gd name="connsiteX3" fmla="*/ 2999671 w 3530847"/>
              <a:gd name="connsiteY3" fmla="*/ 1419227 h 1518473"/>
              <a:gd name="connsiteX4" fmla="*/ 161282 w 3530847"/>
              <a:gd name="connsiteY4" fmla="*/ 1409485 h 1518473"/>
              <a:gd name="connsiteX5" fmla="*/ 310639 w 3530847"/>
              <a:gd name="connsiteY5" fmla="*/ 765299 h 1518473"/>
              <a:gd name="connsiteX0" fmla="*/ 310639 w 3530847"/>
              <a:gd name="connsiteY0" fmla="*/ 765299 h 1632490"/>
              <a:gd name="connsiteX1" fmla="*/ 1882274 w 3530847"/>
              <a:gd name="connsiteY1" fmla="*/ 120608 h 1632490"/>
              <a:gd name="connsiteX2" fmla="*/ 3344614 w 3530847"/>
              <a:gd name="connsiteY2" fmla="*/ 139648 h 1632490"/>
              <a:gd name="connsiteX3" fmla="*/ 2999671 w 3530847"/>
              <a:gd name="connsiteY3" fmla="*/ 1419227 h 1632490"/>
              <a:gd name="connsiteX4" fmla="*/ 1344163 w 3530847"/>
              <a:gd name="connsiteY4" fmla="*/ 1536416 h 1632490"/>
              <a:gd name="connsiteX5" fmla="*/ 161282 w 3530847"/>
              <a:gd name="connsiteY5" fmla="*/ 1409485 h 1632490"/>
              <a:gd name="connsiteX6" fmla="*/ 310639 w 3530847"/>
              <a:gd name="connsiteY6" fmla="*/ 765299 h 1632490"/>
              <a:gd name="connsiteX0" fmla="*/ 310639 w 3538380"/>
              <a:gd name="connsiteY0" fmla="*/ 765299 h 1632490"/>
              <a:gd name="connsiteX1" fmla="*/ 1882274 w 3538380"/>
              <a:gd name="connsiteY1" fmla="*/ 120608 h 1632490"/>
              <a:gd name="connsiteX2" fmla="*/ 3344614 w 3538380"/>
              <a:gd name="connsiteY2" fmla="*/ 139648 h 1632490"/>
              <a:gd name="connsiteX3" fmla="*/ 2999671 w 3538380"/>
              <a:gd name="connsiteY3" fmla="*/ 1419227 h 1632490"/>
              <a:gd name="connsiteX4" fmla="*/ 1344163 w 3538380"/>
              <a:gd name="connsiteY4" fmla="*/ 1536416 h 1632490"/>
              <a:gd name="connsiteX5" fmla="*/ 161282 w 3538380"/>
              <a:gd name="connsiteY5" fmla="*/ 1409485 h 1632490"/>
              <a:gd name="connsiteX6" fmla="*/ 310639 w 3538380"/>
              <a:gd name="connsiteY6" fmla="*/ 765299 h 1632490"/>
              <a:gd name="connsiteX0" fmla="*/ 310639 w 3538380"/>
              <a:gd name="connsiteY0" fmla="*/ 851672 h 1718863"/>
              <a:gd name="connsiteX1" fmla="*/ 1882274 w 3538380"/>
              <a:gd name="connsiteY1" fmla="*/ 206981 h 1718863"/>
              <a:gd name="connsiteX2" fmla="*/ 3344614 w 3538380"/>
              <a:gd name="connsiteY2" fmla="*/ 226021 h 1718863"/>
              <a:gd name="connsiteX3" fmla="*/ 2999671 w 3538380"/>
              <a:gd name="connsiteY3" fmla="*/ 1505600 h 1718863"/>
              <a:gd name="connsiteX4" fmla="*/ 1344163 w 3538380"/>
              <a:gd name="connsiteY4" fmla="*/ 1622789 h 1718863"/>
              <a:gd name="connsiteX5" fmla="*/ 161282 w 3538380"/>
              <a:gd name="connsiteY5" fmla="*/ 1495858 h 1718863"/>
              <a:gd name="connsiteX6" fmla="*/ 310639 w 3538380"/>
              <a:gd name="connsiteY6" fmla="*/ 851672 h 171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38380" h="1718863">
                <a:moveTo>
                  <a:pt x="310639" y="851672"/>
                </a:moveTo>
                <a:lnTo>
                  <a:pt x="1882274" y="206981"/>
                </a:lnTo>
                <a:cubicBezTo>
                  <a:pt x="2244813" y="86373"/>
                  <a:pt x="3123943" y="0"/>
                  <a:pt x="3344614" y="226021"/>
                </a:cubicBezTo>
                <a:cubicBezTo>
                  <a:pt x="3530847" y="442457"/>
                  <a:pt x="3538380" y="807008"/>
                  <a:pt x="2999671" y="1505600"/>
                </a:cubicBezTo>
                <a:cubicBezTo>
                  <a:pt x="2940113" y="1718863"/>
                  <a:pt x="1817228" y="1624413"/>
                  <a:pt x="1344163" y="1622789"/>
                </a:cubicBezTo>
                <a:cubicBezTo>
                  <a:pt x="871098" y="1621165"/>
                  <a:pt x="607387" y="1604846"/>
                  <a:pt x="161282" y="1495858"/>
                </a:cubicBezTo>
                <a:cubicBezTo>
                  <a:pt x="47552" y="1445409"/>
                  <a:pt x="0" y="1086016"/>
                  <a:pt x="310639" y="851672"/>
                </a:cubicBezTo>
                <a:close/>
              </a:path>
            </a:pathLst>
          </a:cu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endParaRPr lang="fr-FR" sz="900" dirty="0">
              <a:solidFill>
                <a:schemeClr val="tx1"/>
              </a:solidFill>
            </a:endParaRPr>
          </a:p>
        </p:txBody>
      </p:sp>
      <p:sp>
        <p:nvSpPr>
          <p:cNvPr id="3075" name="Rectangle 33"/>
          <p:cNvSpPr>
            <a:spLocks noChangeArrowheads="1"/>
          </p:cNvSpPr>
          <p:nvPr/>
        </p:nvSpPr>
        <p:spPr bwMode="auto">
          <a:xfrm>
            <a:off x="623886" y="6236666"/>
            <a:ext cx="65" cy="276999"/>
          </a:xfrm>
          <a:prstGeom prst="rect">
            <a:avLst/>
          </a:prstGeom>
          <a:noFill/>
          <a:ln w="6350" algn="ctr">
            <a:noFill/>
            <a:miter lim="800000"/>
            <a:headEnd/>
            <a:tailEnd/>
          </a:ln>
        </p:spPr>
        <p:txBody>
          <a:bodyPr wrap="none" lIns="0" tIns="0" rIns="0" bIns="0" anchor="ctr">
            <a:spAutoFit/>
          </a:bodyPr>
          <a:lstStyle/>
          <a:p>
            <a:endParaRPr lang="fr-FR" dirty="0"/>
          </a:p>
        </p:txBody>
      </p:sp>
      <p:grpSp>
        <p:nvGrpSpPr>
          <p:cNvPr id="2" name="Group 42"/>
          <p:cNvGrpSpPr>
            <a:grpSpLocks/>
          </p:cNvGrpSpPr>
          <p:nvPr/>
        </p:nvGrpSpPr>
        <p:grpSpPr bwMode="auto">
          <a:xfrm>
            <a:off x="214314" y="111945"/>
            <a:ext cx="6205537" cy="4757736"/>
            <a:chOff x="110" y="932"/>
            <a:chExt cx="5995" cy="2997"/>
          </a:xfrm>
        </p:grpSpPr>
        <p:sp>
          <p:nvSpPr>
            <p:cNvPr id="3196"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p>
          </p:txBody>
        </p:sp>
        <p:sp>
          <p:nvSpPr>
            <p:cNvPr id="3197" name="Rectangle 44"/>
            <p:cNvSpPr>
              <a:spLocks noChangeArrowheads="1"/>
            </p:cNvSpPr>
            <p:nvPr/>
          </p:nvSpPr>
          <p:spPr bwMode="auto">
            <a:xfrm>
              <a:off x="110" y="932"/>
              <a:ext cx="5995" cy="139"/>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rPr>
                <a:t>Illustration n° 75 : </a:t>
              </a:r>
              <a:r>
                <a:rPr lang="fr-FR" sz="1300" b="1" dirty="0" err="1" smtClean="0">
                  <a:latin typeface="Trebuchet MS" pitchFamily="34" charset="0"/>
                </a:rPr>
                <a:t>Génorganigramme</a:t>
              </a:r>
              <a:r>
                <a:rPr lang="fr-FR" sz="1300" b="1" dirty="0">
                  <a:latin typeface="Trebuchet MS" pitchFamily="34" charset="0"/>
                </a:rPr>
                <a:t>du groupe Bertelsmann</a:t>
              </a:r>
            </a:p>
          </p:txBody>
        </p:sp>
      </p:grpSp>
      <p:sp>
        <p:nvSpPr>
          <p:cNvPr id="30" name="Rectangle 29"/>
          <p:cNvSpPr/>
          <p:nvPr/>
        </p:nvSpPr>
        <p:spPr>
          <a:xfrm>
            <a:off x="1351719" y="1169204"/>
            <a:ext cx="719951" cy="566728"/>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r>
              <a:rPr lang="fr-FR" sz="900" dirty="0">
                <a:solidFill>
                  <a:schemeClr val="tx1"/>
                </a:solidFill>
              </a:rPr>
              <a:t>Heinrich Bertelsmann</a:t>
            </a:r>
          </a:p>
          <a:p>
            <a:pPr algn="ctr">
              <a:defRPr/>
            </a:pPr>
            <a:r>
              <a:rPr lang="fr-FR" sz="900" dirty="0">
                <a:solidFill>
                  <a:schemeClr val="tx1"/>
                </a:solidFill>
              </a:rPr>
              <a:t>1827-1887</a:t>
            </a:r>
          </a:p>
        </p:txBody>
      </p:sp>
      <p:sp>
        <p:nvSpPr>
          <p:cNvPr id="31" name="Rectangle 30"/>
          <p:cNvSpPr/>
          <p:nvPr/>
        </p:nvSpPr>
        <p:spPr>
          <a:xfrm>
            <a:off x="1994659" y="454824"/>
            <a:ext cx="648515" cy="561710"/>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fontScale="92500"/>
          </a:bodyPr>
          <a:lstStyle/>
          <a:p>
            <a:pPr algn="ctr">
              <a:defRPr/>
            </a:pPr>
            <a:r>
              <a:rPr lang="fr-FR" sz="900" dirty="0">
                <a:solidFill>
                  <a:schemeClr val="tx1"/>
                </a:solidFill>
              </a:rPr>
              <a:t>Carl Beterlstmann</a:t>
            </a:r>
          </a:p>
          <a:p>
            <a:pPr algn="ctr">
              <a:defRPr/>
            </a:pPr>
            <a:r>
              <a:rPr lang="fr-FR" sz="900" dirty="0">
                <a:solidFill>
                  <a:schemeClr val="tx1"/>
                </a:solidFill>
              </a:rPr>
              <a:t>1791-1850</a:t>
            </a:r>
          </a:p>
        </p:txBody>
      </p:sp>
      <p:cxnSp>
        <p:nvCxnSpPr>
          <p:cNvPr id="32" name="Connecteur droit 31"/>
          <p:cNvCxnSpPr/>
          <p:nvPr/>
        </p:nvCxnSpPr>
        <p:spPr>
          <a:xfrm>
            <a:off x="1279522" y="1097766"/>
            <a:ext cx="1071563" cy="1587"/>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33" name="Connecteur droit 32"/>
          <p:cNvCxnSpPr/>
          <p:nvPr/>
        </p:nvCxnSpPr>
        <p:spPr>
          <a:xfrm rot="16200000" flipV="1">
            <a:off x="1242285" y="1054199"/>
            <a:ext cx="82392" cy="4742"/>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35" name="Connecteur droit 34"/>
          <p:cNvCxnSpPr/>
          <p:nvPr/>
        </p:nvCxnSpPr>
        <p:spPr>
          <a:xfrm rot="5400000">
            <a:off x="1749418" y="1127938"/>
            <a:ext cx="66673" cy="6333"/>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37" name="Ellipse 36"/>
          <p:cNvSpPr/>
          <p:nvPr/>
        </p:nvSpPr>
        <p:spPr>
          <a:xfrm>
            <a:off x="2423287" y="1240642"/>
            <a:ext cx="577077" cy="495290"/>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endParaRPr lang="fr-FR" sz="900" dirty="0">
              <a:solidFill>
                <a:schemeClr val="tx1"/>
              </a:solidFill>
            </a:endParaRPr>
          </a:p>
        </p:txBody>
      </p:sp>
      <p:sp>
        <p:nvSpPr>
          <p:cNvPr id="38" name="Ellipse 37"/>
          <p:cNvSpPr/>
          <p:nvPr/>
        </p:nvSpPr>
        <p:spPr>
          <a:xfrm>
            <a:off x="1000101" y="454824"/>
            <a:ext cx="571503" cy="561244"/>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endParaRPr lang="fr-FR" sz="900" dirty="0">
              <a:solidFill>
                <a:schemeClr val="tx1"/>
              </a:solidFill>
            </a:endParaRPr>
          </a:p>
        </p:txBody>
      </p:sp>
      <p:cxnSp>
        <p:nvCxnSpPr>
          <p:cNvPr id="28" name="Connecteur droit 27"/>
          <p:cNvCxnSpPr/>
          <p:nvPr/>
        </p:nvCxnSpPr>
        <p:spPr>
          <a:xfrm rot="5400000">
            <a:off x="2188384" y="2213786"/>
            <a:ext cx="52387" cy="1588"/>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2786050" y="1955022"/>
            <a:ext cx="714380" cy="571500"/>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r>
              <a:rPr lang="fr-FR" sz="900" dirty="0">
                <a:solidFill>
                  <a:schemeClr val="tx1"/>
                </a:solidFill>
              </a:rPr>
              <a:t>Johannes Mohn</a:t>
            </a:r>
          </a:p>
          <a:p>
            <a:pPr algn="ctr">
              <a:defRPr/>
            </a:pPr>
            <a:r>
              <a:rPr lang="fr-FR" sz="900" dirty="0">
                <a:solidFill>
                  <a:schemeClr val="tx1"/>
                </a:solidFill>
              </a:rPr>
              <a:t>1856-1930</a:t>
            </a:r>
          </a:p>
        </p:txBody>
      </p:sp>
      <p:sp>
        <p:nvSpPr>
          <p:cNvPr id="50" name="Rectangle 49"/>
          <p:cNvSpPr/>
          <p:nvPr/>
        </p:nvSpPr>
        <p:spPr>
          <a:xfrm>
            <a:off x="2066098" y="2669404"/>
            <a:ext cx="785818" cy="642942"/>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r>
              <a:rPr lang="fr-FR" sz="900" dirty="0">
                <a:solidFill>
                  <a:schemeClr val="tx1"/>
                </a:solidFill>
              </a:rPr>
              <a:t>Heinrich Mohn</a:t>
            </a:r>
          </a:p>
          <a:p>
            <a:pPr algn="ctr">
              <a:defRPr/>
            </a:pPr>
            <a:r>
              <a:rPr lang="fr-FR" sz="900" dirty="0">
                <a:solidFill>
                  <a:schemeClr val="tx1"/>
                </a:solidFill>
              </a:rPr>
              <a:t>1885-1955</a:t>
            </a:r>
          </a:p>
        </p:txBody>
      </p:sp>
      <p:cxnSp>
        <p:nvCxnSpPr>
          <p:cNvPr id="71" name="Connecteur droit 70"/>
          <p:cNvCxnSpPr/>
          <p:nvPr/>
        </p:nvCxnSpPr>
        <p:spPr>
          <a:xfrm rot="16200000" flipV="1">
            <a:off x="2321792" y="1062134"/>
            <a:ext cx="66513" cy="4752"/>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2500299" y="3455220"/>
            <a:ext cx="785818" cy="642942"/>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r>
              <a:rPr lang="fr-FR" sz="900" dirty="0">
                <a:solidFill>
                  <a:schemeClr val="tx1"/>
                </a:solidFill>
              </a:rPr>
              <a:t>Reinhard</a:t>
            </a:r>
          </a:p>
          <a:p>
            <a:pPr algn="ctr">
              <a:defRPr/>
            </a:pPr>
            <a:r>
              <a:rPr lang="fr-FR" sz="900" dirty="0">
                <a:solidFill>
                  <a:schemeClr val="tx1"/>
                </a:solidFill>
              </a:rPr>
              <a:t>Mohn</a:t>
            </a:r>
          </a:p>
          <a:p>
            <a:pPr algn="ctr">
              <a:defRPr/>
            </a:pPr>
            <a:r>
              <a:rPr lang="fr-FR" sz="900" dirty="0">
                <a:solidFill>
                  <a:schemeClr val="tx1"/>
                </a:solidFill>
              </a:rPr>
              <a:t>1921-2009</a:t>
            </a:r>
          </a:p>
        </p:txBody>
      </p:sp>
      <p:sp>
        <p:nvSpPr>
          <p:cNvPr id="93" name="Ellipse 92"/>
          <p:cNvSpPr/>
          <p:nvPr/>
        </p:nvSpPr>
        <p:spPr>
          <a:xfrm>
            <a:off x="3209107" y="2669403"/>
            <a:ext cx="648513" cy="668918"/>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endParaRPr lang="fr-FR" sz="900" dirty="0">
              <a:solidFill>
                <a:schemeClr val="tx1"/>
              </a:solidFill>
            </a:endParaRPr>
          </a:p>
        </p:txBody>
      </p:sp>
      <p:sp>
        <p:nvSpPr>
          <p:cNvPr id="95" name="Ellipse 94"/>
          <p:cNvSpPr/>
          <p:nvPr/>
        </p:nvSpPr>
        <p:spPr>
          <a:xfrm>
            <a:off x="4286247" y="3455220"/>
            <a:ext cx="642943" cy="642942"/>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a:defRPr/>
            </a:pPr>
            <a:endParaRPr lang="fr-FR" sz="900" dirty="0">
              <a:solidFill>
                <a:schemeClr val="tx1"/>
              </a:solidFill>
            </a:endParaRPr>
          </a:p>
          <a:p>
            <a:pPr algn="ctr">
              <a:defRPr/>
            </a:pPr>
            <a:endParaRPr lang="fr-FR" sz="900" dirty="0">
              <a:solidFill>
                <a:schemeClr val="tx1"/>
              </a:solidFill>
            </a:endParaRPr>
          </a:p>
          <a:p>
            <a:pPr algn="ctr">
              <a:defRPr/>
            </a:pPr>
            <a:r>
              <a:rPr lang="fr-FR" sz="900" dirty="0">
                <a:solidFill>
                  <a:schemeClr val="tx1"/>
                </a:solidFill>
              </a:rPr>
              <a:t>Liz </a:t>
            </a:r>
          </a:p>
          <a:p>
            <a:pPr algn="ctr">
              <a:defRPr/>
            </a:pPr>
            <a:r>
              <a:rPr lang="fr-FR" sz="900" dirty="0">
                <a:solidFill>
                  <a:schemeClr val="tx1"/>
                </a:solidFill>
              </a:rPr>
              <a:t>Mohn</a:t>
            </a:r>
          </a:p>
          <a:p>
            <a:pPr algn="ctr">
              <a:defRPr/>
            </a:pPr>
            <a:endParaRPr lang="fr-FR" sz="900" dirty="0">
              <a:solidFill>
                <a:schemeClr val="tx1"/>
              </a:solidFill>
            </a:endParaRPr>
          </a:p>
          <a:p>
            <a:pPr algn="ctr">
              <a:defRPr/>
            </a:pPr>
            <a:endParaRPr lang="fr-FR" sz="900" dirty="0">
              <a:solidFill>
                <a:schemeClr val="tx1"/>
              </a:solidFill>
            </a:endParaRPr>
          </a:p>
        </p:txBody>
      </p:sp>
      <p:sp>
        <p:nvSpPr>
          <p:cNvPr id="3124" name="ZoneTexte 95"/>
          <p:cNvSpPr txBox="1">
            <a:spLocks noChangeArrowheads="1"/>
          </p:cNvSpPr>
          <p:nvPr/>
        </p:nvSpPr>
        <p:spPr bwMode="auto">
          <a:xfrm>
            <a:off x="4000496" y="2153805"/>
            <a:ext cx="1285884" cy="1015663"/>
          </a:xfrm>
          <a:prstGeom prst="rect">
            <a:avLst/>
          </a:prstGeom>
          <a:solidFill>
            <a:srgbClr val="FFFF00">
              <a:alpha val="69804"/>
            </a:srgbClr>
          </a:solidFill>
          <a:ln w="9525">
            <a:noFill/>
            <a:miter lim="800000"/>
            <a:headEnd/>
            <a:tailEnd/>
          </a:ln>
        </p:spPr>
        <p:txBody>
          <a:bodyPr wrap="square">
            <a:spAutoFit/>
          </a:bodyPr>
          <a:lstStyle/>
          <a:p>
            <a:pPr algn="ctr"/>
            <a:r>
              <a:rPr lang="fr-FR" sz="1000" dirty="0">
                <a:latin typeface="Trebuchet MS" pitchFamily="34" charset="0"/>
              </a:rPr>
              <a:t>Vice-présidente de la Fondation et du Conseil de Surveillance, </a:t>
            </a:r>
            <a:endParaRPr lang="fr-FR" sz="1000" dirty="0" smtClean="0">
              <a:latin typeface="Trebuchet MS" pitchFamily="34" charset="0"/>
            </a:endParaRPr>
          </a:p>
          <a:p>
            <a:pPr algn="ctr"/>
            <a:r>
              <a:rPr lang="fr-FR" sz="1000" dirty="0" smtClean="0">
                <a:latin typeface="Trebuchet MS" pitchFamily="34" charset="0"/>
              </a:rPr>
              <a:t>Présidente </a:t>
            </a:r>
            <a:r>
              <a:rPr lang="fr-FR" sz="1000" dirty="0">
                <a:latin typeface="Trebuchet MS" pitchFamily="34" charset="0"/>
              </a:rPr>
              <a:t>de la société</a:t>
            </a:r>
          </a:p>
        </p:txBody>
      </p:sp>
      <p:cxnSp>
        <p:nvCxnSpPr>
          <p:cNvPr id="99" name="Connecteur droit 98"/>
          <p:cNvCxnSpPr/>
          <p:nvPr/>
        </p:nvCxnSpPr>
        <p:spPr>
          <a:xfrm>
            <a:off x="3071807" y="4169602"/>
            <a:ext cx="1500188" cy="1587"/>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00" name="Connecteur droit 99"/>
          <p:cNvCxnSpPr/>
          <p:nvPr/>
        </p:nvCxnSpPr>
        <p:spPr>
          <a:xfrm rot="16200000" flipH="1">
            <a:off x="4536272" y="4133873"/>
            <a:ext cx="71453" cy="3"/>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01" name="Connecteur droit 100"/>
          <p:cNvCxnSpPr/>
          <p:nvPr/>
        </p:nvCxnSpPr>
        <p:spPr>
          <a:xfrm rot="5400000">
            <a:off x="3036080" y="4133872"/>
            <a:ext cx="71453" cy="7"/>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105" name="Ellipse 104"/>
          <p:cNvSpPr/>
          <p:nvPr/>
        </p:nvSpPr>
        <p:spPr>
          <a:xfrm>
            <a:off x="2857487" y="4302964"/>
            <a:ext cx="714381" cy="652454"/>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a:defRPr/>
            </a:pPr>
            <a:endParaRPr lang="fr-FR" sz="900" dirty="0">
              <a:solidFill>
                <a:schemeClr val="tx1"/>
              </a:solidFill>
            </a:endParaRPr>
          </a:p>
          <a:p>
            <a:pPr algn="ctr">
              <a:defRPr/>
            </a:pPr>
            <a:endParaRPr lang="fr-FR" sz="900" dirty="0">
              <a:solidFill>
                <a:schemeClr val="tx1"/>
              </a:solidFill>
            </a:endParaRPr>
          </a:p>
          <a:p>
            <a:pPr algn="ctr">
              <a:defRPr/>
            </a:pPr>
            <a:r>
              <a:rPr lang="fr-FR" sz="900" dirty="0">
                <a:solidFill>
                  <a:schemeClr val="tx1"/>
                </a:solidFill>
              </a:rPr>
              <a:t>Brigitte</a:t>
            </a:r>
          </a:p>
          <a:p>
            <a:pPr algn="ctr">
              <a:defRPr/>
            </a:pPr>
            <a:r>
              <a:rPr lang="fr-FR" sz="900" dirty="0">
                <a:solidFill>
                  <a:schemeClr val="tx1"/>
                </a:solidFill>
              </a:rPr>
              <a:t>Mohn</a:t>
            </a:r>
          </a:p>
          <a:p>
            <a:pPr algn="ctr">
              <a:defRPr/>
            </a:pPr>
            <a:endParaRPr lang="fr-FR" sz="900" dirty="0">
              <a:solidFill>
                <a:schemeClr val="tx1"/>
              </a:solidFill>
            </a:endParaRPr>
          </a:p>
          <a:p>
            <a:pPr algn="ctr">
              <a:defRPr/>
            </a:pPr>
            <a:endParaRPr lang="fr-FR" sz="900" dirty="0">
              <a:solidFill>
                <a:schemeClr val="tx1"/>
              </a:solidFill>
            </a:endParaRPr>
          </a:p>
        </p:txBody>
      </p:sp>
      <p:sp>
        <p:nvSpPr>
          <p:cNvPr id="3138" name="ZoneTexte 106"/>
          <p:cNvSpPr txBox="1">
            <a:spLocks noChangeArrowheads="1"/>
          </p:cNvSpPr>
          <p:nvPr/>
        </p:nvSpPr>
        <p:spPr bwMode="auto">
          <a:xfrm>
            <a:off x="3071802" y="5169733"/>
            <a:ext cx="2500330" cy="400110"/>
          </a:xfrm>
          <a:prstGeom prst="rect">
            <a:avLst/>
          </a:prstGeom>
          <a:solidFill>
            <a:srgbClr val="FFFF00">
              <a:alpha val="69804"/>
            </a:srgbClr>
          </a:solidFill>
          <a:ln w="9525">
            <a:noFill/>
            <a:miter lim="800000"/>
            <a:headEnd/>
            <a:tailEnd/>
          </a:ln>
        </p:spPr>
        <p:txBody>
          <a:bodyPr wrap="square">
            <a:spAutoFit/>
          </a:bodyPr>
          <a:lstStyle/>
          <a:p>
            <a:pPr algn="ctr"/>
            <a:r>
              <a:rPr lang="fr-FR" sz="1000" dirty="0">
                <a:latin typeface="Trebuchet MS" pitchFamily="34" charset="0"/>
              </a:rPr>
              <a:t>Membres du Comité de Surveillance de la Fondation</a:t>
            </a:r>
          </a:p>
        </p:txBody>
      </p:sp>
      <p:cxnSp>
        <p:nvCxnSpPr>
          <p:cNvPr id="111" name="Connecteur droit 110"/>
          <p:cNvCxnSpPr/>
          <p:nvPr/>
        </p:nvCxnSpPr>
        <p:spPr>
          <a:xfrm rot="16200000" flipH="1">
            <a:off x="5464963" y="4133870"/>
            <a:ext cx="71453" cy="1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112" name="Rectangle 111"/>
          <p:cNvSpPr/>
          <p:nvPr/>
        </p:nvSpPr>
        <p:spPr>
          <a:xfrm>
            <a:off x="5214943" y="3455220"/>
            <a:ext cx="642941" cy="642942"/>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r>
              <a:rPr lang="fr-FR" sz="900" dirty="0">
                <a:solidFill>
                  <a:schemeClr val="tx1"/>
                </a:solidFill>
              </a:rPr>
              <a:t>Joachim </a:t>
            </a:r>
          </a:p>
          <a:p>
            <a:pPr algn="ctr">
              <a:defRPr/>
            </a:pPr>
            <a:r>
              <a:rPr lang="fr-FR" sz="900" dirty="0">
                <a:solidFill>
                  <a:schemeClr val="tx1"/>
                </a:solidFill>
              </a:rPr>
              <a:t>Scholz</a:t>
            </a:r>
          </a:p>
        </p:txBody>
      </p:sp>
      <p:cxnSp>
        <p:nvCxnSpPr>
          <p:cNvPr id="113" name="Connecteur droit 112"/>
          <p:cNvCxnSpPr/>
          <p:nvPr/>
        </p:nvCxnSpPr>
        <p:spPr>
          <a:xfrm>
            <a:off x="4643432" y="4169602"/>
            <a:ext cx="857250" cy="1587"/>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15" name="Connecteur droit 114"/>
          <p:cNvCxnSpPr/>
          <p:nvPr/>
        </p:nvCxnSpPr>
        <p:spPr>
          <a:xfrm rot="16200000" flipH="1">
            <a:off x="4607710" y="4133873"/>
            <a:ext cx="71453" cy="4"/>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23" name="Connecteur droit 122"/>
          <p:cNvCxnSpPr/>
          <p:nvPr/>
        </p:nvCxnSpPr>
        <p:spPr>
          <a:xfrm rot="5400000">
            <a:off x="2893204" y="4133871"/>
            <a:ext cx="71453" cy="8"/>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24" name="Connecteur droit 123"/>
          <p:cNvCxnSpPr/>
          <p:nvPr/>
        </p:nvCxnSpPr>
        <p:spPr>
          <a:xfrm>
            <a:off x="1142997" y="4169602"/>
            <a:ext cx="1785937" cy="1587"/>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126" name="Ellipse 125"/>
          <p:cNvSpPr/>
          <p:nvPr/>
        </p:nvSpPr>
        <p:spPr>
          <a:xfrm>
            <a:off x="642909" y="3383782"/>
            <a:ext cx="857257" cy="714380"/>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a:defRPr/>
            </a:pPr>
            <a:endParaRPr lang="fr-FR" sz="900" dirty="0">
              <a:solidFill>
                <a:schemeClr val="tx1"/>
              </a:solidFill>
            </a:endParaRPr>
          </a:p>
          <a:p>
            <a:pPr algn="ctr">
              <a:defRPr/>
            </a:pPr>
            <a:endParaRPr lang="fr-FR" sz="900" dirty="0">
              <a:solidFill>
                <a:schemeClr val="tx1"/>
              </a:solidFill>
            </a:endParaRPr>
          </a:p>
          <a:p>
            <a:pPr algn="ctr">
              <a:defRPr/>
            </a:pPr>
            <a:r>
              <a:rPr lang="fr-FR" sz="900" dirty="0">
                <a:solidFill>
                  <a:schemeClr val="tx1"/>
                </a:solidFill>
              </a:rPr>
              <a:t>Magdalene</a:t>
            </a:r>
          </a:p>
          <a:p>
            <a:pPr algn="ctr">
              <a:defRPr/>
            </a:pPr>
            <a:endParaRPr lang="fr-FR" sz="900" dirty="0">
              <a:solidFill>
                <a:schemeClr val="tx1"/>
              </a:solidFill>
            </a:endParaRPr>
          </a:p>
          <a:p>
            <a:pPr algn="ctr">
              <a:defRPr/>
            </a:pPr>
            <a:endParaRPr lang="fr-FR" sz="900" dirty="0">
              <a:solidFill>
                <a:schemeClr val="tx1"/>
              </a:solidFill>
            </a:endParaRPr>
          </a:p>
        </p:txBody>
      </p:sp>
      <p:cxnSp>
        <p:nvCxnSpPr>
          <p:cNvPr id="129" name="Connecteur droit 128"/>
          <p:cNvCxnSpPr/>
          <p:nvPr/>
        </p:nvCxnSpPr>
        <p:spPr>
          <a:xfrm rot="5400000">
            <a:off x="1107261" y="4133865"/>
            <a:ext cx="71453" cy="21"/>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31" name="Connecteur droit 130"/>
          <p:cNvCxnSpPr/>
          <p:nvPr/>
        </p:nvCxnSpPr>
        <p:spPr>
          <a:xfrm>
            <a:off x="428622" y="4241026"/>
            <a:ext cx="1857375" cy="1587"/>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32" name="Connecteur droit 131"/>
          <p:cNvCxnSpPr/>
          <p:nvPr/>
        </p:nvCxnSpPr>
        <p:spPr>
          <a:xfrm rot="16200000" flipH="1">
            <a:off x="2250280" y="4276742"/>
            <a:ext cx="71420" cy="13"/>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33" name="Connecteur droit 132"/>
          <p:cNvCxnSpPr/>
          <p:nvPr/>
        </p:nvCxnSpPr>
        <p:spPr>
          <a:xfrm rot="16200000" flipH="1">
            <a:off x="392899" y="4276736"/>
            <a:ext cx="71420" cy="26"/>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34" name="Connecteur droit 133"/>
          <p:cNvCxnSpPr/>
          <p:nvPr/>
        </p:nvCxnSpPr>
        <p:spPr>
          <a:xfrm rot="16200000" flipH="1">
            <a:off x="1321589" y="4276739"/>
            <a:ext cx="71420" cy="19"/>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35" name="Connecteur droit 134"/>
          <p:cNvCxnSpPr/>
          <p:nvPr/>
        </p:nvCxnSpPr>
        <p:spPr>
          <a:xfrm rot="16200000" flipH="1">
            <a:off x="1821654" y="4205303"/>
            <a:ext cx="71421" cy="16"/>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139" name="Ellipse 138"/>
          <p:cNvSpPr/>
          <p:nvPr/>
        </p:nvSpPr>
        <p:spPr>
          <a:xfrm>
            <a:off x="1857355" y="4312475"/>
            <a:ext cx="785819" cy="642943"/>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a:defRPr/>
            </a:pPr>
            <a:endParaRPr lang="fr-FR" sz="900" dirty="0">
              <a:solidFill>
                <a:schemeClr val="tx1"/>
              </a:solidFill>
            </a:endParaRPr>
          </a:p>
          <a:p>
            <a:pPr algn="ctr">
              <a:defRPr/>
            </a:pPr>
            <a:endParaRPr lang="fr-FR" sz="900" dirty="0">
              <a:solidFill>
                <a:schemeClr val="tx1"/>
              </a:solidFill>
            </a:endParaRPr>
          </a:p>
          <a:p>
            <a:pPr algn="ctr">
              <a:defRPr/>
            </a:pPr>
            <a:r>
              <a:rPr lang="fr-FR" sz="900" dirty="0">
                <a:solidFill>
                  <a:schemeClr val="tx1"/>
                </a:solidFill>
              </a:rPr>
              <a:t>Christiane</a:t>
            </a:r>
          </a:p>
          <a:p>
            <a:pPr algn="ctr">
              <a:defRPr/>
            </a:pPr>
            <a:endParaRPr lang="fr-FR" sz="900" dirty="0">
              <a:solidFill>
                <a:schemeClr val="tx1"/>
              </a:solidFill>
            </a:endParaRPr>
          </a:p>
          <a:p>
            <a:pPr algn="ctr">
              <a:defRPr/>
            </a:pPr>
            <a:endParaRPr lang="fr-FR" sz="900" dirty="0">
              <a:solidFill>
                <a:schemeClr val="tx1"/>
              </a:solidFill>
            </a:endParaRPr>
          </a:p>
        </p:txBody>
      </p:sp>
      <p:sp>
        <p:nvSpPr>
          <p:cNvPr id="140" name="Ellipse 139"/>
          <p:cNvSpPr/>
          <p:nvPr/>
        </p:nvSpPr>
        <p:spPr>
          <a:xfrm>
            <a:off x="928662" y="4312475"/>
            <a:ext cx="714380" cy="642943"/>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a:defRPr/>
            </a:pPr>
            <a:endParaRPr lang="fr-FR" sz="900" dirty="0">
              <a:solidFill>
                <a:schemeClr val="tx1"/>
              </a:solidFill>
            </a:endParaRPr>
          </a:p>
          <a:p>
            <a:pPr algn="ctr">
              <a:defRPr/>
            </a:pPr>
            <a:endParaRPr lang="fr-FR" sz="900" dirty="0">
              <a:solidFill>
                <a:schemeClr val="tx1"/>
              </a:solidFill>
            </a:endParaRPr>
          </a:p>
          <a:p>
            <a:pPr algn="ctr">
              <a:defRPr/>
            </a:pPr>
            <a:r>
              <a:rPr lang="fr-FR" sz="900" dirty="0" smtClean="0">
                <a:solidFill>
                  <a:schemeClr val="tx1"/>
                </a:solidFill>
              </a:rPr>
              <a:t>Susanne</a:t>
            </a:r>
            <a:endParaRPr lang="fr-FR" sz="900" dirty="0">
              <a:solidFill>
                <a:schemeClr val="tx1"/>
              </a:solidFill>
            </a:endParaRPr>
          </a:p>
          <a:p>
            <a:pPr algn="ctr">
              <a:defRPr/>
            </a:pPr>
            <a:endParaRPr lang="fr-FR" sz="900" dirty="0">
              <a:solidFill>
                <a:schemeClr val="tx1"/>
              </a:solidFill>
            </a:endParaRPr>
          </a:p>
          <a:p>
            <a:pPr algn="ctr">
              <a:defRPr/>
            </a:pPr>
            <a:endParaRPr lang="fr-FR" sz="900" dirty="0">
              <a:solidFill>
                <a:schemeClr val="tx1"/>
              </a:solidFill>
            </a:endParaRPr>
          </a:p>
        </p:txBody>
      </p:sp>
      <p:sp>
        <p:nvSpPr>
          <p:cNvPr id="141" name="Rectangle 140"/>
          <p:cNvSpPr/>
          <p:nvPr/>
        </p:nvSpPr>
        <p:spPr>
          <a:xfrm>
            <a:off x="71406" y="4312475"/>
            <a:ext cx="642942" cy="642943"/>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r>
              <a:rPr lang="fr-FR" sz="900" dirty="0">
                <a:solidFill>
                  <a:schemeClr val="tx1"/>
                </a:solidFill>
              </a:rPr>
              <a:t>Johannes</a:t>
            </a:r>
          </a:p>
        </p:txBody>
      </p:sp>
      <p:cxnSp>
        <p:nvCxnSpPr>
          <p:cNvPr id="149" name="Connecteur droit 148"/>
          <p:cNvCxnSpPr/>
          <p:nvPr/>
        </p:nvCxnSpPr>
        <p:spPr>
          <a:xfrm>
            <a:off x="2000232" y="454824"/>
            <a:ext cx="642942" cy="571504"/>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50" name="Connecteur droit 149"/>
          <p:cNvCxnSpPr/>
          <p:nvPr/>
        </p:nvCxnSpPr>
        <p:spPr>
          <a:xfrm rot="10800000" flipV="1">
            <a:off x="2000232" y="454824"/>
            <a:ext cx="642940" cy="571504"/>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56" name="Connecteur droit 155"/>
          <p:cNvCxnSpPr/>
          <p:nvPr/>
        </p:nvCxnSpPr>
        <p:spPr>
          <a:xfrm>
            <a:off x="1357290" y="1169204"/>
            <a:ext cx="714380" cy="571504"/>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57" name="Connecteur droit 156"/>
          <p:cNvCxnSpPr/>
          <p:nvPr/>
        </p:nvCxnSpPr>
        <p:spPr>
          <a:xfrm rot="10800000" flipV="1">
            <a:off x="1357310" y="1169204"/>
            <a:ext cx="714360" cy="566736"/>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58" name="Connecteur droit 157"/>
          <p:cNvCxnSpPr/>
          <p:nvPr/>
        </p:nvCxnSpPr>
        <p:spPr>
          <a:xfrm>
            <a:off x="2786050" y="1955022"/>
            <a:ext cx="714380" cy="571504"/>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59" name="Connecteur droit 158"/>
          <p:cNvCxnSpPr/>
          <p:nvPr/>
        </p:nvCxnSpPr>
        <p:spPr>
          <a:xfrm rot="10800000" flipV="1">
            <a:off x="2791636" y="1955021"/>
            <a:ext cx="708795" cy="571505"/>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60" name="Connecteur droit 159"/>
          <p:cNvCxnSpPr/>
          <p:nvPr/>
        </p:nvCxnSpPr>
        <p:spPr>
          <a:xfrm>
            <a:off x="2066921" y="2669402"/>
            <a:ext cx="790575" cy="642938"/>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61" name="Connecteur droit 160"/>
          <p:cNvCxnSpPr/>
          <p:nvPr/>
        </p:nvCxnSpPr>
        <p:spPr>
          <a:xfrm rot="10800000" flipV="1">
            <a:off x="2071685" y="2669402"/>
            <a:ext cx="785813" cy="642938"/>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62" name="Connecteur droit 161"/>
          <p:cNvCxnSpPr/>
          <p:nvPr/>
        </p:nvCxnSpPr>
        <p:spPr>
          <a:xfrm>
            <a:off x="2500307" y="3455211"/>
            <a:ext cx="790575" cy="642938"/>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63" name="Connecteur droit 162"/>
          <p:cNvCxnSpPr/>
          <p:nvPr/>
        </p:nvCxnSpPr>
        <p:spPr>
          <a:xfrm rot="10800000" flipV="1">
            <a:off x="2505070" y="3455211"/>
            <a:ext cx="785812" cy="642938"/>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78" name="Connecteur droit 177"/>
          <p:cNvCxnSpPr>
            <a:stCxn id="38" idx="7"/>
            <a:endCxn id="38" idx="3"/>
          </p:cNvCxnSpPr>
          <p:nvPr/>
        </p:nvCxnSpPr>
        <p:spPr>
          <a:xfrm rot="16200000" flipH="1" flipV="1">
            <a:off x="1087423" y="533389"/>
            <a:ext cx="396860" cy="404113"/>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79" name="Connecteur droit 178"/>
          <p:cNvCxnSpPr>
            <a:stCxn id="38" idx="5"/>
            <a:endCxn id="38" idx="1"/>
          </p:cNvCxnSpPr>
          <p:nvPr/>
        </p:nvCxnSpPr>
        <p:spPr>
          <a:xfrm rot="5400000" flipH="1">
            <a:off x="1087423" y="533390"/>
            <a:ext cx="396860" cy="404113"/>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86" name="Connecteur droit 185"/>
          <p:cNvCxnSpPr>
            <a:stCxn id="37" idx="5"/>
            <a:endCxn id="37" idx="1"/>
          </p:cNvCxnSpPr>
          <p:nvPr/>
        </p:nvCxnSpPr>
        <p:spPr>
          <a:xfrm rot="5400000" flipH="1">
            <a:off x="2536714" y="1284260"/>
            <a:ext cx="350224" cy="408055"/>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87" name="Connecteur droit 186"/>
          <p:cNvCxnSpPr>
            <a:stCxn id="37" idx="7"/>
            <a:endCxn id="37" idx="3"/>
          </p:cNvCxnSpPr>
          <p:nvPr/>
        </p:nvCxnSpPr>
        <p:spPr>
          <a:xfrm rot="16200000" flipH="1" flipV="1">
            <a:off x="2536714" y="1284259"/>
            <a:ext cx="350224" cy="408055"/>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95" name="Connecteur droit 194"/>
          <p:cNvCxnSpPr>
            <a:stCxn id="93" idx="5"/>
            <a:endCxn id="93" idx="1"/>
          </p:cNvCxnSpPr>
          <p:nvPr/>
        </p:nvCxnSpPr>
        <p:spPr>
          <a:xfrm rot="5400000" flipH="1">
            <a:off x="3296866" y="2774579"/>
            <a:ext cx="472996" cy="458567"/>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96" name="Connecteur droit 195"/>
          <p:cNvCxnSpPr>
            <a:stCxn id="93" idx="7"/>
            <a:endCxn id="93" idx="3"/>
          </p:cNvCxnSpPr>
          <p:nvPr/>
        </p:nvCxnSpPr>
        <p:spPr>
          <a:xfrm rot="16200000" flipH="1" flipV="1">
            <a:off x="3296866" y="2774578"/>
            <a:ext cx="472996" cy="458567"/>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97" name="Connecteur droit 196"/>
          <p:cNvCxnSpPr/>
          <p:nvPr/>
        </p:nvCxnSpPr>
        <p:spPr>
          <a:xfrm rot="5400000">
            <a:off x="2071664" y="4098168"/>
            <a:ext cx="142875" cy="1428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8" name="Connecteur droit 197"/>
          <p:cNvCxnSpPr/>
          <p:nvPr/>
        </p:nvCxnSpPr>
        <p:spPr>
          <a:xfrm rot="5400000">
            <a:off x="2143103" y="4098169"/>
            <a:ext cx="142873" cy="1428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194" name="Picture 2"/>
          <p:cNvPicPr>
            <a:picLocks noChangeAspect="1" noChangeArrowheads="1"/>
          </p:cNvPicPr>
          <p:nvPr/>
        </p:nvPicPr>
        <p:blipFill>
          <a:blip r:embed="rId3" cstate="print"/>
          <a:srcRect l="1695" t="5403"/>
          <a:stretch>
            <a:fillRect/>
          </a:stretch>
        </p:blipFill>
        <p:spPr bwMode="auto">
          <a:xfrm>
            <a:off x="6786578" y="169096"/>
            <a:ext cx="2357455" cy="2399582"/>
          </a:xfrm>
          <a:prstGeom prst="rect">
            <a:avLst/>
          </a:prstGeom>
          <a:noFill/>
          <a:ln w="9525">
            <a:noFill/>
            <a:miter lim="800000"/>
            <a:headEnd/>
            <a:tailEnd/>
          </a:ln>
        </p:spPr>
      </p:pic>
      <p:cxnSp>
        <p:nvCxnSpPr>
          <p:cNvPr id="120" name="Connecteur droit 119"/>
          <p:cNvCxnSpPr/>
          <p:nvPr/>
        </p:nvCxnSpPr>
        <p:spPr>
          <a:xfrm>
            <a:off x="1636709" y="1823101"/>
            <a:ext cx="1071563" cy="1587"/>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21" name="Connecteur droit 120"/>
          <p:cNvCxnSpPr/>
          <p:nvPr/>
        </p:nvCxnSpPr>
        <p:spPr>
          <a:xfrm rot="16200000" flipV="1">
            <a:off x="1599472" y="1779534"/>
            <a:ext cx="82392" cy="4742"/>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25" name="Connecteur droit 124"/>
          <p:cNvCxnSpPr/>
          <p:nvPr/>
        </p:nvCxnSpPr>
        <p:spPr>
          <a:xfrm rot="5400000">
            <a:off x="2106605" y="1853273"/>
            <a:ext cx="66673" cy="6333"/>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45" name="Connecteur droit 144"/>
          <p:cNvCxnSpPr/>
          <p:nvPr/>
        </p:nvCxnSpPr>
        <p:spPr>
          <a:xfrm rot="16200000" flipV="1">
            <a:off x="2671045" y="1779534"/>
            <a:ext cx="82392" cy="4742"/>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46" name="Connecteur droit 145"/>
          <p:cNvCxnSpPr/>
          <p:nvPr/>
        </p:nvCxnSpPr>
        <p:spPr>
          <a:xfrm>
            <a:off x="2065337" y="2608919"/>
            <a:ext cx="1071563" cy="1587"/>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47" name="Connecteur droit 146"/>
          <p:cNvCxnSpPr/>
          <p:nvPr/>
        </p:nvCxnSpPr>
        <p:spPr>
          <a:xfrm rot="16200000" flipV="1">
            <a:off x="2028100" y="2565352"/>
            <a:ext cx="82392" cy="4742"/>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48" name="Connecteur droit 147"/>
          <p:cNvCxnSpPr/>
          <p:nvPr/>
        </p:nvCxnSpPr>
        <p:spPr>
          <a:xfrm rot="5400000">
            <a:off x="2535233" y="2639091"/>
            <a:ext cx="66673" cy="6333"/>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51" name="Connecteur droit 150"/>
          <p:cNvCxnSpPr/>
          <p:nvPr/>
        </p:nvCxnSpPr>
        <p:spPr>
          <a:xfrm rot="16200000" flipV="1">
            <a:off x="3099673" y="2565352"/>
            <a:ext cx="82392" cy="4742"/>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41" name="Ellipse 40"/>
          <p:cNvSpPr/>
          <p:nvPr/>
        </p:nvSpPr>
        <p:spPr>
          <a:xfrm>
            <a:off x="1643043" y="1883584"/>
            <a:ext cx="857255" cy="688403"/>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fontScale="92500"/>
          </a:bodyPr>
          <a:lstStyle/>
          <a:p>
            <a:pPr algn="ctr">
              <a:defRPr/>
            </a:pPr>
            <a:r>
              <a:rPr lang="fr-FR" sz="900" dirty="0">
                <a:solidFill>
                  <a:schemeClr val="tx1"/>
                </a:solidFill>
              </a:rPr>
              <a:t>Friederike Bertelsmann</a:t>
            </a:r>
          </a:p>
          <a:p>
            <a:pPr algn="ctr">
              <a:defRPr/>
            </a:pPr>
            <a:r>
              <a:rPr lang="fr-FR" sz="900" dirty="0">
                <a:solidFill>
                  <a:schemeClr val="tx1"/>
                </a:solidFill>
              </a:rPr>
              <a:t>1859-1946</a:t>
            </a:r>
          </a:p>
        </p:txBody>
      </p:sp>
      <p:cxnSp>
        <p:nvCxnSpPr>
          <p:cNvPr id="166" name="Connecteur droit 165"/>
          <p:cNvCxnSpPr>
            <a:stCxn id="41" idx="5"/>
            <a:endCxn id="41" idx="1"/>
          </p:cNvCxnSpPr>
          <p:nvPr/>
        </p:nvCxnSpPr>
        <p:spPr>
          <a:xfrm rot="5400000" flipH="1">
            <a:off x="1828283" y="1924701"/>
            <a:ext cx="486775" cy="606171"/>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67" name="Connecteur droit 166"/>
          <p:cNvCxnSpPr>
            <a:stCxn id="41" idx="7"/>
            <a:endCxn id="41" idx="3"/>
          </p:cNvCxnSpPr>
          <p:nvPr/>
        </p:nvCxnSpPr>
        <p:spPr>
          <a:xfrm rot="16200000" flipH="1" flipV="1">
            <a:off x="1828283" y="1924699"/>
            <a:ext cx="486775" cy="606171"/>
          </a:xfrm>
          <a:prstGeom prst="line">
            <a:avLst/>
          </a:prstGeom>
          <a:ln w="1905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52" name="Connecteur droit 151"/>
          <p:cNvCxnSpPr/>
          <p:nvPr/>
        </p:nvCxnSpPr>
        <p:spPr>
          <a:xfrm>
            <a:off x="2351089" y="3388545"/>
            <a:ext cx="1071563" cy="1587"/>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53" name="Connecteur droit 152"/>
          <p:cNvCxnSpPr/>
          <p:nvPr/>
        </p:nvCxnSpPr>
        <p:spPr>
          <a:xfrm rot="16200000" flipV="1">
            <a:off x="2313852" y="3344978"/>
            <a:ext cx="82392" cy="4742"/>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54" name="Connecteur droit 153"/>
          <p:cNvCxnSpPr/>
          <p:nvPr/>
        </p:nvCxnSpPr>
        <p:spPr>
          <a:xfrm rot="5400000">
            <a:off x="2820985" y="3418717"/>
            <a:ext cx="66673" cy="6333"/>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55" name="Connecteur droit 154"/>
          <p:cNvCxnSpPr/>
          <p:nvPr/>
        </p:nvCxnSpPr>
        <p:spPr>
          <a:xfrm rot="16200000" flipV="1">
            <a:off x="3385425" y="3344978"/>
            <a:ext cx="82392" cy="4742"/>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80" name="Connecteur droit 179"/>
          <p:cNvCxnSpPr/>
          <p:nvPr/>
        </p:nvCxnSpPr>
        <p:spPr>
          <a:xfrm>
            <a:off x="3286129" y="4241038"/>
            <a:ext cx="1857375" cy="1587"/>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81" name="Connecteur droit 180"/>
          <p:cNvCxnSpPr/>
          <p:nvPr/>
        </p:nvCxnSpPr>
        <p:spPr>
          <a:xfrm rot="16200000" flipH="1">
            <a:off x="5107787" y="4276754"/>
            <a:ext cx="71420" cy="13"/>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82" name="Connecteur droit 181"/>
          <p:cNvCxnSpPr/>
          <p:nvPr/>
        </p:nvCxnSpPr>
        <p:spPr>
          <a:xfrm rot="16200000" flipH="1">
            <a:off x="3250406" y="4276748"/>
            <a:ext cx="71420" cy="26"/>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83" name="Connecteur droit 182"/>
          <p:cNvCxnSpPr/>
          <p:nvPr/>
        </p:nvCxnSpPr>
        <p:spPr>
          <a:xfrm rot="16200000" flipH="1">
            <a:off x="4179096" y="4276751"/>
            <a:ext cx="71420" cy="19"/>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85" name="Connecteur droit 184"/>
          <p:cNvCxnSpPr/>
          <p:nvPr/>
        </p:nvCxnSpPr>
        <p:spPr>
          <a:xfrm rot="16200000" flipH="1">
            <a:off x="4179108" y="4205303"/>
            <a:ext cx="71421" cy="16"/>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104" name="Rectangle 103"/>
          <p:cNvSpPr/>
          <p:nvPr/>
        </p:nvSpPr>
        <p:spPr>
          <a:xfrm>
            <a:off x="3786181" y="4302964"/>
            <a:ext cx="714379" cy="652454"/>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r>
              <a:rPr lang="fr-FR" sz="900" dirty="0">
                <a:solidFill>
                  <a:schemeClr val="tx1"/>
                </a:solidFill>
              </a:rPr>
              <a:t>Christoph</a:t>
            </a:r>
          </a:p>
          <a:p>
            <a:pPr algn="ctr">
              <a:defRPr/>
            </a:pPr>
            <a:r>
              <a:rPr lang="fr-FR" sz="900" dirty="0">
                <a:solidFill>
                  <a:schemeClr val="tx1"/>
                </a:solidFill>
              </a:rPr>
              <a:t>Mohn</a:t>
            </a:r>
          </a:p>
        </p:txBody>
      </p:sp>
      <p:sp>
        <p:nvSpPr>
          <p:cNvPr id="106" name="Rectangle 105"/>
          <p:cNvSpPr/>
          <p:nvPr/>
        </p:nvSpPr>
        <p:spPr>
          <a:xfrm>
            <a:off x="4714875" y="4302964"/>
            <a:ext cx="714381" cy="652454"/>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a:defRPr/>
            </a:pPr>
            <a:r>
              <a:rPr lang="fr-FR" sz="900" dirty="0">
                <a:solidFill>
                  <a:schemeClr val="tx1"/>
                </a:solidFill>
              </a:rPr>
              <a:t>Andréas</a:t>
            </a:r>
          </a:p>
          <a:p>
            <a:pPr algn="ctr">
              <a:defRPr/>
            </a:pPr>
            <a:r>
              <a:rPr lang="fr-FR" sz="900" dirty="0" smtClean="0">
                <a:solidFill>
                  <a:schemeClr val="tx1"/>
                </a:solidFill>
              </a:rPr>
              <a:t>Mohn</a:t>
            </a:r>
            <a:endParaRPr lang="fr-FR" sz="900" dirty="0">
              <a:solidFill>
                <a:schemeClr val="tx1"/>
              </a:solidFill>
            </a:endParaRPr>
          </a:p>
        </p:txBody>
      </p:sp>
      <p:sp>
        <p:nvSpPr>
          <p:cNvPr id="216" name="Rectangle 215"/>
          <p:cNvSpPr/>
          <p:nvPr/>
        </p:nvSpPr>
        <p:spPr bwMode="auto">
          <a:xfrm>
            <a:off x="4429124" y="6098426"/>
            <a:ext cx="1643074"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smtClean="0">
                <a:latin typeface="Trebuchet MS" pitchFamily="34" charset="0"/>
              </a:rPr>
              <a:t>Berttelsmann AG</a:t>
            </a:r>
            <a:endParaRPr lang="fr-FR" sz="1200" b="1" dirty="0">
              <a:latin typeface="Trebuchet MS" pitchFamily="34" charset="0"/>
            </a:endParaRPr>
          </a:p>
        </p:txBody>
      </p:sp>
      <p:cxnSp>
        <p:nvCxnSpPr>
          <p:cNvPr id="221" name="Connecteur droit avec flèche 220"/>
          <p:cNvCxnSpPr/>
          <p:nvPr/>
        </p:nvCxnSpPr>
        <p:spPr>
          <a:xfrm rot="5400000">
            <a:off x="5108182" y="5562244"/>
            <a:ext cx="1071570" cy="794"/>
          </a:xfrm>
          <a:prstGeom prst="straightConnector1">
            <a:avLst/>
          </a:prstGeom>
          <a:ln w="28575">
            <a:solidFill>
              <a:srgbClr val="A5003E"/>
            </a:solidFill>
            <a:tailEnd type="arrow"/>
          </a:ln>
        </p:spPr>
        <p:style>
          <a:lnRef idx="1">
            <a:schemeClr val="accent1"/>
          </a:lnRef>
          <a:fillRef idx="0">
            <a:schemeClr val="accent1"/>
          </a:fillRef>
          <a:effectRef idx="0">
            <a:schemeClr val="accent1"/>
          </a:effectRef>
          <a:fontRef idx="minor">
            <a:schemeClr val="tx1"/>
          </a:fontRef>
        </p:style>
      </p:cxnSp>
      <p:sp>
        <p:nvSpPr>
          <p:cNvPr id="222" name="ZoneTexte 221"/>
          <p:cNvSpPr txBox="1"/>
          <p:nvPr/>
        </p:nvSpPr>
        <p:spPr>
          <a:xfrm>
            <a:off x="6429388" y="5741236"/>
            <a:ext cx="642942" cy="276999"/>
          </a:xfrm>
          <a:prstGeom prst="rect">
            <a:avLst/>
          </a:prstGeom>
          <a:noFill/>
        </p:spPr>
        <p:txBody>
          <a:bodyPr wrap="square" rtlCol="0">
            <a:spAutoFit/>
          </a:bodyPr>
          <a:lstStyle/>
          <a:p>
            <a:r>
              <a:rPr lang="fr-FR" sz="1200" b="1" dirty="0" smtClean="0">
                <a:solidFill>
                  <a:srgbClr val="A5003E"/>
                </a:solidFill>
                <a:latin typeface="Trebuchet MS" pitchFamily="34" charset="0"/>
              </a:rPr>
              <a:t>80,7%</a:t>
            </a:r>
            <a:endParaRPr lang="fr-FR" sz="1200" b="1" dirty="0">
              <a:solidFill>
                <a:srgbClr val="A5003E"/>
              </a:solidFill>
              <a:latin typeface="Trebuchet MS" pitchFamily="34" charset="0"/>
            </a:endParaRPr>
          </a:p>
        </p:txBody>
      </p:sp>
      <p:sp>
        <p:nvSpPr>
          <p:cNvPr id="234" name="ZoneTexte 233"/>
          <p:cNvSpPr txBox="1"/>
          <p:nvPr/>
        </p:nvSpPr>
        <p:spPr>
          <a:xfrm>
            <a:off x="5000628" y="5678551"/>
            <a:ext cx="642942" cy="276999"/>
          </a:xfrm>
          <a:prstGeom prst="rect">
            <a:avLst/>
          </a:prstGeom>
          <a:noFill/>
        </p:spPr>
        <p:txBody>
          <a:bodyPr wrap="square" rtlCol="0">
            <a:spAutoFit/>
          </a:bodyPr>
          <a:lstStyle/>
          <a:p>
            <a:r>
              <a:rPr lang="fr-FR" sz="1200" b="1" dirty="0" smtClean="0">
                <a:solidFill>
                  <a:srgbClr val="A5003E"/>
                </a:solidFill>
                <a:latin typeface="Trebuchet MS" pitchFamily="34" charset="0"/>
              </a:rPr>
              <a:t>19,3%</a:t>
            </a:r>
            <a:endParaRPr lang="fr-FR" sz="1200" b="1" dirty="0">
              <a:solidFill>
                <a:srgbClr val="A5003E"/>
              </a:solidFill>
              <a:latin typeface="Trebuchet MS" pitchFamily="34" charset="0"/>
            </a:endParaRPr>
          </a:p>
        </p:txBody>
      </p:sp>
      <p:cxnSp>
        <p:nvCxnSpPr>
          <p:cNvPr id="235" name="Connecteur droit avec flèche 234"/>
          <p:cNvCxnSpPr/>
          <p:nvPr/>
        </p:nvCxnSpPr>
        <p:spPr>
          <a:xfrm rot="10800000">
            <a:off x="6072198" y="6098426"/>
            <a:ext cx="1071570" cy="1588"/>
          </a:xfrm>
          <a:prstGeom prst="straightConnector1">
            <a:avLst/>
          </a:prstGeom>
          <a:ln w="28575">
            <a:solidFill>
              <a:srgbClr val="A5003E"/>
            </a:solidFill>
            <a:tailEnd type="arrow"/>
          </a:ln>
        </p:spPr>
        <p:style>
          <a:lnRef idx="1">
            <a:schemeClr val="accent1"/>
          </a:lnRef>
          <a:fillRef idx="0">
            <a:schemeClr val="accent1"/>
          </a:fillRef>
          <a:effectRef idx="0">
            <a:schemeClr val="accent1"/>
          </a:effectRef>
          <a:fontRef idx="minor">
            <a:schemeClr val="tx1"/>
          </a:fontRef>
        </p:style>
      </p:cxnSp>
      <p:cxnSp>
        <p:nvCxnSpPr>
          <p:cNvPr id="239" name="Connecteur droit 238"/>
          <p:cNvCxnSpPr/>
          <p:nvPr/>
        </p:nvCxnSpPr>
        <p:spPr>
          <a:xfrm rot="5400000" flipH="1" flipV="1">
            <a:off x="6179355" y="5134013"/>
            <a:ext cx="1928826" cy="1588"/>
          </a:xfrm>
          <a:prstGeom prst="line">
            <a:avLst/>
          </a:prstGeom>
          <a:ln w="25400">
            <a:solidFill>
              <a:srgbClr val="A5003E"/>
            </a:solidFill>
          </a:ln>
        </p:spPr>
        <p:style>
          <a:lnRef idx="1">
            <a:schemeClr val="accent1"/>
          </a:lnRef>
          <a:fillRef idx="0">
            <a:schemeClr val="accent1"/>
          </a:fillRef>
          <a:effectRef idx="0">
            <a:schemeClr val="accent1"/>
          </a:effectRef>
          <a:fontRef idx="minor">
            <a:schemeClr val="tx1"/>
          </a:fontRef>
        </p:style>
      </p:cxnSp>
      <p:cxnSp>
        <p:nvCxnSpPr>
          <p:cNvPr id="240" name="Connecteur droit 239"/>
          <p:cNvCxnSpPr/>
          <p:nvPr/>
        </p:nvCxnSpPr>
        <p:spPr>
          <a:xfrm rot="5400000" flipH="1" flipV="1">
            <a:off x="6893735" y="4062443"/>
            <a:ext cx="1357322" cy="1588"/>
          </a:xfrm>
          <a:prstGeom prst="line">
            <a:avLst/>
          </a:prstGeom>
          <a:ln w="25400">
            <a:solidFill>
              <a:srgbClr val="A5003E"/>
            </a:solidFill>
          </a:ln>
        </p:spPr>
        <p:style>
          <a:lnRef idx="1">
            <a:schemeClr val="accent1"/>
          </a:lnRef>
          <a:fillRef idx="0">
            <a:schemeClr val="accent1"/>
          </a:fillRef>
          <a:effectRef idx="0">
            <a:schemeClr val="accent1"/>
          </a:effectRef>
          <a:fontRef idx="minor">
            <a:schemeClr val="tx1"/>
          </a:fontRef>
        </p:style>
      </p:cxnSp>
      <p:cxnSp>
        <p:nvCxnSpPr>
          <p:cNvPr id="243" name="Connecteur droit 242"/>
          <p:cNvCxnSpPr/>
          <p:nvPr/>
        </p:nvCxnSpPr>
        <p:spPr>
          <a:xfrm rot="5400000" flipH="1" flipV="1">
            <a:off x="7893867" y="4776823"/>
            <a:ext cx="785818" cy="1588"/>
          </a:xfrm>
          <a:prstGeom prst="line">
            <a:avLst/>
          </a:prstGeom>
          <a:ln w="25400">
            <a:solidFill>
              <a:srgbClr val="A5003E"/>
            </a:solidFill>
          </a:ln>
        </p:spPr>
        <p:style>
          <a:lnRef idx="1">
            <a:schemeClr val="accent1"/>
          </a:lnRef>
          <a:fillRef idx="0">
            <a:schemeClr val="accent1"/>
          </a:fillRef>
          <a:effectRef idx="0">
            <a:schemeClr val="accent1"/>
          </a:effectRef>
          <a:fontRef idx="minor">
            <a:schemeClr val="tx1"/>
          </a:fontRef>
        </p:style>
      </p:cxnSp>
      <p:cxnSp>
        <p:nvCxnSpPr>
          <p:cNvPr id="246" name="Connecteur droit 245"/>
          <p:cNvCxnSpPr/>
          <p:nvPr/>
        </p:nvCxnSpPr>
        <p:spPr>
          <a:xfrm rot="10800000">
            <a:off x="7143768" y="5169732"/>
            <a:ext cx="1143008" cy="1588"/>
          </a:xfrm>
          <a:prstGeom prst="line">
            <a:avLst/>
          </a:prstGeom>
          <a:ln w="25400">
            <a:solidFill>
              <a:srgbClr val="A5003E"/>
            </a:solidFill>
          </a:ln>
        </p:spPr>
        <p:style>
          <a:lnRef idx="1">
            <a:schemeClr val="accent1"/>
          </a:lnRef>
          <a:fillRef idx="0">
            <a:schemeClr val="accent1"/>
          </a:fillRef>
          <a:effectRef idx="0">
            <a:schemeClr val="accent1"/>
          </a:effectRef>
          <a:fontRef idx="minor">
            <a:schemeClr val="tx1"/>
          </a:fontRef>
        </p:style>
      </p:cxnSp>
      <p:cxnSp>
        <p:nvCxnSpPr>
          <p:cNvPr id="250" name="Connecteur droit 249"/>
          <p:cNvCxnSpPr/>
          <p:nvPr/>
        </p:nvCxnSpPr>
        <p:spPr>
          <a:xfrm rot="10800000">
            <a:off x="7143768" y="4741104"/>
            <a:ext cx="428628" cy="1588"/>
          </a:xfrm>
          <a:prstGeom prst="line">
            <a:avLst/>
          </a:prstGeom>
          <a:ln w="25400">
            <a:solidFill>
              <a:srgbClr val="A5003E"/>
            </a:solidFill>
          </a:ln>
        </p:spPr>
        <p:style>
          <a:lnRef idx="1">
            <a:schemeClr val="accent1"/>
          </a:lnRef>
          <a:fillRef idx="0">
            <a:schemeClr val="accent1"/>
          </a:fillRef>
          <a:effectRef idx="0">
            <a:schemeClr val="accent1"/>
          </a:effectRef>
          <a:fontRef idx="minor">
            <a:schemeClr val="tx1"/>
          </a:fontRef>
        </p:style>
      </p:cxnSp>
      <p:cxnSp>
        <p:nvCxnSpPr>
          <p:cNvPr id="252" name="Connecteur droit 251"/>
          <p:cNvCxnSpPr/>
          <p:nvPr/>
        </p:nvCxnSpPr>
        <p:spPr>
          <a:xfrm>
            <a:off x="7000892" y="5455484"/>
            <a:ext cx="285752" cy="21431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3" name="Connecteur droit 252"/>
          <p:cNvCxnSpPr/>
          <p:nvPr/>
        </p:nvCxnSpPr>
        <p:spPr>
          <a:xfrm flipV="1">
            <a:off x="7000892" y="5455484"/>
            <a:ext cx="285752" cy="21431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60" name="Rectangle 259"/>
          <p:cNvSpPr/>
          <p:nvPr/>
        </p:nvSpPr>
        <p:spPr bwMode="auto">
          <a:xfrm>
            <a:off x="6286512" y="3526658"/>
            <a:ext cx="1142999" cy="642905"/>
          </a:xfrm>
          <a:prstGeom prst="rect">
            <a:avLst/>
          </a:prstGeom>
          <a:solidFill>
            <a:schemeClr val="tx2">
              <a:lumMod val="40000"/>
              <a:lumOff val="60000"/>
            </a:schemeClr>
          </a:solidFill>
          <a:ln cmpd="sng">
            <a:solidFill>
              <a:srgbClr val="0066CC"/>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100" b="1" dirty="0" smtClean="0">
                <a:latin typeface="Trebuchet MS" pitchFamily="34" charset="0"/>
              </a:rPr>
              <a:t>Bertelsmann Stiftung</a:t>
            </a:r>
            <a:endParaRPr lang="fr-FR" sz="1100" b="1" dirty="0">
              <a:latin typeface="Trebuchet MS" pitchFamily="34" charset="0"/>
            </a:endParaRPr>
          </a:p>
        </p:txBody>
      </p:sp>
      <p:sp>
        <p:nvSpPr>
          <p:cNvPr id="261" name="Rectangle 260"/>
          <p:cNvSpPr/>
          <p:nvPr/>
        </p:nvSpPr>
        <p:spPr bwMode="auto">
          <a:xfrm>
            <a:off x="7286644" y="2740840"/>
            <a:ext cx="1143008" cy="642905"/>
          </a:xfrm>
          <a:prstGeom prst="rect">
            <a:avLst/>
          </a:prstGeom>
          <a:solidFill>
            <a:schemeClr val="tx2">
              <a:lumMod val="40000"/>
              <a:lumOff val="60000"/>
            </a:schemeClr>
          </a:solidFill>
          <a:ln cmpd="sng">
            <a:solidFill>
              <a:srgbClr val="0066CC"/>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100" b="1" dirty="0" smtClean="0">
                <a:latin typeface="Trebuchet MS" pitchFamily="34" charset="0"/>
              </a:rPr>
              <a:t>Reinhard Mohn Stiftung</a:t>
            </a:r>
            <a:endParaRPr lang="fr-FR" sz="1100" b="1" dirty="0">
              <a:latin typeface="Trebuchet MS" pitchFamily="34" charset="0"/>
            </a:endParaRPr>
          </a:p>
        </p:txBody>
      </p:sp>
      <p:sp>
        <p:nvSpPr>
          <p:cNvPr id="262" name="Rectangle 261"/>
          <p:cNvSpPr/>
          <p:nvPr/>
        </p:nvSpPr>
        <p:spPr bwMode="auto">
          <a:xfrm>
            <a:off x="7858148" y="3740972"/>
            <a:ext cx="1071570" cy="642905"/>
          </a:xfrm>
          <a:prstGeom prst="rect">
            <a:avLst/>
          </a:prstGeom>
          <a:solidFill>
            <a:schemeClr val="tx2">
              <a:lumMod val="40000"/>
              <a:lumOff val="60000"/>
            </a:schemeClr>
          </a:solidFill>
          <a:ln cmpd="sng">
            <a:solidFill>
              <a:srgbClr val="0066CC"/>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100" b="1" dirty="0" smtClean="0">
                <a:latin typeface="Trebuchet MS" pitchFamily="34" charset="0"/>
              </a:rPr>
              <a:t>BVG Stiftung</a:t>
            </a:r>
            <a:endParaRPr lang="fr-FR" sz="1100" b="1" dirty="0">
              <a:latin typeface="Trebuchet MS" pitchFamily="34" charset="0"/>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4716016" y="1052736"/>
            <a:ext cx="1296144" cy="1224136"/>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endParaRPr lang="fr-FR" sz="1200" b="1" dirty="0" smtClean="0">
              <a:solidFill>
                <a:schemeClr val="tx1"/>
              </a:solidFill>
              <a:latin typeface="Trebuchet MS" pitchFamily="34" charset="0"/>
            </a:endParaRPr>
          </a:p>
          <a:p>
            <a:pPr algn="ctr" fontAlgn="auto">
              <a:spcBef>
                <a:spcPts val="0"/>
              </a:spcBef>
              <a:spcAft>
                <a:spcPts val="0"/>
              </a:spcAft>
              <a:defRPr/>
            </a:pPr>
            <a:endParaRPr lang="fr-FR" sz="1200" b="1" dirty="0" smtClean="0">
              <a:solidFill>
                <a:schemeClr val="tx1"/>
              </a:solidFill>
              <a:latin typeface="Trebuchet MS" pitchFamily="34" charset="0"/>
            </a:endParaRPr>
          </a:p>
          <a:p>
            <a:pPr algn="ctr" fontAlgn="auto">
              <a:spcBef>
                <a:spcPts val="0"/>
              </a:spcBef>
              <a:spcAft>
                <a:spcPts val="0"/>
              </a:spcAft>
              <a:defRPr/>
            </a:pPr>
            <a:endParaRPr lang="fr-FR" sz="1200" b="1" dirty="0" smtClean="0">
              <a:solidFill>
                <a:schemeClr val="tx1"/>
              </a:solidFill>
              <a:latin typeface="Trebuchet MS" pitchFamily="34" charset="0"/>
            </a:endParaRPr>
          </a:p>
          <a:p>
            <a:pPr algn="ctr" fontAlgn="auto">
              <a:spcBef>
                <a:spcPts val="0"/>
              </a:spcBef>
              <a:spcAft>
                <a:spcPts val="0"/>
              </a:spcAft>
              <a:defRPr/>
            </a:pPr>
            <a:endParaRPr lang="fr-FR" sz="1200" b="1" dirty="0">
              <a:solidFill>
                <a:schemeClr val="tx1"/>
              </a:solidFill>
              <a:latin typeface="Trebuchet MS" pitchFamily="34" charset="0"/>
            </a:endParaRPr>
          </a:p>
        </p:txBody>
      </p:sp>
      <p:sp>
        <p:nvSpPr>
          <p:cNvPr id="4" name="Titre 3"/>
          <p:cNvSpPr>
            <a:spLocks noGrp="1"/>
          </p:cNvSpPr>
          <p:nvPr>
            <p:ph type="title"/>
          </p:nvPr>
        </p:nvSpPr>
        <p:spPr>
          <a:xfrm>
            <a:off x="142844" y="260648"/>
            <a:ext cx="8893652" cy="285752"/>
          </a:xfrm>
          <a:solidFill>
            <a:schemeClr val="bg1">
              <a:lumMod val="85000"/>
            </a:schemeClr>
          </a:solidFill>
        </p:spPr>
        <p:txBody>
          <a:bodyPr>
            <a:noAutofit/>
          </a:bodyPr>
          <a:lstStyle/>
          <a:p>
            <a:r>
              <a:rPr lang="fr-FR" sz="1300" b="1" dirty="0" smtClean="0">
                <a:latin typeface="Trebuchet MS" pitchFamily="34" charset="0"/>
              </a:rPr>
              <a:t>Illustration n° 76 : Les droits financiers du groupe Bosch détenus à 92% par une fondation</a:t>
            </a:r>
            <a:endParaRPr lang="fr-FR" sz="1300" b="1" dirty="0">
              <a:latin typeface="Trebuchet MS" pitchFamily="34" charset="0"/>
            </a:endParaRPr>
          </a:p>
        </p:txBody>
      </p:sp>
      <p:sp>
        <p:nvSpPr>
          <p:cNvPr id="6" name="Espace réservé du contenu 5"/>
          <p:cNvSpPr>
            <a:spLocks noGrp="1"/>
          </p:cNvSpPr>
          <p:nvPr>
            <p:ph sz="half" idx="2"/>
          </p:nvPr>
        </p:nvSpPr>
        <p:spPr>
          <a:xfrm>
            <a:off x="6357950" y="1000108"/>
            <a:ext cx="2714612" cy="4857784"/>
          </a:xfrm>
          <a:solidFill>
            <a:schemeClr val="bg1">
              <a:lumMod val="85000"/>
            </a:schemeClr>
          </a:solidFill>
        </p:spPr>
        <p:txBody>
          <a:bodyPr>
            <a:noAutofit/>
          </a:bodyPr>
          <a:lstStyle/>
          <a:p>
            <a:pPr marL="0" indent="0" algn="just">
              <a:spcBef>
                <a:spcPts val="600"/>
              </a:spcBef>
              <a:spcAft>
                <a:spcPts val="600"/>
              </a:spcAft>
              <a:buNone/>
            </a:pPr>
            <a:r>
              <a:rPr lang="fr-FR" sz="1300" dirty="0" smtClean="0">
                <a:latin typeface="Trebuchet MS" pitchFamily="34" charset="0"/>
              </a:rPr>
              <a:t>Le capital est « verrouillé » par la fondation (« </a:t>
            </a:r>
            <a:r>
              <a:rPr lang="fr-FR" sz="1300" i="1" dirty="0" smtClean="0">
                <a:latin typeface="Trebuchet MS" pitchFamily="34" charset="0"/>
              </a:rPr>
              <a:t>Stiftung</a:t>
            </a:r>
            <a:r>
              <a:rPr lang="fr-FR" sz="1300" dirty="0" smtClean="0">
                <a:latin typeface="Trebuchet MS" pitchFamily="34" charset="0"/>
              </a:rPr>
              <a:t> »), qui détient 92% du capital.</a:t>
            </a:r>
          </a:p>
          <a:p>
            <a:pPr marL="0" indent="0" algn="just">
              <a:spcBef>
                <a:spcPts val="600"/>
              </a:spcBef>
              <a:spcAft>
                <a:spcPts val="600"/>
              </a:spcAft>
              <a:buNone/>
            </a:pPr>
            <a:r>
              <a:rPr lang="fr-FR" sz="1300" dirty="0" smtClean="0">
                <a:latin typeface="Trebuchet MS" pitchFamily="34" charset="0"/>
              </a:rPr>
              <a:t>Les droits de vote correspondant à ces actions ont été transférés à une fiducie (d’où la dénomination de « </a:t>
            </a:r>
            <a:r>
              <a:rPr lang="fr-FR" sz="1300" i="1" dirty="0" smtClean="0">
                <a:latin typeface="Trebuchet MS" pitchFamily="34" charset="0"/>
              </a:rPr>
              <a:t>treuhand</a:t>
            </a:r>
            <a:r>
              <a:rPr lang="fr-FR" sz="1300" dirty="0" smtClean="0">
                <a:latin typeface="Trebuchet MS" pitchFamily="34" charset="0"/>
              </a:rPr>
              <a:t> »). Cette fiducie agit comme gérant de la société en commandite  par actions qui assure la gestion opérationnelle du groupe (Robert Bosch Industrietreuhand KG).</a:t>
            </a:r>
          </a:p>
          <a:p>
            <a:pPr marL="0" indent="0" algn="just">
              <a:spcBef>
                <a:spcPts val="600"/>
              </a:spcBef>
              <a:spcAft>
                <a:spcPts val="600"/>
              </a:spcAft>
              <a:buNone/>
            </a:pPr>
            <a:r>
              <a:rPr lang="fr-FR" sz="1300" dirty="0" smtClean="0">
                <a:latin typeface="Trebuchet MS" pitchFamily="34" charset="0"/>
              </a:rPr>
              <a:t>Les bénéfices dégagés  par cette activité opérationnelle  sont reversés à la fondation pour assurer son financement.</a:t>
            </a:r>
          </a:p>
          <a:p>
            <a:pPr marL="0" indent="0" algn="just">
              <a:spcBef>
                <a:spcPts val="600"/>
              </a:spcBef>
              <a:spcAft>
                <a:spcPts val="600"/>
              </a:spcAft>
              <a:buNone/>
            </a:pPr>
            <a:r>
              <a:rPr lang="fr-FR" sz="1300" dirty="0" smtClean="0">
                <a:latin typeface="Trebuchet MS" pitchFamily="34" charset="0"/>
              </a:rPr>
              <a:t>La famille ne détient plus que 7% du capital.</a:t>
            </a:r>
          </a:p>
        </p:txBody>
      </p:sp>
      <p:cxnSp>
        <p:nvCxnSpPr>
          <p:cNvPr id="18" name="Connecteur droit 17"/>
          <p:cNvCxnSpPr/>
          <p:nvPr/>
        </p:nvCxnSpPr>
        <p:spPr>
          <a:xfrm rot="5400000">
            <a:off x="142844" y="3071810"/>
            <a:ext cx="1571636"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Connecteur droit avec flèche 19"/>
          <p:cNvCxnSpPr/>
          <p:nvPr/>
        </p:nvCxnSpPr>
        <p:spPr>
          <a:xfrm>
            <a:off x="928664" y="3857628"/>
            <a:ext cx="1785950"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ZoneTexte 20"/>
          <p:cNvSpPr txBox="1"/>
          <p:nvPr/>
        </p:nvSpPr>
        <p:spPr>
          <a:xfrm>
            <a:off x="500036" y="2857500"/>
            <a:ext cx="571504" cy="261610"/>
          </a:xfrm>
          <a:prstGeom prst="rect">
            <a:avLst/>
          </a:prstGeom>
          <a:noFill/>
        </p:spPr>
        <p:txBody>
          <a:bodyPr wrap="square" rtlCol="0">
            <a:spAutoFit/>
          </a:bodyPr>
          <a:lstStyle/>
          <a:p>
            <a:r>
              <a:rPr lang="fr-FR" sz="1100" b="1" dirty="0" smtClean="0">
                <a:latin typeface="Trebuchet MS" pitchFamily="34" charset="0"/>
              </a:rPr>
              <a:t>93 %</a:t>
            </a:r>
            <a:endParaRPr lang="fr-FR" sz="1100" b="1" dirty="0">
              <a:latin typeface="Trebuchet MS" pitchFamily="34" charset="0"/>
            </a:endParaRPr>
          </a:p>
        </p:txBody>
      </p:sp>
      <p:cxnSp>
        <p:nvCxnSpPr>
          <p:cNvPr id="23" name="Connecteur droit 22"/>
          <p:cNvCxnSpPr/>
          <p:nvPr/>
        </p:nvCxnSpPr>
        <p:spPr>
          <a:xfrm rot="5400000">
            <a:off x="714348" y="2928934"/>
            <a:ext cx="1285884" cy="1588"/>
          </a:xfrm>
          <a:prstGeom prst="line">
            <a:avLst/>
          </a:prstGeom>
          <a:ln w="19050">
            <a:solidFill>
              <a:srgbClr val="A5003E"/>
            </a:solidFill>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p:nvPr/>
        </p:nvCxnSpPr>
        <p:spPr>
          <a:xfrm>
            <a:off x="1357290" y="3571876"/>
            <a:ext cx="1357322" cy="1588"/>
          </a:xfrm>
          <a:prstGeom prst="straightConnector1">
            <a:avLst/>
          </a:prstGeom>
          <a:ln w="19050">
            <a:solidFill>
              <a:srgbClr val="A5003E"/>
            </a:solidFill>
            <a:tailEnd type="arrow"/>
          </a:ln>
        </p:spPr>
        <p:style>
          <a:lnRef idx="1">
            <a:schemeClr val="accent1"/>
          </a:lnRef>
          <a:fillRef idx="0">
            <a:schemeClr val="accent1"/>
          </a:fillRef>
          <a:effectRef idx="0">
            <a:schemeClr val="accent1"/>
          </a:effectRef>
          <a:fontRef idx="minor">
            <a:schemeClr val="tx1"/>
          </a:fontRef>
        </p:style>
      </p:cxnSp>
      <p:sp>
        <p:nvSpPr>
          <p:cNvPr id="26" name="ZoneTexte 25"/>
          <p:cNvSpPr txBox="1"/>
          <p:nvPr/>
        </p:nvSpPr>
        <p:spPr>
          <a:xfrm>
            <a:off x="1643042" y="3357566"/>
            <a:ext cx="714380" cy="261610"/>
          </a:xfrm>
          <a:prstGeom prst="rect">
            <a:avLst/>
          </a:prstGeom>
          <a:noFill/>
          <a:ln>
            <a:noFill/>
          </a:ln>
        </p:spPr>
        <p:txBody>
          <a:bodyPr wrap="square" rtlCol="0">
            <a:spAutoFit/>
          </a:bodyPr>
          <a:lstStyle/>
          <a:p>
            <a:r>
              <a:rPr lang="fr-FR" sz="1100" b="1" dirty="0" smtClean="0">
                <a:solidFill>
                  <a:srgbClr val="A5003E"/>
                </a:solidFill>
                <a:latin typeface="Trebuchet MS" pitchFamily="34" charset="0"/>
              </a:rPr>
              <a:t>0,01 %</a:t>
            </a:r>
            <a:endParaRPr lang="fr-FR" sz="1100" b="1" dirty="0">
              <a:solidFill>
                <a:srgbClr val="A5003E"/>
              </a:solidFill>
              <a:latin typeface="Trebuchet MS" pitchFamily="34" charset="0"/>
            </a:endParaRPr>
          </a:p>
        </p:txBody>
      </p:sp>
      <p:cxnSp>
        <p:nvCxnSpPr>
          <p:cNvPr id="30" name="Connecteur droit 29"/>
          <p:cNvCxnSpPr/>
          <p:nvPr/>
        </p:nvCxnSpPr>
        <p:spPr>
          <a:xfrm rot="16200000" flipH="1">
            <a:off x="4683590" y="2960222"/>
            <a:ext cx="1358116" cy="9660"/>
          </a:xfrm>
          <a:prstGeom prst="line">
            <a:avLst/>
          </a:prstGeom>
          <a:ln w="19050">
            <a:solidFill>
              <a:srgbClr val="A5003E"/>
            </a:solidFill>
          </a:ln>
        </p:spPr>
        <p:style>
          <a:lnRef idx="1">
            <a:schemeClr val="accent1"/>
          </a:lnRef>
          <a:fillRef idx="0">
            <a:schemeClr val="accent1"/>
          </a:fillRef>
          <a:effectRef idx="0">
            <a:schemeClr val="accent1"/>
          </a:effectRef>
          <a:fontRef idx="minor">
            <a:schemeClr val="tx1"/>
          </a:fontRef>
        </p:style>
      </p:cxnSp>
      <p:cxnSp>
        <p:nvCxnSpPr>
          <p:cNvPr id="32" name="Connecteur droit avec flèche 31"/>
          <p:cNvCxnSpPr/>
          <p:nvPr/>
        </p:nvCxnSpPr>
        <p:spPr>
          <a:xfrm rot="10800000">
            <a:off x="4214810" y="3643314"/>
            <a:ext cx="1143008" cy="1588"/>
          </a:xfrm>
          <a:prstGeom prst="straightConnector1">
            <a:avLst/>
          </a:prstGeom>
          <a:ln w="19050">
            <a:solidFill>
              <a:srgbClr val="A5003E"/>
            </a:solidFill>
            <a:tailEnd type="arrow"/>
          </a:ln>
        </p:spPr>
        <p:style>
          <a:lnRef idx="1">
            <a:schemeClr val="accent1"/>
          </a:lnRef>
          <a:fillRef idx="0">
            <a:schemeClr val="accent1"/>
          </a:fillRef>
          <a:effectRef idx="0">
            <a:schemeClr val="accent1"/>
          </a:effectRef>
          <a:fontRef idx="minor">
            <a:schemeClr val="tx1"/>
          </a:fontRef>
        </p:style>
      </p:cxnSp>
      <p:cxnSp>
        <p:nvCxnSpPr>
          <p:cNvPr id="35" name="Connecteur droit avec flèche 34"/>
          <p:cNvCxnSpPr/>
          <p:nvPr/>
        </p:nvCxnSpPr>
        <p:spPr>
          <a:xfrm rot="5400000">
            <a:off x="2856693" y="2857496"/>
            <a:ext cx="1143008" cy="1588"/>
          </a:xfrm>
          <a:prstGeom prst="straightConnector1">
            <a:avLst/>
          </a:prstGeom>
          <a:ln w="19050">
            <a:solidFill>
              <a:srgbClr val="A5003E"/>
            </a:solidFill>
            <a:tailEnd type="arrow"/>
          </a:ln>
        </p:spPr>
        <p:style>
          <a:lnRef idx="1">
            <a:schemeClr val="accent1"/>
          </a:lnRef>
          <a:fillRef idx="0">
            <a:schemeClr val="accent1"/>
          </a:fillRef>
          <a:effectRef idx="0">
            <a:schemeClr val="accent1"/>
          </a:effectRef>
          <a:fontRef idx="minor">
            <a:schemeClr val="tx1"/>
          </a:fontRef>
        </p:style>
      </p:cxnSp>
      <p:cxnSp>
        <p:nvCxnSpPr>
          <p:cNvPr id="39" name="Connecteur droit 38"/>
          <p:cNvCxnSpPr/>
          <p:nvPr/>
        </p:nvCxnSpPr>
        <p:spPr>
          <a:xfrm rot="5400000">
            <a:off x="3215472" y="4571214"/>
            <a:ext cx="427834" cy="794"/>
          </a:xfrm>
          <a:prstGeom prst="line">
            <a:avLst/>
          </a:prstGeom>
          <a:ln w="22225">
            <a:solidFill>
              <a:srgbClr val="A5003E"/>
            </a:solidFill>
          </a:ln>
        </p:spPr>
        <p:style>
          <a:lnRef idx="1">
            <a:schemeClr val="accent1"/>
          </a:lnRef>
          <a:fillRef idx="0">
            <a:schemeClr val="accent1"/>
          </a:fillRef>
          <a:effectRef idx="0">
            <a:schemeClr val="accent1"/>
          </a:effectRef>
          <a:fontRef idx="minor">
            <a:schemeClr val="tx1"/>
          </a:fontRef>
        </p:style>
      </p:cxnSp>
      <p:sp>
        <p:nvSpPr>
          <p:cNvPr id="44" name="ZoneTexte 43"/>
          <p:cNvSpPr txBox="1"/>
          <p:nvPr/>
        </p:nvSpPr>
        <p:spPr>
          <a:xfrm>
            <a:off x="5357818" y="3143252"/>
            <a:ext cx="571504" cy="261610"/>
          </a:xfrm>
          <a:prstGeom prst="rect">
            <a:avLst/>
          </a:prstGeom>
          <a:noFill/>
          <a:ln>
            <a:noFill/>
          </a:ln>
        </p:spPr>
        <p:txBody>
          <a:bodyPr wrap="square" rtlCol="0">
            <a:spAutoFit/>
          </a:bodyPr>
          <a:lstStyle/>
          <a:p>
            <a:r>
              <a:rPr lang="fr-FR" sz="1100" b="1" dirty="0" smtClean="0">
                <a:solidFill>
                  <a:srgbClr val="A5003E"/>
                </a:solidFill>
                <a:latin typeface="Trebuchet MS" pitchFamily="34" charset="0"/>
              </a:rPr>
              <a:t>7 %</a:t>
            </a:r>
            <a:endParaRPr lang="fr-FR" sz="1100" b="1" dirty="0">
              <a:solidFill>
                <a:srgbClr val="A5003E"/>
              </a:solidFill>
              <a:latin typeface="Trebuchet MS" pitchFamily="34" charset="0"/>
            </a:endParaRPr>
          </a:p>
        </p:txBody>
      </p:sp>
      <p:sp>
        <p:nvSpPr>
          <p:cNvPr id="45" name="ZoneTexte 44"/>
          <p:cNvSpPr txBox="1"/>
          <p:nvPr/>
        </p:nvSpPr>
        <p:spPr>
          <a:xfrm>
            <a:off x="4857752" y="2000244"/>
            <a:ext cx="1214446" cy="276999"/>
          </a:xfrm>
          <a:prstGeom prst="rect">
            <a:avLst/>
          </a:prstGeom>
          <a:noFill/>
        </p:spPr>
        <p:txBody>
          <a:bodyPr wrap="square" rtlCol="0">
            <a:spAutoFit/>
          </a:bodyPr>
          <a:lstStyle/>
          <a:p>
            <a:r>
              <a:rPr lang="fr-FR" sz="1200" b="1" dirty="0" smtClean="0">
                <a:latin typeface="Trebuchet MS" pitchFamily="34" charset="0"/>
              </a:rPr>
              <a:t>Famille Bosch</a:t>
            </a:r>
            <a:endParaRPr lang="fr-FR" sz="1200" b="1" dirty="0">
              <a:latin typeface="Trebuchet MS" pitchFamily="34" charset="0"/>
            </a:endParaRPr>
          </a:p>
        </p:txBody>
      </p:sp>
      <p:sp>
        <p:nvSpPr>
          <p:cNvPr id="24" name="ZoneTexte 23"/>
          <p:cNvSpPr txBox="1"/>
          <p:nvPr/>
        </p:nvSpPr>
        <p:spPr>
          <a:xfrm>
            <a:off x="2857488" y="2428868"/>
            <a:ext cx="714380" cy="276999"/>
          </a:xfrm>
          <a:prstGeom prst="rect">
            <a:avLst/>
          </a:prstGeom>
          <a:noFill/>
        </p:spPr>
        <p:txBody>
          <a:bodyPr wrap="square" rtlCol="0">
            <a:spAutoFit/>
          </a:bodyPr>
          <a:lstStyle/>
          <a:p>
            <a:r>
              <a:rPr lang="fr-FR" sz="1200" b="1" dirty="0" smtClean="0">
                <a:solidFill>
                  <a:srgbClr val="A5003E"/>
                </a:solidFill>
                <a:latin typeface="Trebuchet MS" pitchFamily="34" charset="0"/>
              </a:rPr>
              <a:t>92 %</a:t>
            </a:r>
            <a:endParaRPr lang="fr-FR" sz="1200" b="1" dirty="0">
              <a:solidFill>
                <a:srgbClr val="A5003E"/>
              </a:solidFill>
              <a:latin typeface="Trebuchet MS" pitchFamily="34" charset="0"/>
            </a:endParaRPr>
          </a:p>
        </p:txBody>
      </p:sp>
      <p:pic>
        <p:nvPicPr>
          <p:cNvPr id="1026" name="Picture 2" descr="C:\Documents and Settings\jrapon-lonete\Mes documents\Mes images\Famille.bmp"/>
          <p:cNvPicPr>
            <a:picLocks noChangeAspect="1" noChangeArrowheads="1"/>
          </p:cNvPicPr>
          <p:nvPr/>
        </p:nvPicPr>
        <p:blipFill>
          <a:blip r:embed="rId3" cstate="print"/>
          <a:srcRect/>
          <a:stretch>
            <a:fillRect/>
          </a:stretch>
        </p:blipFill>
        <p:spPr bwMode="auto">
          <a:xfrm>
            <a:off x="4929191" y="1142984"/>
            <a:ext cx="928694" cy="857256"/>
          </a:xfrm>
          <a:prstGeom prst="rect">
            <a:avLst/>
          </a:prstGeom>
          <a:noFill/>
        </p:spPr>
      </p:pic>
      <p:cxnSp>
        <p:nvCxnSpPr>
          <p:cNvPr id="27" name="Connecteur droit 26"/>
          <p:cNvCxnSpPr/>
          <p:nvPr/>
        </p:nvCxnSpPr>
        <p:spPr>
          <a:xfrm rot="16200000" flipH="1">
            <a:off x="3286116" y="2714622"/>
            <a:ext cx="285752" cy="2857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Connecteur droit 27"/>
          <p:cNvCxnSpPr/>
          <p:nvPr/>
        </p:nvCxnSpPr>
        <p:spPr>
          <a:xfrm rot="5400000" flipH="1" flipV="1">
            <a:off x="3286115" y="2714620"/>
            <a:ext cx="285752" cy="2857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bwMode="auto">
          <a:xfrm>
            <a:off x="2657456" y="1357298"/>
            <a:ext cx="1485916" cy="928657"/>
          </a:xfrm>
          <a:prstGeom prst="rect">
            <a:avLst/>
          </a:prstGeom>
          <a:solidFill>
            <a:schemeClr val="tx2">
              <a:lumMod val="40000"/>
              <a:lumOff val="60000"/>
            </a:schemeClr>
          </a:solidFill>
          <a:ln cmpd="sng">
            <a:solidFill>
              <a:srgbClr val="0066CC"/>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fr-FR" sz="1300" b="1" dirty="0" smtClean="0">
                <a:latin typeface="Trebuchet MS" pitchFamily="34" charset="0"/>
              </a:rPr>
              <a:t>Robert Bosch Stiftung GmbH</a:t>
            </a:r>
            <a:endParaRPr lang="fr-FR" sz="1300" b="1" dirty="0">
              <a:latin typeface="Trebuchet MS" pitchFamily="34" charset="0"/>
            </a:endParaRPr>
          </a:p>
        </p:txBody>
      </p:sp>
      <p:sp>
        <p:nvSpPr>
          <p:cNvPr id="50" name="Rectangle 49"/>
          <p:cNvSpPr/>
          <p:nvPr/>
        </p:nvSpPr>
        <p:spPr bwMode="auto">
          <a:xfrm>
            <a:off x="2714612" y="3429000"/>
            <a:ext cx="1500198" cy="928694"/>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fr-FR" sz="1300" b="1" dirty="0" smtClean="0">
                <a:latin typeface="Trebuchet MS" pitchFamily="34" charset="0"/>
              </a:rPr>
              <a:t>Robert Bosch GmbH</a:t>
            </a:r>
          </a:p>
        </p:txBody>
      </p:sp>
      <p:sp>
        <p:nvSpPr>
          <p:cNvPr id="51" name="Rectangle 50"/>
          <p:cNvSpPr/>
          <p:nvPr/>
        </p:nvSpPr>
        <p:spPr bwMode="auto">
          <a:xfrm>
            <a:off x="2714612" y="4786322"/>
            <a:ext cx="1500198" cy="928694"/>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fr-FR" sz="1300" b="1" dirty="0" smtClean="0">
                <a:latin typeface="Trebuchet MS" pitchFamily="34" charset="0"/>
              </a:rPr>
              <a:t>300 filiales réparties dans 60 pays</a:t>
            </a:r>
          </a:p>
        </p:txBody>
      </p:sp>
      <p:sp>
        <p:nvSpPr>
          <p:cNvPr id="52" name="Flèche courbée vers le haut 51"/>
          <p:cNvSpPr/>
          <p:nvPr/>
        </p:nvSpPr>
        <p:spPr>
          <a:xfrm rot="16200000">
            <a:off x="4107653" y="3893347"/>
            <a:ext cx="571504" cy="214314"/>
          </a:xfrm>
          <a:prstGeom prst="curvedUpArrow">
            <a:avLst/>
          </a:prstGeom>
          <a:solidFill>
            <a:srgbClr val="A5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53" name="ZoneTexte 52"/>
          <p:cNvSpPr txBox="1"/>
          <p:nvPr/>
        </p:nvSpPr>
        <p:spPr>
          <a:xfrm>
            <a:off x="4643438" y="3786190"/>
            <a:ext cx="1143008" cy="430887"/>
          </a:xfrm>
          <a:prstGeom prst="rect">
            <a:avLst/>
          </a:prstGeom>
          <a:noFill/>
        </p:spPr>
        <p:txBody>
          <a:bodyPr wrap="square" rtlCol="0">
            <a:spAutoFit/>
          </a:bodyPr>
          <a:lstStyle/>
          <a:p>
            <a:r>
              <a:rPr lang="fr-FR" sz="1100" b="1" dirty="0" smtClean="0">
                <a:solidFill>
                  <a:srgbClr val="A5003E"/>
                </a:solidFill>
                <a:latin typeface="Trebuchet MS" pitchFamily="34" charset="0"/>
              </a:rPr>
              <a:t>1 % autodétention</a:t>
            </a:r>
            <a:endParaRPr lang="fr-FR" sz="1100" b="1" dirty="0">
              <a:solidFill>
                <a:srgbClr val="A5003E"/>
              </a:solidFill>
              <a:latin typeface="Trebuchet MS" pitchFamily="34" charset="0"/>
            </a:endParaRPr>
          </a:p>
        </p:txBody>
      </p:sp>
      <p:cxnSp>
        <p:nvCxnSpPr>
          <p:cNvPr id="54" name="Connecteur droit 53"/>
          <p:cNvCxnSpPr/>
          <p:nvPr/>
        </p:nvCxnSpPr>
        <p:spPr>
          <a:xfrm rot="16200000" flipH="1">
            <a:off x="4357686" y="3857628"/>
            <a:ext cx="285752" cy="2857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Connecteur droit 54"/>
          <p:cNvCxnSpPr/>
          <p:nvPr/>
        </p:nvCxnSpPr>
        <p:spPr>
          <a:xfrm rot="5400000" flipH="1" flipV="1">
            <a:off x="4357685" y="3857626"/>
            <a:ext cx="285752" cy="2857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bwMode="auto">
          <a:xfrm>
            <a:off x="214282" y="1357298"/>
            <a:ext cx="1500198" cy="928694"/>
          </a:xfrm>
          <a:prstGeom prst="rect">
            <a:avLst/>
          </a:prstGeom>
          <a:solidFill>
            <a:srgbClr val="FF7C80"/>
          </a:solidFill>
          <a:ln w="34925">
            <a:solidFill>
              <a:srgbClr val="0066CC"/>
            </a:solidFill>
            <a:prstDash val="sysDot"/>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lvl="0" algn="ctr"/>
            <a:r>
              <a:rPr lang="fr-FR" sz="1300" b="1" dirty="0" smtClean="0">
                <a:solidFill>
                  <a:prstClr val="white"/>
                </a:solidFill>
                <a:latin typeface="Trebuchet MS" pitchFamily="34" charset="0"/>
              </a:rPr>
              <a:t>Robert Bosch Industrietreuhand KG</a:t>
            </a:r>
          </a:p>
          <a:p>
            <a:pPr algn="ctr">
              <a:defRPr/>
            </a:pPr>
            <a:endParaRPr lang="fr-FR" sz="900" b="1" dirty="0">
              <a:latin typeface="Trebuchet MS" pitchFamily="34" charset="0"/>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214282" y="500789"/>
            <a:ext cx="8572560" cy="1585049"/>
          </a:xfrm>
          <a:prstGeom prst="rect">
            <a:avLst/>
          </a:prstGeom>
          <a:noFill/>
        </p:spPr>
        <p:txBody>
          <a:bodyPr wrap="square" rtlCol="0">
            <a:spAutoFit/>
          </a:bodyPr>
          <a:lstStyle/>
          <a:p>
            <a:pPr algn="just">
              <a:spcAft>
                <a:spcPts val="600"/>
              </a:spcAft>
            </a:pPr>
            <a:r>
              <a:rPr lang="fr-FR" sz="1400" b="1" dirty="0" smtClean="0">
                <a:latin typeface="Trebuchet MS" pitchFamily="34" charset="0"/>
              </a:rPr>
              <a:t>Chiffres clés</a:t>
            </a:r>
          </a:p>
          <a:p>
            <a:pPr marL="177800" indent="-177800" algn="just">
              <a:buFont typeface="Arial" pitchFamily="34" charset="0"/>
              <a:buChar char="•"/>
            </a:pPr>
            <a:r>
              <a:rPr lang="fr-FR" sz="1300" dirty="0" smtClean="0">
                <a:latin typeface="Trebuchet MS" pitchFamily="34" charset="0"/>
              </a:rPr>
              <a:t>Aux Etats-Unis, le mécénat et la philanthropie représentent 2,1% du PIB (271 Md€).</a:t>
            </a:r>
          </a:p>
          <a:p>
            <a:pPr marL="177800" indent="-177800" algn="just"/>
            <a:r>
              <a:rPr lang="fr-FR" sz="1300" i="1" dirty="0" smtClean="0">
                <a:latin typeface="Trebuchet MS" pitchFamily="34" charset="0"/>
              </a:rPr>
              <a:t>	Source : Giving USA 2002, AAFRC Trust for Philanthropy</a:t>
            </a:r>
          </a:p>
          <a:p>
            <a:pPr marL="177800" indent="-177800" algn="just"/>
            <a:endParaRPr lang="fr-FR" sz="1300" i="1" dirty="0" smtClean="0">
              <a:latin typeface="Trebuchet MS" pitchFamily="34" charset="0"/>
            </a:endParaRPr>
          </a:p>
          <a:p>
            <a:pPr marL="177800" indent="-177800" algn="just">
              <a:spcAft>
                <a:spcPts val="600"/>
              </a:spcAft>
              <a:buFont typeface="Arial" pitchFamily="34" charset="0"/>
              <a:buChar char="•"/>
            </a:pPr>
            <a:r>
              <a:rPr lang="fr-FR" sz="1300" dirty="0" smtClean="0">
                <a:latin typeface="Trebuchet MS" pitchFamily="34" charset="0"/>
              </a:rPr>
              <a:t>En France, selon les données (très parcellaires) disponibles, 15% des citoyens font des dons, et le nombre d’entreprises investies dans le mécénat ou dans le parrainage est sans doute de l’ordre de 2000. Le mécénat et la philanthropie doivent ainsi représenter à peine 0,1% du PIB.</a:t>
            </a:r>
          </a:p>
        </p:txBody>
      </p:sp>
      <p:sp>
        <p:nvSpPr>
          <p:cNvPr id="4" name="ZoneTexte 3"/>
          <p:cNvSpPr txBox="1"/>
          <p:nvPr/>
        </p:nvSpPr>
        <p:spPr>
          <a:xfrm>
            <a:off x="142844" y="2072425"/>
            <a:ext cx="8501122" cy="307777"/>
          </a:xfrm>
          <a:prstGeom prst="rect">
            <a:avLst/>
          </a:prstGeom>
          <a:noFill/>
        </p:spPr>
        <p:txBody>
          <a:bodyPr wrap="square" rtlCol="0">
            <a:spAutoFit/>
          </a:bodyPr>
          <a:lstStyle/>
          <a:p>
            <a:r>
              <a:rPr lang="fr-FR" sz="1400" b="1" dirty="0" smtClean="0">
                <a:latin typeface="Trebuchet MS" pitchFamily="34" charset="0"/>
              </a:rPr>
              <a:t>Nombre de fondations aux Etats-Unis, en Grande-Bretagne, en Allemagne et en France en 2000 </a:t>
            </a:r>
            <a:r>
              <a:rPr lang="fr-FR" sz="1300" b="1" dirty="0" smtClean="0">
                <a:latin typeface="Trebuchet MS" pitchFamily="34" charset="0"/>
              </a:rPr>
              <a:t>:</a:t>
            </a:r>
            <a:endParaRPr lang="fr-FR" sz="1300" dirty="0" smtClean="0">
              <a:latin typeface="Trebuchet MS" pitchFamily="34" charset="0"/>
            </a:endParaRPr>
          </a:p>
        </p:txBody>
      </p:sp>
      <p:grpSp>
        <p:nvGrpSpPr>
          <p:cNvPr id="2" name="Group 42"/>
          <p:cNvGrpSpPr>
            <a:grpSpLocks/>
          </p:cNvGrpSpPr>
          <p:nvPr/>
        </p:nvGrpSpPr>
        <p:grpSpPr bwMode="auto">
          <a:xfrm>
            <a:off x="100012" y="188070"/>
            <a:ext cx="8758268" cy="4705352"/>
            <a:chOff x="110" y="965"/>
            <a:chExt cx="5995" cy="2964"/>
          </a:xfrm>
        </p:grpSpPr>
        <p:sp>
          <p:nvSpPr>
            <p:cNvPr id="7"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8" name="Rectangle 44"/>
            <p:cNvSpPr>
              <a:spLocks noChangeArrowheads="1"/>
            </p:cNvSpPr>
            <p:nvPr/>
          </p:nvSpPr>
          <p:spPr bwMode="auto">
            <a:xfrm>
              <a:off x="110" y="965"/>
              <a:ext cx="5995" cy="139"/>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rPr>
                <a:t>Illustration n° 77 : Données clés sur les fondations dans le monde</a:t>
              </a:r>
              <a:endParaRPr lang="fr-FR" sz="1300" dirty="0">
                <a:latin typeface="Trebuchet MS" pitchFamily="34" charset="0"/>
              </a:endParaRPr>
            </a:p>
          </p:txBody>
        </p:sp>
      </p:grpSp>
      <p:sp>
        <p:nvSpPr>
          <p:cNvPr id="10" name="Rectangle 9"/>
          <p:cNvSpPr/>
          <p:nvPr/>
        </p:nvSpPr>
        <p:spPr>
          <a:xfrm>
            <a:off x="6429388" y="4644193"/>
            <a:ext cx="2500330" cy="1492716"/>
          </a:xfrm>
          <a:prstGeom prst="rect">
            <a:avLst/>
          </a:prstGeom>
        </p:spPr>
        <p:txBody>
          <a:bodyPr wrap="square">
            <a:spAutoFit/>
          </a:bodyPr>
          <a:lstStyle/>
          <a:p>
            <a:r>
              <a:rPr lang="fr-FR" sz="1300" dirty="0" smtClean="0">
                <a:latin typeface="Trebuchet MS" pitchFamily="34" charset="0"/>
              </a:rPr>
              <a:t>Source : Plan pour la relance du mécénat et des fondations présenté par le Premier ministre le 17/12/02 (« Libérer l’initiative : 12 mesures pour dynamiser le mécénat »). </a:t>
            </a:r>
            <a:endParaRPr lang="fr-FR" sz="1300" dirty="0">
              <a:latin typeface="Trebuchet MS" pitchFamily="34" charset="0"/>
            </a:endParaRPr>
          </a:p>
        </p:txBody>
      </p:sp>
      <p:graphicFrame>
        <p:nvGraphicFramePr>
          <p:cNvPr id="11" name="Graphique 10"/>
          <p:cNvGraphicFramePr/>
          <p:nvPr/>
        </p:nvGraphicFramePr>
        <p:xfrm>
          <a:off x="285720" y="2294681"/>
          <a:ext cx="6096000" cy="4064000"/>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angle 8"/>
          <p:cNvSpPr/>
          <p:nvPr/>
        </p:nvSpPr>
        <p:spPr>
          <a:xfrm>
            <a:off x="323528" y="6381328"/>
            <a:ext cx="8064896" cy="276999"/>
          </a:xfrm>
          <a:prstGeom prst="rect">
            <a:avLst/>
          </a:prstGeom>
        </p:spPr>
        <p:txBody>
          <a:bodyPr wrap="square">
            <a:spAutoFit/>
          </a:bodyPr>
          <a:lstStyle/>
          <a:p>
            <a:pPr algn="ctr"/>
            <a:r>
              <a:rPr lang="fr-FR" sz="1200" dirty="0" smtClean="0">
                <a:solidFill>
                  <a:srgbClr val="7E7E7E"/>
                </a:solidFill>
                <a:latin typeface="Trebuchet MS" pitchFamily="34" charset="0"/>
              </a:rPr>
              <a:t>Source : site Internet du Centre français des fondations : www.cf-fondations.fr)</a:t>
            </a:r>
            <a:endParaRPr lang="fr-FR" sz="1200" i="1" dirty="0">
              <a:solidFill>
                <a:srgbClr val="7E7E7E"/>
              </a:solidFill>
              <a:latin typeface="Trebuchet MS"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467325" y="620688"/>
            <a:ext cx="8494752" cy="4700588"/>
            <a:chOff x="-943" y="968"/>
            <a:chExt cx="7046" cy="2961"/>
          </a:xfrm>
        </p:grpSpPr>
        <p:sp>
          <p:nvSpPr>
            <p:cNvPr id="17451"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52" name="Rectangle 44"/>
            <p:cNvSpPr>
              <a:spLocks noChangeArrowheads="1"/>
            </p:cNvSpPr>
            <p:nvPr/>
          </p:nvSpPr>
          <p:spPr bwMode="auto">
            <a:xfrm>
              <a:off x="-943" y="968"/>
              <a:ext cx="6630" cy="227"/>
            </a:xfrm>
            <a:prstGeom prst="rect">
              <a:avLst/>
            </a:prstGeom>
            <a:solidFill>
              <a:schemeClr val="bg1">
                <a:lumMod val="85000"/>
              </a:schemeClr>
            </a:solidFill>
            <a:ln w="12700" algn="ctr">
              <a:noFill/>
              <a:miter lim="800000"/>
              <a:headEnd/>
              <a:tailEnd/>
            </a:ln>
          </p:spPr>
          <p:txBody>
            <a:bodyPr wrap="none" lIns="54000" anchor="ctr">
              <a:noAutofit/>
            </a:bodyPr>
            <a:lstStyle/>
            <a:p>
              <a:pPr algn="ctr" fontAlgn="auto">
                <a:spcBef>
                  <a:spcPts val="0"/>
                </a:spcBef>
                <a:spcAft>
                  <a:spcPts val="0"/>
                </a:spcAft>
                <a:defRPr/>
              </a:pPr>
              <a:r>
                <a:rPr lang="fr-FR" sz="1300" b="1" dirty="0" smtClean="0">
                  <a:latin typeface="Trebuchet MS" pitchFamily="34" charset="0"/>
                </a:rPr>
                <a:t>Illustration n°9 : Les </a:t>
              </a:r>
              <a:r>
                <a:rPr lang="fr-FR" sz="1300" b="1" dirty="0">
                  <a:latin typeface="Trebuchet MS" pitchFamily="34" charset="0"/>
                </a:rPr>
                <a:t>critères </a:t>
              </a:r>
              <a:r>
                <a:rPr lang="fr-FR" sz="1300" b="1" dirty="0" smtClean="0">
                  <a:latin typeface="Trebuchet MS" pitchFamily="34" charset="0"/>
                </a:rPr>
                <a:t> retenus par la </a:t>
              </a:r>
              <a:r>
                <a:rPr lang="fr-FR" sz="1300" b="1" dirty="0">
                  <a:latin typeface="Trebuchet MS" pitchFamily="34" charset="0"/>
                </a:rPr>
                <a:t>c</a:t>
              </a:r>
              <a:r>
                <a:rPr lang="fr-FR" sz="1300" b="1" dirty="0" smtClean="0">
                  <a:latin typeface="Trebuchet MS" pitchFamily="34" charset="0"/>
                </a:rPr>
                <a:t>ommission </a:t>
              </a:r>
              <a:r>
                <a:rPr lang="fr-FR" sz="1300" b="1" dirty="0">
                  <a:latin typeface="Trebuchet MS" pitchFamily="34" charset="0"/>
                </a:rPr>
                <a:t>g</a:t>
              </a:r>
              <a:r>
                <a:rPr lang="fr-FR" sz="1300" b="1" dirty="0" smtClean="0">
                  <a:latin typeface="Trebuchet MS" pitchFamily="34" charset="0"/>
                </a:rPr>
                <a:t>ouvernance </a:t>
              </a:r>
              <a:r>
                <a:rPr lang="fr-FR" sz="1300" b="1" dirty="0">
                  <a:latin typeface="Trebuchet MS" pitchFamily="34" charset="0"/>
                </a:rPr>
                <a:t>de </a:t>
              </a:r>
              <a:r>
                <a:rPr lang="fr-FR" sz="1300" b="1" dirty="0" smtClean="0">
                  <a:latin typeface="Trebuchet MS" pitchFamily="34" charset="0"/>
                </a:rPr>
                <a:t>l’AFFO pour apprécier la </a:t>
              </a:r>
            </a:p>
            <a:p>
              <a:pPr algn="ctr" fontAlgn="auto">
                <a:spcBef>
                  <a:spcPts val="0"/>
                </a:spcBef>
                <a:spcAft>
                  <a:spcPts val="0"/>
                </a:spcAft>
                <a:defRPr/>
              </a:pPr>
              <a:r>
                <a:rPr lang="fr-FR" sz="1300" b="1" dirty="0" smtClean="0">
                  <a:latin typeface="Trebuchet MS" pitchFamily="34" charset="0"/>
                </a:rPr>
                <a:t>qualité de l’ « </a:t>
              </a:r>
              <a:r>
                <a:rPr lang="fr-FR" sz="1300" b="1" i="1" dirty="0" smtClean="0">
                  <a:latin typeface="Trebuchet MS" pitchFamily="34" charset="0"/>
                </a:rPr>
                <a:t>affectio familiale</a:t>
              </a:r>
              <a:r>
                <a:rPr lang="fr-FR" sz="1300" b="1" dirty="0" smtClean="0">
                  <a:latin typeface="Trebuchet MS" pitchFamily="34" charset="0"/>
                </a:rPr>
                <a:t> »  </a:t>
              </a:r>
              <a:endParaRPr lang="fr-FR" sz="1300" b="1" dirty="0">
                <a:latin typeface="Trebuchet MS" pitchFamily="34" charset="0"/>
              </a:endParaRPr>
            </a:p>
          </p:txBody>
        </p:sp>
      </p:grpSp>
      <p:graphicFrame>
        <p:nvGraphicFramePr>
          <p:cNvPr id="8" name="Tableau 7"/>
          <p:cNvGraphicFramePr>
            <a:graphicFrameLocks noGrp="1"/>
          </p:cNvGraphicFramePr>
          <p:nvPr/>
        </p:nvGraphicFramePr>
        <p:xfrm>
          <a:off x="1547664" y="1484784"/>
          <a:ext cx="5676910" cy="3476294"/>
        </p:xfrm>
        <a:graphic>
          <a:graphicData uri="http://schemas.openxmlformats.org/drawingml/2006/table">
            <a:tbl>
              <a:tblPr/>
              <a:tblGrid>
                <a:gridCol w="851263"/>
                <a:gridCol w="2524184"/>
                <a:gridCol w="2301463"/>
              </a:tblGrid>
              <a:tr h="432000">
                <a:tc>
                  <a:txBody>
                    <a:bodyPr/>
                    <a:lstStyle/>
                    <a:p>
                      <a:pPr algn="l" fontAlgn="b"/>
                      <a:endParaRPr lang="fr-FR" sz="1050" b="0" i="0" u="none" strike="noStrike" dirty="0">
                        <a:solidFill>
                          <a:srgbClr val="000000"/>
                        </a:solidFill>
                        <a:latin typeface="Calibri"/>
                      </a:endParaRPr>
                    </a:p>
                  </a:txBody>
                  <a:tcPr marL="8294" marR="8294" marT="8294"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rtl="0" fontAlgn="ctr"/>
                      <a:r>
                        <a:rPr lang="fr-FR" sz="1400" b="1" i="0" u="none" strike="noStrike" dirty="0">
                          <a:solidFill>
                            <a:srgbClr val="FFFFFF"/>
                          </a:solidFill>
                          <a:latin typeface="Trebuchet MS"/>
                        </a:rPr>
                        <a:t>Niveau </a:t>
                      </a:r>
                      <a:r>
                        <a:rPr lang="fr-FR" sz="1400" b="1" i="0" u="none" strike="noStrike" dirty="0" smtClean="0">
                          <a:solidFill>
                            <a:srgbClr val="FFFFFF"/>
                          </a:solidFill>
                          <a:latin typeface="Trebuchet MS"/>
                        </a:rPr>
                        <a:t>élevé</a:t>
                      </a:r>
                    </a:p>
                    <a:p>
                      <a:pPr algn="ctr" rtl="0" fontAlgn="ctr"/>
                      <a:r>
                        <a:rPr lang="fr-FR" sz="1400" b="1" i="0" u="none" strike="noStrike" dirty="0">
                          <a:solidFill>
                            <a:srgbClr val="FFFFFF"/>
                          </a:solidFill>
                          <a:latin typeface="Trebuchet MS"/>
                        </a:rPr>
                        <a:t>(note de 5)</a:t>
                      </a:r>
                    </a:p>
                  </a:txBody>
                  <a:tcPr marL="8294" marR="8294" marT="829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003E"/>
                    </a:solidFill>
                  </a:tcPr>
                </a:tc>
                <a:tc>
                  <a:txBody>
                    <a:bodyPr/>
                    <a:lstStyle/>
                    <a:p>
                      <a:pPr algn="ctr" rtl="0" fontAlgn="ctr"/>
                      <a:r>
                        <a:rPr lang="fr-FR" sz="1400" b="1" i="0" u="none" strike="noStrike" dirty="0">
                          <a:solidFill>
                            <a:srgbClr val="FFFFFF"/>
                          </a:solidFill>
                          <a:latin typeface="Trebuchet MS"/>
                        </a:rPr>
                        <a:t>Niveau Faible </a:t>
                      </a:r>
                      <a:endParaRPr lang="fr-FR" sz="1400" b="1" i="0" u="none" strike="noStrike" dirty="0" smtClean="0">
                        <a:solidFill>
                          <a:srgbClr val="FFFFFF"/>
                        </a:solidFill>
                        <a:latin typeface="Trebuchet MS"/>
                      </a:endParaRPr>
                    </a:p>
                    <a:p>
                      <a:pPr algn="ctr" rtl="0" fontAlgn="ctr"/>
                      <a:r>
                        <a:rPr lang="fr-FR" sz="1400" b="1" i="0" u="none" strike="noStrike" dirty="0" smtClean="0">
                          <a:solidFill>
                            <a:srgbClr val="FFFFFF"/>
                          </a:solidFill>
                          <a:latin typeface="Trebuchet MS"/>
                        </a:rPr>
                        <a:t>(</a:t>
                      </a:r>
                      <a:r>
                        <a:rPr lang="fr-FR" sz="1400" b="1" i="0" u="none" strike="noStrike" dirty="0">
                          <a:solidFill>
                            <a:srgbClr val="FFFFFF"/>
                          </a:solidFill>
                          <a:latin typeface="Trebuchet MS"/>
                        </a:rPr>
                        <a:t>note de 1)</a:t>
                      </a:r>
                    </a:p>
                  </a:txBody>
                  <a:tcPr marL="8294" marR="8294" marT="829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003E"/>
                    </a:solidFill>
                  </a:tcPr>
                </a:tc>
              </a:tr>
              <a:tr h="432000">
                <a:tc>
                  <a:txBody>
                    <a:bodyPr/>
                    <a:lstStyle/>
                    <a:p>
                      <a:pPr algn="l" rtl="0" fontAlgn="ctr"/>
                      <a:r>
                        <a:rPr lang="fr-FR" sz="1200" b="0" i="0" u="none" strike="noStrike" dirty="0">
                          <a:solidFill>
                            <a:srgbClr val="000000"/>
                          </a:solidFill>
                          <a:latin typeface="Trebuchet MS"/>
                        </a:rPr>
                        <a:t>Critère 1</a:t>
                      </a:r>
                    </a:p>
                  </a:txBody>
                  <a:tcPr marL="72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fontAlgn="t"/>
                      <a:r>
                        <a:rPr lang="fr-FR" sz="1200" b="0" i="0" u="none" strike="noStrike" dirty="0">
                          <a:solidFill>
                            <a:srgbClr val="000000"/>
                          </a:solidFill>
                          <a:latin typeface="Trebuchet MS"/>
                        </a:rPr>
                        <a:t>Périmètre de la famille connu</a:t>
                      </a:r>
                    </a:p>
                  </a:txBody>
                  <a:tcPr marL="72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fontAlgn="t"/>
                      <a:r>
                        <a:rPr lang="fr-FR" sz="1200" b="0" i="0" u="none" strike="noStrike" dirty="0">
                          <a:solidFill>
                            <a:srgbClr val="000000"/>
                          </a:solidFill>
                          <a:latin typeface="Trebuchet MS"/>
                        </a:rPr>
                        <a:t>Périmètre flou ou non connu</a:t>
                      </a:r>
                    </a:p>
                  </a:txBody>
                  <a:tcPr marL="72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00">
                <a:tc>
                  <a:txBody>
                    <a:bodyPr/>
                    <a:lstStyle/>
                    <a:p>
                      <a:pPr algn="l" rtl="0" fontAlgn="ctr"/>
                      <a:r>
                        <a:rPr lang="fr-FR" sz="1200" b="0" i="0" u="none" strike="noStrike" dirty="0">
                          <a:solidFill>
                            <a:srgbClr val="000000"/>
                          </a:solidFill>
                          <a:latin typeface="Trebuchet MS"/>
                        </a:rPr>
                        <a:t>Critère 2</a:t>
                      </a:r>
                    </a:p>
                  </a:txBody>
                  <a:tcPr marL="72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fontAlgn="t"/>
                      <a:r>
                        <a:rPr lang="fr-FR" sz="1200" b="0" i="0" u="none" strike="noStrike" dirty="0">
                          <a:solidFill>
                            <a:srgbClr val="000000"/>
                          </a:solidFill>
                          <a:latin typeface="Trebuchet MS"/>
                        </a:rPr>
                        <a:t>Sentiment d’appartenance fort</a:t>
                      </a:r>
                    </a:p>
                  </a:txBody>
                  <a:tcPr marL="72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fontAlgn="t"/>
                      <a:r>
                        <a:rPr lang="fr-FR" sz="1200" b="0" i="0" u="none" strike="noStrike" dirty="0">
                          <a:solidFill>
                            <a:srgbClr val="000000"/>
                          </a:solidFill>
                          <a:latin typeface="Trebuchet MS"/>
                        </a:rPr>
                        <a:t>Individualisme</a:t>
                      </a:r>
                    </a:p>
                  </a:txBody>
                  <a:tcPr marL="72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00">
                <a:tc>
                  <a:txBody>
                    <a:bodyPr/>
                    <a:lstStyle/>
                    <a:p>
                      <a:pPr algn="l" rtl="0" fontAlgn="ctr"/>
                      <a:r>
                        <a:rPr lang="fr-FR" sz="1200" b="0" i="0" u="none" strike="noStrike" dirty="0">
                          <a:solidFill>
                            <a:srgbClr val="000000"/>
                          </a:solidFill>
                          <a:latin typeface="Trebuchet MS"/>
                        </a:rPr>
                        <a:t>Critère 3</a:t>
                      </a:r>
                    </a:p>
                  </a:txBody>
                  <a:tcPr marL="72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fontAlgn="t"/>
                      <a:r>
                        <a:rPr lang="fr-FR" sz="1200" b="0" i="0" u="none" strike="noStrike" dirty="0">
                          <a:solidFill>
                            <a:srgbClr val="000000"/>
                          </a:solidFill>
                          <a:latin typeface="Trebuchet MS"/>
                        </a:rPr>
                        <a:t>Accord sur des objectifs communs</a:t>
                      </a:r>
                    </a:p>
                  </a:txBody>
                  <a:tcPr marL="72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fontAlgn="t"/>
                      <a:r>
                        <a:rPr lang="fr-FR" sz="1200" b="0" i="0" u="none" strike="noStrike" dirty="0">
                          <a:solidFill>
                            <a:srgbClr val="000000"/>
                          </a:solidFill>
                          <a:latin typeface="Trebuchet MS"/>
                        </a:rPr>
                        <a:t>Désaccord</a:t>
                      </a:r>
                    </a:p>
                  </a:txBody>
                  <a:tcPr marL="72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00">
                <a:tc>
                  <a:txBody>
                    <a:bodyPr/>
                    <a:lstStyle/>
                    <a:p>
                      <a:pPr algn="l" rtl="0" fontAlgn="ctr"/>
                      <a:r>
                        <a:rPr lang="fr-FR" sz="1200" b="0" i="0" u="none" strike="noStrike" dirty="0">
                          <a:solidFill>
                            <a:srgbClr val="000000"/>
                          </a:solidFill>
                          <a:latin typeface="Trebuchet MS"/>
                        </a:rPr>
                        <a:t>Critère 4</a:t>
                      </a:r>
                    </a:p>
                  </a:txBody>
                  <a:tcPr marL="72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fontAlgn="t"/>
                      <a:r>
                        <a:rPr lang="fr-FR" sz="1200" b="0" i="0" u="none" strike="noStrike" dirty="0">
                          <a:solidFill>
                            <a:srgbClr val="000000"/>
                          </a:solidFill>
                          <a:latin typeface="Trebuchet MS"/>
                        </a:rPr>
                        <a:t>Principes d’éducation partagés</a:t>
                      </a:r>
                    </a:p>
                  </a:txBody>
                  <a:tcPr marL="72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fontAlgn="t"/>
                      <a:r>
                        <a:rPr lang="fr-FR" sz="1200" b="0" i="0" u="none" strike="noStrike" dirty="0">
                          <a:solidFill>
                            <a:srgbClr val="000000"/>
                          </a:solidFill>
                          <a:latin typeface="Trebuchet MS"/>
                        </a:rPr>
                        <a:t>Principes divergents</a:t>
                      </a:r>
                    </a:p>
                  </a:txBody>
                  <a:tcPr marL="72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00">
                <a:tc>
                  <a:txBody>
                    <a:bodyPr/>
                    <a:lstStyle/>
                    <a:p>
                      <a:pPr algn="l" rtl="0" fontAlgn="ctr"/>
                      <a:r>
                        <a:rPr lang="fr-FR" sz="1200" b="0" i="0" u="none" strike="noStrike" dirty="0">
                          <a:solidFill>
                            <a:srgbClr val="000000"/>
                          </a:solidFill>
                          <a:latin typeface="Trebuchet MS"/>
                        </a:rPr>
                        <a:t>Critère 5</a:t>
                      </a:r>
                    </a:p>
                  </a:txBody>
                  <a:tcPr marL="72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fontAlgn="t"/>
                      <a:r>
                        <a:rPr lang="fr-FR" sz="1200" b="0" i="0" u="none" strike="noStrike" dirty="0">
                          <a:solidFill>
                            <a:srgbClr val="000000"/>
                          </a:solidFill>
                          <a:latin typeface="Trebuchet MS"/>
                        </a:rPr>
                        <a:t>Existence d’une personnalité exemplaire</a:t>
                      </a:r>
                    </a:p>
                  </a:txBody>
                  <a:tcPr marL="72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fontAlgn="t"/>
                      <a:r>
                        <a:rPr lang="fr-FR" sz="1200" b="0" i="0" u="none" strike="noStrike" dirty="0">
                          <a:solidFill>
                            <a:srgbClr val="000000"/>
                          </a:solidFill>
                          <a:latin typeface="Trebuchet MS"/>
                        </a:rPr>
                        <a:t>Absence ou disparition du modèle d’identification</a:t>
                      </a:r>
                    </a:p>
                  </a:txBody>
                  <a:tcPr marL="72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00">
                <a:tc>
                  <a:txBody>
                    <a:bodyPr/>
                    <a:lstStyle/>
                    <a:p>
                      <a:pPr algn="l" rtl="0" fontAlgn="ctr"/>
                      <a:r>
                        <a:rPr lang="fr-FR" sz="1200" b="0" i="0" u="none" strike="noStrike" dirty="0">
                          <a:solidFill>
                            <a:srgbClr val="000000"/>
                          </a:solidFill>
                          <a:latin typeface="Trebuchet MS"/>
                        </a:rPr>
                        <a:t>Critère 6</a:t>
                      </a:r>
                    </a:p>
                  </a:txBody>
                  <a:tcPr marL="72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fontAlgn="t"/>
                      <a:r>
                        <a:rPr lang="fr-FR" sz="1200" b="0" i="0" u="none" strike="noStrike" dirty="0">
                          <a:solidFill>
                            <a:srgbClr val="000000"/>
                          </a:solidFill>
                          <a:latin typeface="Trebuchet MS"/>
                        </a:rPr>
                        <a:t>Connaissance de l’histoire commune</a:t>
                      </a:r>
                    </a:p>
                  </a:txBody>
                  <a:tcPr marL="72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fontAlgn="t"/>
                      <a:r>
                        <a:rPr lang="fr-FR" sz="1200" b="0" i="0" u="none" strike="noStrike" dirty="0">
                          <a:solidFill>
                            <a:srgbClr val="000000"/>
                          </a:solidFill>
                          <a:latin typeface="Trebuchet MS"/>
                        </a:rPr>
                        <a:t>Ignorance des racines</a:t>
                      </a:r>
                    </a:p>
                  </a:txBody>
                  <a:tcPr marL="72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00">
                <a:tc>
                  <a:txBody>
                    <a:bodyPr/>
                    <a:lstStyle/>
                    <a:p>
                      <a:pPr algn="l" rtl="0" fontAlgn="ctr"/>
                      <a:r>
                        <a:rPr lang="fr-FR" sz="1200" b="0" i="0" u="none" strike="noStrike" dirty="0">
                          <a:solidFill>
                            <a:srgbClr val="000000"/>
                          </a:solidFill>
                          <a:latin typeface="Trebuchet MS"/>
                        </a:rPr>
                        <a:t>Critère 7</a:t>
                      </a:r>
                    </a:p>
                  </a:txBody>
                  <a:tcPr marL="72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fontAlgn="t"/>
                      <a:r>
                        <a:rPr lang="fr-FR" sz="1200" b="0" i="0" u="none" strike="noStrike" dirty="0">
                          <a:solidFill>
                            <a:srgbClr val="000000"/>
                          </a:solidFill>
                          <a:latin typeface="Trebuchet MS"/>
                        </a:rPr>
                        <a:t>Existence d’un symbole fédérateur (nom patronymique ou marque)</a:t>
                      </a:r>
                    </a:p>
                  </a:txBody>
                  <a:tcPr marL="72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fontAlgn="t"/>
                      <a:r>
                        <a:rPr lang="fr-FR" sz="1200" b="0" i="0" u="none" strike="noStrike" dirty="0">
                          <a:solidFill>
                            <a:srgbClr val="000000"/>
                          </a:solidFill>
                          <a:latin typeface="Trebuchet MS"/>
                        </a:rPr>
                        <a:t>Absence de symbole lisible</a:t>
                      </a:r>
                    </a:p>
                  </a:txBody>
                  <a:tcPr marL="72000" marR="36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207360" y="260648"/>
            <a:ext cx="8758268" cy="4700588"/>
            <a:chOff x="110" y="968"/>
            <a:chExt cx="5995" cy="2961"/>
          </a:xfrm>
        </p:grpSpPr>
        <p:sp>
          <p:nvSpPr>
            <p:cNvPr id="5"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6" name="Rectangle 44"/>
            <p:cNvSpPr>
              <a:spLocks noChangeArrowheads="1"/>
            </p:cNvSpPr>
            <p:nvPr/>
          </p:nvSpPr>
          <p:spPr bwMode="auto">
            <a:xfrm>
              <a:off x="110" y="968"/>
              <a:ext cx="5995" cy="139"/>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rPr>
                <a:t>Illustration n° 78 : Données clés sur les fondations en Europe</a:t>
              </a:r>
              <a:endParaRPr lang="fr-FR" sz="1300" dirty="0">
                <a:latin typeface="Trebuchet MS" pitchFamily="34" charset="0"/>
              </a:endParaRPr>
            </a:p>
          </p:txBody>
        </p:sp>
      </p:grpSp>
      <p:graphicFrame>
        <p:nvGraphicFramePr>
          <p:cNvPr id="8" name="Graphique 7"/>
          <p:cNvGraphicFramePr/>
          <p:nvPr/>
        </p:nvGraphicFramePr>
        <p:xfrm>
          <a:off x="107348" y="1568738"/>
          <a:ext cx="9001156" cy="4349752"/>
        </p:xfrm>
        <a:graphic>
          <a:graphicData uri="http://schemas.openxmlformats.org/drawingml/2006/chart">
            <c:chart xmlns:c="http://schemas.openxmlformats.org/drawingml/2006/chart" xmlns:r="http://schemas.openxmlformats.org/officeDocument/2006/relationships" r:id="rId3"/>
          </a:graphicData>
        </a:graphic>
      </p:graphicFrame>
      <p:sp>
        <p:nvSpPr>
          <p:cNvPr id="11" name="ZoneTexte 10"/>
          <p:cNvSpPr txBox="1"/>
          <p:nvPr/>
        </p:nvSpPr>
        <p:spPr>
          <a:xfrm>
            <a:off x="107348" y="568606"/>
            <a:ext cx="8858280" cy="1015663"/>
          </a:xfrm>
          <a:prstGeom prst="rect">
            <a:avLst/>
          </a:prstGeom>
          <a:noFill/>
        </p:spPr>
        <p:txBody>
          <a:bodyPr wrap="square" rtlCol="0">
            <a:spAutoFit/>
          </a:bodyPr>
          <a:lstStyle/>
          <a:p>
            <a:pPr algn="just"/>
            <a:r>
              <a:rPr lang="fr-FR" sz="1200" dirty="0" smtClean="0">
                <a:latin typeface="Trebuchet MS" pitchFamily="34" charset="0"/>
              </a:rPr>
              <a:t>En 2005, on dénombre près de 273 000 fondations dans 24 pays membres de l’Union européenne, dont près du tiers (soit plus de 95 000) sont des fondations d’utilité publique, soit environ 27 fondations pour 100 000 habitants. </a:t>
            </a:r>
          </a:p>
          <a:p>
            <a:pPr algn="just"/>
            <a:r>
              <a:rPr lang="fr-FR" sz="1200" dirty="0" smtClean="0">
                <a:latin typeface="Trebuchet MS" pitchFamily="34" charset="0"/>
              </a:rPr>
              <a:t>Cette augmentation de plus de 54% du nombre de fondations d’utilité publique entre 2001 et 2005 s’explique en partie par l’entrée dans l’Union européenne de nouveaux pays membres, mais pas seulement. En effet, les quinze pays membres de l’Union européenne en 2001 ont également connu une augmentation de 15% du nombre de leurs fondations d’utilité publique. </a:t>
            </a:r>
            <a:endParaRPr lang="fr-FR" sz="1200" dirty="0">
              <a:latin typeface="Trebuchet MS" pitchFamily="34" charset="0"/>
            </a:endParaRPr>
          </a:p>
        </p:txBody>
      </p:sp>
      <p:sp>
        <p:nvSpPr>
          <p:cNvPr id="12" name="ZoneTexte 11"/>
          <p:cNvSpPr txBox="1"/>
          <p:nvPr/>
        </p:nvSpPr>
        <p:spPr>
          <a:xfrm>
            <a:off x="1107448" y="5855018"/>
            <a:ext cx="7072362" cy="276999"/>
          </a:xfrm>
          <a:prstGeom prst="rect">
            <a:avLst/>
          </a:prstGeom>
          <a:noFill/>
        </p:spPr>
        <p:txBody>
          <a:bodyPr wrap="square" rtlCol="0">
            <a:spAutoFit/>
          </a:bodyPr>
          <a:lstStyle/>
          <a:p>
            <a:r>
              <a:rPr lang="fr-FR" sz="1200" i="1" dirty="0" smtClean="0">
                <a:latin typeface="Trebuchet MS" pitchFamily="34" charset="0"/>
              </a:rPr>
              <a:t>Aucune information n’est disponible concernant la Lituanie, Malte et la Roumanie</a:t>
            </a:r>
            <a:endParaRPr lang="fr-FR" sz="1200" i="1" dirty="0">
              <a:latin typeface="Trebuchet MS" pitchFamily="34" charset="0"/>
            </a:endParaRPr>
          </a:p>
        </p:txBody>
      </p:sp>
      <p:sp>
        <p:nvSpPr>
          <p:cNvPr id="9" name="Rectangle 8"/>
          <p:cNvSpPr/>
          <p:nvPr/>
        </p:nvSpPr>
        <p:spPr>
          <a:xfrm>
            <a:off x="323528" y="6392361"/>
            <a:ext cx="8064896" cy="276999"/>
          </a:xfrm>
          <a:prstGeom prst="rect">
            <a:avLst/>
          </a:prstGeom>
        </p:spPr>
        <p:txBody>
          <a:bodyPr wrap="square">
            <a:spAutoFit/>
          </a:bodyPr>
          <a:lstStyle/>
          <a:p>
            <a:pPr algn="ctr"/>
            <a:r>
              <a:rPr lang="fr-FR" sz="1200" dirty="0" smtClean="0">
                <a:solidFill>
                  <a:srgbClr val="7E7E7E"/>
                </a:solidFill>
                <a:latin typeface="Trebuchet MS" pitchFamily="34" charset="0"/>
              </a:rPr>
              <a:t>Source : </a:t>
            </a:r>
            <a:r>
              <a:rPr lang="fr-FR" sz="1200" i="1" dirty="0" smtClean="0">
                <a:solidFill>
                  <a:srgbClr val="7E7E7E"/>
                </a:solidFill>
                <a:latin typeface="Trebuchet MS" pitchFamily="34" charset="0"/>
              </a:rPr>
              <a:t>« </a:t>
            </a:r>
            <a:r>
              <a:rPr lang="fr-FR" sz="1200" i="1" dirty="0" err="1" smtClean="0">
                <a:solidFill>
                  <a:srgbClr val="7E7E7E"/>
                </a:solidFill>
                <a:latin typeface="Trebuchet MS" pitchFamily="34" charset="0"/>
              </a:rPr>
              <a:t>FoundationsFacts</a:t>
            </a:r>
            <a:r>
              <a:rPr lang="fr-FR" sz="1200" i="1" dirty="0" smtClean="0">
                <a:solidFill>
                  <a:srgbClr val="7E7E7E"/>
                </a:solidFill>
                <a:latin typeface="Trebuchet MS" pitchFamily="34" charset="0"/>
              </a:rPr>
              <a:t> and Figures </a:t>
            </a:r>
            <a:r>
              <a:rPr lang="fr-FR" sz="1200" i="1" dirty="0" err="1" smtClean="0">
                <a:solidFill>
                  <a:srgbClr val="7E7E7E"/>
                </a:solidFill>
                <a:latin typeface="Trebuchet MS" pitchFamily="34" charset="0"/>
              </a:rPr>
              <a:t>Across</a:t>
            </a:r>
            <a:r>
              <a:rPr lang="fr-FR" sz="1200" i="1" dirty="0" smtClean="0">
                <a:solidFill>
                  <a:srgbClr val="7E7E7E"/>
                </a:solidFill>
                <a:latin typeface="Trebuchet MS" pitchFamily="34" charset="0"/>
              </a:rPr>
              <a:t> the EU », April 2005, EFC)</a:t>
            </a:r>
            <a:endParaRPr lang="fr-FR" sz="1200" i="1" dirty="0">
              <a:solidFill>
                <a:srgbClr val="7E7E7E"/>
              </a:solidFill>
              <a:latin typeface="Trebuchet MS" pitchFamily="34" charset="0"/>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p:nvPr/>
        </p:nvPicPr>
        <p:blipFill>
          <a:blip r:embed="rId3" cstate="print"/>
          <a:srcRect l="2105" r="10526" b="10662"/>
          <a:stretch>
            <a:fillRect/>
          </a:stretch>
        </p:blipFill>
        <p:spPr bwMode="auto">
          <a:xfrm>
            <a:off x="1450958" y="1268760"/>
            <a:ext cx="5929354" cy="3857652"/>
          </a:xfrm>
          <a:prstGeom prst="rect">
            <a:avLst/>
          </a:prstGeom>
          <a:noFill/>
          <a:ln w="6350" cmpd="sng">
            <a:solidFill>
              <a:srgbClr val="009900"/>
            </a:solidFill>
            <a:miter lim="800000"/>
            <a:headEnd/>
            <a:tailEnd/>
          </a:ln>
          <a:effectLst/>
        </p:spPr>
      </p:pic>
      <p:grpSp>
        <p:nvGrpSpPr>
          <p:cNvPr id="3" name="Group 42"/>
          <p:cNvGrpSpPr>
            <a:grpSpLocks/>
          </p:cNvGrpSpPr>
          <p:nvPr/>
        </p:nvGrpSpPr>
        <p:grpSpPr bwMode="auto">
          <a:xfrm>
            <a:off x="467544" y="548680"/>
            <a:ext cx="8258201" cy="4700588"/>
            <a:chOff x="110" y="968"/>
            <a:chExt cx="5995" cy="2961"/>
          </a:xfrm>
        </p:grpSpPr>
        <p:sp>
          <p:nvSpPr>
            <p:cNvPr id="4"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5" name="Rectangle 44"/>
            <p:cNvSpPr>
              <a:spLocks noChangeArrowheads="1"/>
            </p:cNvSpPr>
            <p:nvPr/>
          </p:nvSpPr>
          <p:spPr bwMode="auto">
            <a:xfrm>
              <a:off x="110" y="968"/>
              <a:ext cx="5995" cy="139"/>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rPr>
                <a:t>Illustration n° 79 : Les entreprises familiales belges recourent fréquemment à la certification de titres  </a:t>
              </a:r>
              <a:endParaRPr lang="fr-FR" sz="1300" dirty="0">
                <a:solidFill>
                  <a:srgbClr val="FFFF00"/>
                </a:solidFill>
                <a:latin typeface="Trebuchet MS" pitchFamily="34" charset="0"/>
              </a:endParaRPr>
            </a:p>
          </p:txBody>
        </p:sp>
      </p:grpSp>
      <p:sp>
        <p:nvSpPr>
          <p:cNvPr id="8" name="Rectangle 7"/>
          <p:cNvSpPr/>
          <p:nvPr/>
        </p:nvSpPr>
        <p:spPr>
          <a:xfrm rot="19079673">
            <a:off x="1718068" y="3521993"/>
            <a:ext cx="1071570" cy="142876"/>
          </a:xfrm>
          <a:prstGeom prst="rect">
            <a:avLst/>
          </a:prstGeom>
          <a:solidFill>
            <a:srgbClr val="FFFF00">
              <a:alpha val="50000"/>
            </a:srgbClr>
          </a:solidFill>
          <a:ln>
            <a:solidFill>
              <a:srgbClr val="FFFF00">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a:xfrm>
            <a:off x="6875465" y="688977"/>
            <a:ext cx="2125691" cy="609760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588" lvl="1">
              <a:spcBef>
                <a:spcPct val="30000"/>
              </a:spcBef>
            </a:pPr>
            <a:r>
              <a:rPr lang="fr-FR" sz="1200" dirty="0">
                <a:solidFill>
                  <a:srgbClr val="000000"/>
                </a:solidFill>
                <a:latin typeface="Trebuchet MS" pitchFamily="34" charset="0"/>
              </a:rPr>
              <a:t>L’« </a:t>
            </a:r>
            <a:r>
              <a:rPr lang="fr-FR" sz="1200" i="1" dirty="0">
                <a:solidFill>
                  <a:srgbClr val="000000"/>
                </a:solidFill>
                <a:latin typeface="Trebuchet MS" pitchFamily="34" charset="0"/>
              </a:rPr>
              <a:t>administratiekantoor </a:t>
            </a:r>
            <a:r>
              <a:rPr lang="fr-FR" sz="1200" dirty="0">
                <a:solidFill>
                  <a:srgbClr val="000000"/>
                </a:solidFill>
                <a:latin typeface="Trebuchet MS" pitchFamily="34" charset="0"/>
              </a:rPr>
              <a:t>», est le plus souvent une société commerciale ou une fondation.</a:t>
            </a:r>
          </a:p>
          <a:p>
            <a:pPr marL="1588" lvl="1">
              <a:spcBef>
                <a:spcPct val="30000"/>
              </a:spcBef>
            </a:pPr>
            <a:r>
              <a:rPr lang="fr-FR" sz="1300" b="1" dirty="0">
                <a:solidFill>
                  <a:schemeClr val="tx1"/>
                </a:solidFill>
                <a:latin typeface="Trebuchet MS" pitchFamily="34" charset="0"/>
              </a:rPr>
              <a:t>Étape</a:t>
            </a:r>
          </a:p>
          <a:p>
            <a:pPr marL="1588" lvl="1">
              <a:spcBef>
                <a:spcPct val="30000"/>
              </a:spcBef>
            </a:pPr>
            <a:r>
              <a:rPr lang="fr-FR" sz="1200" dirty="0">
                <a:solidFill>
                  <a:srgbClr val="000000"/>
                </a:solidFill>
                <a:latin typeface="Trebuchet MS" pitchFamily="34" charset="0"/>
              </a:rPr>
              <a:t>L’actionnaire lui apporte ses titres en pleine propriété.</a:t>
            </a:r>
          </a:p>
          <a:p>
            <a:pPr marL="1588" lvl="1">
              <a:spcBef>
                <a:spcPct val="30000"/>
              </a:spcBef>
            </a:pPr>
            <a:r>
              <a:rPr lang="fr-FR" sz="1200" dirty="0">
                <a:solidFill>
                  <a:srgbClr val="000000"/>
                </a:solidFill>
                <a:latin typeface="Trebuchet MS" pitchFamily="34" charset="0"/>
              </a:rPr>
              <a:t>En contrepartie, l’« </a:t>
            </a:r>
            <a:r>
              <a:rPr lang="fr-FR" sz="1200" i="1" dirty="0">
                <a:solidFill>
                  <a:srgbClr val="000000"/>
                </a:solidFill>
                <a:latin typeface="Trebuchet MS" pitchFamily="34" charset="0"/>
              </a:rPr>
              <a:t>administratiekantoor </a:t>
            </a:r>
            <a:r>
              <a:rPr lang="fr-FR" sz="1200" dirty="0">
                <a:solidFill>
                  <a:srgbClr val="000000"/>
                </a:solidFill>
                <a:latin typeface="Trebuchet MS" pitchFamily="34" charset="0"/>
              </a:rPr>
              <a:t>» émet des certificats</a:t>
            </a:r>
            <a:r>
              <a:rPr lang="fr-FR" sz="1200" dirty="0">
                <a:solidFill>
                  <a:schemeClr val="tx1"/>
                </a:solidFill>
                <a:latin typeface="Trebuchet MS" pitchFamily="34" charset="0"/>
                <a:cs typeface="Arial" charset="0"/>
              </a:rPr>
              <a:t> de titres, qui remplacent les actions dans le patrimoine de l’actionnaire.</a:t>
            </a:r>
          </a:p>
          <a:p>
            <a:pPr marL="1588" lvl="1">
              <a:spcBef>
                <a:spcPct val="30000"/>
              </a:spcBef>
            </a:pPr>
            <a:r>
              <a:rPr lang="fr-FR" sz="1300" b="1" dirty="0">
                <a:solidFill>
                  <a:schemeClr val="tx1"/>
                </a:solidFill>
                <a:latin typeface="Trebuchet MS" pitchFamily="34" charset="0"/>
              </a:rPr>
              <a:t>Étape</a:t>
            </a:r>
            <a:endParaRPr lang="fr-FR" sz="1300" b="1" dirty="0">
              <a:solidFill>
                <a:schemeClr val="tx1"/>
              </a:solidFill>
              <a:latin typeface="Trebuchet MS" pitchFamily="34" charset="0"/>
              <a:cs typeface="Arial" charset="0"/>
            </a:endParaRPr>
          </a:p>
          <a:p>
            <a:pPr marL="1588" lvl="1">
              <a:spcBef>
                <a:spcPct val="30000"/>
              </a:spcBef>
            </a:pPr>
            <a:r>
              <a:rPr lang="fr-FR" sz="1200" dirty="0">
                <a:solidFill>
                  <a:schemeClr val="tx1"/>
                </a:solidFill>
                <a:latin typeface="Trebuchet MS" pitchFamily="34" charset="0"/>
                <a:cs typeface="Arial" charset="0"/>
              </a:rPr>
              <a:t>Les droits de l’actionnaire sont exercés par l</a:t>
            </a:r>
            <a:r>
              <a:rPr lang="fr-FR" sz="1200" dirty="0">
                <a:solidFill>
                  <a:srgbClr val="000000"/>
                </a:solidFill>
                <a:latin typeface="Trebuchet MS" pitchFamily="34" charset="0"/>
              </a:rPr>
              <a:t>’« </a:t>
            </a:r>
            <a:r>
              <a:rPr lang="fr-FR" sz="1200" i="1" dirty="0">
                <a:solidFill>
                  <a:srgbClr val="000000"/>
                </a:solidFill>
                <a:latin typeface="Trebuchet MS" pitchFamily="34" charset="0"/>
              </a:rPr>
              <a:t>administratiekantoor </a:t>
            </a:r>
            <a:r>
              <a:rPr lang="fr-FR" sz="1200" dirty="0">
                <a:solidFill>
                  <a:srgbClr val="000000"/>
                </a:solidFill>
                <a:latin typeface="Trebuchet MS" pitchFamily="34" charset="0"/>
              </a:rPr>
              <a:t>», qui exerce </a:t>
            </a:r>
            <a:r>
              <a:rPr lang="fr-FR" sz="1200" dirty="0">
                <a:solidFill>
                  <a:schemeClr val="tx1"/>
                </a:solidFill>
                <a:latin typeface="Trebuchet MS" pitchFamily="34" charset="0"/>
                <a:cs typeface="Arial" charset="0"/>
              </a:rPr>
              <a:t>le droit de vote, et reverse aux titulaires des certificats les droits financiers attachés aux titres certifiés(dividendes, éventuellement boni de liquidation).  </a:t>
            </a:r>
          </a:p>
          <a:p>
            <a:pPr marL="1588" lvl="1">
              <a:spcBef>
                <a:spcPct val="30000"/>
              </a:spcBef>
            </a:pPr>
            <a:r>
              <a:rPr lang="fr-FR" sz="1200" dirty="0">
                <a:solidFill>
                  <a:schemeClr val="tx1"/>
                </a:solidFill>
                <a:latin typeface="Trebuchet MS" pitchFamily="34" charset="0"/>
                <a:cs typeface="Arial" charset="0"/>
              </a:rPr>
              <a:t>Le mécanisme opère un dédoublement de propriété qui rappelle celui opéré par le </a:t>
            </a:r>
            <a:r>
              <a:rPr lang="fr-FR" sz="1200" i="1" dirty="0">
                <a:solidFill>
                  <a:schemeClr val="tx1"/>
                </a:solidFill>
                <a:latin typeface="Trebuchet MS" pitchFamily="34" charset="0"/>
                <a:cs typeface="Arial" charset="0"/>
              </a:rPr>
              <a:t>trust</a:t>
            </a:r>
            <a:r>
              <a:rPr lang="fr-FR" sz="1200" dirty="0">
                <a:solidFill>
                  <a:schemeClr val="tx1"/>
                </a:solidFill>
                <a:latin typeface="Trebuchet MS" pitchFamily="34" charset="0"/>
                <a:cs typeface="Arial" charset="0"/>
              </a:rPr>
              <a:t> (schéma en vignette</a:t>
            </a:r>
            <a:r>
              <a:rPr lang="fr-FR" sz="1200" dirty="0" smtClean="0">
                <a:solidFill>
                  <a:schemeClr val="tx1"/>
                </a:solidFill>
                <a:latin typeface="Trebuchet MS" pitchFamily="34" charset="0"/>
                <a:cs typeface="Arial" charset="0"/>
              </a:rPr>
              <a:t>).</a:t>
            </a:r>
            <a:endParaRPr lang="fr-FR" sz="1200" dirty="0">
              <a:solidFill>
                <a:schemeClr val="tx1"/>
              </a:solidFill>
              <a:latin typeface="Trebuchet MS" pitchFamily="34" charset="0"/>
              <a:cs typeface="Arial" charset="0"/>
            </a:endParaRPr>
          </a:p>
        </p:txBody>
      </p:sp>
      <p:grpSp>
        <p:nvGrpSpPr>
          <p:cNvPr id="11" name="Group 42"/>
          <p:cNvGrpSpPr>
            <a:grpSpLocks/>
          </p:cNvGrpSpPr>
          <p:nvPr/>
        </p:nvGrpSpPr>
        <p:grpSpPr bwMode="auto">
          <a:xfrm>
            <a:off x="0" y="328614"/>
            <a:ext cx="8820719" cy="5064127"/>
            <a:chOff x="110" y="739"/>
            <a:chExt cx="7812" cy="3190"/>
          </a:xfrm>
        </p:grpSpPr>
        <p:sp>
          <p:nvSpPr>
            <p:cNvPr id="7195"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200" dirty="0">
                <a:latin typeface="Trebuchet MS" pitchFamily="34" charset="0"/>
                <a:cs typeface="Arial" charset="0"/>
              </a:endParaRPr>
            </a:p>
          </p:txBody>
        </p:sp>
        <p:sp>
          <p:nvSpPr>
            <p:cNvPr id="6" name="Rectangle 44"/>
            <p:cNvSpPr>
              <a:spLocks noChangeArrowheads="1"/>
            </p:cNvSpPr>
            <p:nvPr/>
          </p:nvSpPr>
          <p:spPr bwMode="auto">
            <a:xfrm>
              <a:off x="269" y="739"/>
              <a:ext cx="7653" cy="139"/>
            </a:xfrm>
            <a:prstGeom prst="rect">
              <a:avLst/>
            </a:prstGeom>
            <a:solidFill>
              <a:srgbClr val="D9D9D9"/>
            </a:solidFill>
            <a:ln w="12700" algn="ctr">
              <a:noFill/>
              <a:miter lim="800000"/>
              <a:headEnd/>
              <a:tailEnd/>
            </a:ln>
          </p:spPr>
          <p:txBody>
            <a:bodyPr wrap="none" lIns="54000" anchor="ctr"/>
            <a:lstStyle/>
            <a:p>
              <a:pPr algn="ctr"/>
              <a:r>
                <a:rPr lang="fr-FR" sz="1200" b="1" dirty="0" smtClean="0">
                  <a:latin typeface="Trebuchet MS" pitchFamily="34" charset="0"/>
                  <a:cs typeface="Arial" charset="0"/>
                </a:rPr>
                <a:t>Illustration n° 80 : Le </a:t>
              </a:r>
              <a:r>
                <a:rPr lang="fr-FR" sz="1200" b="1" dirty="0">
                  <a:latin typeface="Trebuchet MS" pitchFamily="34" charset="0"/>
                  <a:cs typeface="Arial" charset="0"/>
                </a:rPr>
                <a:t>mécanisme de certification de </a:t>
              </a:r>
              <a:r>
                <a:rPr lang="fr-FR" sz="1200" b="1" dirty="0" smtClean="0">
                  <a:latin typeface="Trebuchet MS" pitchFamily="34" charset="0"/>
                  <a:cs typeface="Arial" charset="0"/>
                </a:rPr>
                <a:t>titres aux </a:t>
              </a:r>
              <a:r>
                <a:rPr lang="fr-FR" sz="1200" b="1" dirty="0">
                  <a:latin typeface="Trebuchet MS" pitchFamily="34" charset="0"/>
                  <a:cs typeface="Arial" charset="0"/>
                </a:rPr>
                <a:t>Pays-Bas</a:t>
              </a:r>
            </a:p>
          </p:txBody>
        </p:sp>
      </p:grpSp>
      <p:sp>
        <p:nvSpPr>
          <p:cNvPr id="24" name="Rectangle 23"/>
          <p:cNvSpPr/>
          <p:nvPr/>
        </p:nvSpPr>
        <p:spPr>
          <a:xfrm>
            <a:off x="251522" y="5085184"/>
            <a:ext cx="1368152" cy="792088"/>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latin typeface="Trebuchet MS" pitchFamily="34" charset="0"/>
              </a:rPr>
              <a:t>Société</a:t>
            </a:r>
          </a:p>
        </p:txBody>
      </p:sp>
      <p:sp>
        <p:nvSpPr>
          <p:cNvPr id="27" name="Rectangle 26"/>
          <p:cNvSpPr/>
          <p:nvPr/>
        </p:nvSpPr>
        <p:spPr>
          <a:xfrm>
            <a:off x="4932042" y="1340768"/>
            <a:ext cx="1872208" cy="1224136"/>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100" b="1" dirty="0">
                <a:latin typeface="Trebuchet MS" pitchFamily="34" charset="0"/>
              </a:rPr>
              <a:t>« </a:t>
            </a:r>
            <a:r>
              <a:rPr lang="fr-FR" sz="1100" b="1" i="1" dirty="0">
                <a:latin typeface="Trebuchet MS" pitchFamily="34" charset="0"/>
              </a:rPr>
              <a:t>Administratiekantoor</a:t>
            </a:r>
            <a:r>
              <a:rPr lang="fr-FR" sz="1100" b="1" dirty="0">
                <a:latin typeface="Trebuchet MS" pitchFamily="34" charset="0"/>
              </a:rPr>
              <a:t> »</a:t>
            </a:r>
          </a:p>
        </p:txBody>
      </p:sp>
      <p:sp>
        <p:nvSpPr>
          <p:cNvPr id="28" name="Rectangle 27"/>
          <p:cNvSpPr/>
          <p:nvPr/>
        </p:nvSpPr>
        <p:spPr>
          <a:xfrm>
            <a:off x="83694" y="1227485"/>
            <a:ext cx="1296143" cy="1152128"/>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indent="82550"/>
            <a:r>
              <a:rPr lang="fr-FR" sz="1200" b="1" dirty="0">
                <a:solidFill>
                  <a:schemeClr val="tx1"/>
                </a:solidFill>
                <a:latin typeface="Trebuchet MS" pitchFamily="34" charset="0"/>
              </a:rPr>
              <a:t>Actionnaire</a:t>
            </a:r>
          </a:p>
          <a:p>
            <a:pPr algn="ctr"/>
            <a:endParaRPr lang="fr-FR" sz="1200" b="1" dirty="0">
              <a:solidFill>
                <a:schemeClr val="tx1"/>
              </a:solidFill>
              <a:latin typeface="Trebuchet MS" pitchFamily="34" charset="0"/>
            </a:endParaRPr>
          </a:p>
          <a:p>
            <a:pPr algn="ctr"/>
            <a:endParaRPr lang="fr-FR" sz="1200" b="1" dirty="0">
              <a:solidFill>
                <a:schemeClr val="tx1"/>
              </a:solidFill>
              <a:latin typeface="Trebuchet MS" pitchFamily="34" charset="0"/>
            </a:endParaRPr>
          </a:p>
          <a:p>
            <a:pPr marL="82550" indent="-82550"/>
            <a:r>
              <a:rPr lang="fr-FR" sz="1200" b="1" dirty="0" smtClean="0">
                <a:solidFill>
                  <a:schemeClr val="tx1"/>
                </a:solidFill>
                <a:latin typeface="Trebuchet MS" pitchFamily="34" charset="0"/>
              </a:rPr>
              <a:t>  Porteur </a:t>
            </a:r>
            <a:r>
              <a:rPr lang="fr-FR" sz="1200" b="1" dirty="0">
                <a:solidFill>
                  <a:schemeClr val="tx1"/>
                </a:solidFill>
                <a:latin typeface="Trebuchet MS" pitchFamily="34" charset="0"/>
              </a:rPr>
              <a:t>de certificats </a:t>
            </a:r>
          </a:p>
        </p:txBody>
      </p:sp>
      <p:sp>
        <p:nvSpPr>
          <p:cNvPr id="34" name="Flèche gauche 33"/>
          <p:cNvSpPr>
            <a:spLocks noChangeArrowheads="1"/>
          </p:cNvSpPr>
          <p:nvPr/>
        </p:nvSpPr>
        <p:spPr bwMode="auto">
          <a:xfrm rot="-2090100">
            <a:off x="1258890" y="3789363"/>
            <a:ext cx="4695825" cy="442912"/>
          </a:xfrm>
          <a:prstGeom prst="leftArrow">
            <a:avLst>
              <a:gd name="adj1" fmla="val 50000"/>
              <a:gd name="adj2" fmla="val 91787"/>
            </a:avLst>
          </a:prstGeom>
          <a:solidFill>
            <a:srgbClr val="808080"/>
          </a:solidFill>
          <a:ln w="25400" algn="ctr">
            <a:noFill/>
            <a:miter lim="800000"/>
            <a:headEnd/>
            <a:tailEnd/>
          </a:ln>
        </p:spPr>
        <p:txBody>
          <a:bodyPr anchor="ctr"/>
          <a:lstStyle/>
          <a:p>
            <a:pPr algn="ctr" fontAlgn="auto">
              <a:spcBef>
                <a:spcPts val="0"/>
              </a:spcBef>
              <a:spcAft>
                <a:spcPts val="0"/>
              </a:spcAft>
              <a:defRPr/>
            </a:pPr>
            <a:r>
              <a:rPr lang="fr-FR" sz="1200" b="1" dirty="0">
                <a:solidFill>
                  <a:schemeClr val="lt1"/>
                </a:solidFill>
                <a:latin typeface="+mn-lt"/>
              </a:rPr>
              <a:t>Exercice des droits de vote</a:t>
            </a:r>
          </a:p>
        </p:txBody>
      </p:sp>
      <p:sp>
        <p:nvSpPr>
          <p:cNvPr id="22" name="Flèche droite 21"/>
          <p:cNvSpPr>
            <a:spLocks noChangeArrowheads="1"/>
          </p:cNvSpPr>
          <p:nvPr/>
        </p:nvSpPr>
        <p:spPr bwMode="auto">
          <a:xfrm>
            <a:off x="1547815" y="1196979"/>
            <a:ext cx="3311525" cy="665163"/>
          </a:xfrm>
          <a:prstGeom prst="rightArrow">
            <a:avLst>
              <a:gd name="adj1" fmla="val 50000"/>
              <a:gd name="adj2" fmla="val 49970"/>
            </a:avLst>
          </a:prstGeom>
          <a:solidFill>
            <a:srgbClr val="A5003E"/>
          </a:solidFill>
          <a:ln w="25400" algn="ctr">
            <a:noFill/>
            <a:miter lim="800000"/>
            <a:headEnd/>
            <a:tailEnd/>
          </a:ln>
        </p:spPr>
        <p:txBody>
          <a:bodyPr anchor="ctr"/>
          <a:lstStyle/>
          <a:p>
            <a:pPr algn="ctr" fontAlgn="auto">
              <a:spcBef>
                <a:spcPts val="0"/>
              </a:spcBef>
              <a:spcAft>
                <a:spcPts val="0"/>
              </a:spcAft>
              <a:defRPr/>
            </a:pPr>
            <a:r>
              <a:rPr lang="fr-FR" sz="1200" b="1" dirty="0">
                <a:solidFill>
                  <a:schemeClr val="lt1"/>
                </a:solidFill>
                <a:latin typeface="+mn-lt"/>
              </a:rPr>
              <a:t>Cession des actions</a:t>
            </a:r>
          </a:p>
          <a:p>
            <a:pPr algn="ctr" fontAlgn="auto">
              <a:spcBef>
                <a:spcPts val="0"/>
              </a:spcBef>
              <a:spcAft>
                <a:spcPts val="0"/>
              </a:spcAft>
              <a:defRPr/>
            </a:pPr>
            <a:r>
              <a:rPr lang="fr-FR" sz="1200" b="1" dirty="0">
                <a:solidFill>
                  <a:schemeClr val="lt1"/>
                </a:solidFill>
                <a:latin typeface="+mn-lt"/>
              </a:rPr>
              <a:t>Transfert de la propriété </a:t>
            </a:r>
          </a:p>
        </p:txBody>
      </p:sp>
      <p:sp>
        <p:nvSpPr>
          <p:cNvPr id="23" name="Flèche gauche 22"/>
          <p:cNvSpPr/>
          <p:nvPr/>
        </p:nvSpPr>
        <p:spPr>
          <a:xfrm>
            <a:off x="1476377" y="1700215"/>
            <a:ext cx="3382963" cy="1081087"/>
          </a:xfrm>
          <a:prstGeom prst="lef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fr-FR" sz="1200" b="1" dirty="0">
                <a:solidFill>
                  <a:srgbClr val="FFFFFF"/>
                </a:solidFill>
              </a:rPr>
              <a:t>Émission de certificats</a:t>
            </a:r>
          </a:p>
          <a:p>
            <a:pPr algn="ctr"/>
            <a:r>
              <a:rPr lang="fr-FR" sz="1200" b="1" dirty="0">
                <a:solidFill>
                  <a:srgbClr val="FFFFFF"/>
                </a:solidFill>
              </a:rPr>
              <a:t>Reversement des revenus résultant des droits financiers</a:t>
            </a:r>
          </a:p>
        </p:txBody>
      </p:sp>
      <p:sp>
        <p:nvSpPr>
          <p:cNvPr id="25" name="Flèche droite 24"/>
          <p:cNvSpPr/>
          <p:nvPr/>
        </p:nvSpPr>
        <p:spPr>
          <a:xfrm rot="19537135">
            <a:off x="1146177" y="3571879"/>
            <a:ext cx="4094163" cy="442913"/>
          </a:xfrm>
          <a:prstGeom prst="rightArrow">
            <a:avLst>
              <a:gd name="adj1" fmla="val 50000"/>
              <a:gd name="adj2" fmla="val 95794"/>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t>Versement des droits financiers</a:t>
            </a:r>
          </a:p>
        </p:txBody>
      </p:sp>
      <p:cxnSp>
        <p:nvCxnSpPr>
          <p:cNvPr id="26" name="Connecteur droit avec flèche 25"/>
          <p:cNvCxnSpPr/>
          <p:nvPr/>
        </p:nvCxnSpPr>
        <p:spPr bwMode="auto">
          <a:xfrm rot="5400000">
            <a:off x="-647698" y="3752851"/>
            <a:ext cx="2663825" cy="0"/>
          </a:xfrm>
          <a:prstGeom prst="straightConnector1">
            <a:avLst/>
          </a:prstGeom>
          <a:ln w="19050">
            <a:solidFill>
              <a:srgbClr val="A5003E"/>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7188" name="ZoneTexte 34"/>
          <p:cNvSpPr txBox="1">
            <a:spLocks noChangeArrowheads="1"/>
          </p:cNvSpPr>
          <p:nvPr/>
        </p:nvSpPr>
        <p:spPr bwMode="auto">
          <a:xfrm>
            <a:off x="755650" y="3500438"/>
            <a:ext cx="431800" cy="274637"/>
          </a:xfrm>
          <a:prstGeom prst="rect">
            <a:avLst/>
          </a:prstGeom>
          <a:noFill/>
          <a:ln w="9525">
            <a:noFill/>
            <a:miter lim="800000"/>
            <a:headEnd/>
            <a:tailEnd/>
          </a:ln>
        </p:spPr>
        <p:txBody>
          <a:bodyPr>
            <a:spAutoFit/>
          </a:bodyPr>
          <a:lstStyle/>
          <a:p>
            <a:r>
              <a:rPr lang="fr-FR" sz="1200" b="1" dirty="0">
                <a:solidFill>
                  <a:srgbClr val="C00000"/>
                </a:solidFill>
                <a:latin typeface="Trebuchet MS" pitchFamily="34" charset="0"/>
              </a:rPr>
              <a:t>x %</a:t>
            </a:r>
          </a:p>
        </p:txBody>
      </p:sp>
      <p:sp>
        <p:nvSpPr>
          <p:cNvPr id="39" name="Ellipse 38"/>
          <p:cNvSpPr/>
          <p:nvPr/>
        </p:nvSpPr>
        <p:spPr>
          <a:xfrm>
            <a:off x="4500563" y="1412875"/>
            <a:ext cx="215900" cy="217488"/>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solidFill>
                  <a:schemeClr val="tx1"/>
                </a:solidFill>
                <a:latin typeface="Trebuchet MS" pitchFamily="34" charset="0"/>
              </a:rPr>
              <a:t>1</a:t>
            </a:r>
          </a:p>
        </p:txBody>
      </p:sp>
      <p:sp>
        <p:nvSpPr>
          <p:cNvPr id="40" name="Ellipse 39"/>
          <p:cNvSpPr/>
          <p:nvPr/>
        </p:nvSpPr>
        <p:spPr>
          <a:xfrm>
            <a:off x="1763713" y="5084763"/>
            <a:ext cx="215900" cy="21590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solidFill>
                  <a:schemeClr val="tx1"/>
                </a:solidFill>
                <a:latin typeface="Trebuchet MS" pitchFamily="34" charset="0"/>
              </a:rPr>
              <a:t>2</a:t>
            </a:r>
          </a:p>
        </p:txBody>
      </p:sp>
      <p:sp>
        <p:nvSpPr>
          <p:cNvPr id="44" name="Ellipse 43"/>
          <p:cNvSpPr/>
          <p:nvPr/>
        </p:nvSpPr>
        <p:spPr>
          <a:xfrm>
            <a:off x="1763713" y="2349500"/>
            <a:ext cx="215900" cy="21590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fr-FR" sz="1200" b="1" dirty="0">
                <a:solidFill>
                  <a:schemeClr val="tx1"/>
                </a:solidFill>
                <a:latin typeface="Trebuchet MS" pitchFamily="34" charset="0"/>
              </a:rPr>
              <a:t>2</a:t>
            </a:r>
          </a:p>
        </p:txBody>
      </p:sp>
      <p:sp>
        <p:nvSpPr>
          <p:cNvPr id="45" name="Ellipse 44"/>
          <p:cNvSpPr/>
          <p:nvPr/>
        </p:nvSpPr>
        <p:spPr>
          <a:xfrm>
            <a:off x="7500958" y="3500438"/>
            <a:ext cx="215900" cy="21748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fr-FR" sz="1200" b="1" dirty="0">
                <a:solidFill>
                  <a:schemeClr val="tx1"/>
                </a:solidFill>
                <a:latin typeface="Trebuchet MS" pitchFamily="34" charset="0"/>
              </a:rPr>
              <a:t>2</a:t>
            </a:r>
          </a:p>
        </p:txBody>
      </p:sp>
      <p:pic>
        <p:nvPicPr>
          <p:cNvPr id="46" name="Image 45"/>
          <p:cNvPicPr/>
          <p:nvPr/>
        </p:nvPicPr>
        <p:blipFill>
          <a:blip r:embed="rId3" cstate="print"/>
          <a:srcRect l="40074" t="32710" r="24708" b="31776"/>
          <a:stretch>
            <a:fillRect/>
          </a:stretch>
        </p:blipFill>
        <p:spPr bwMode="auto">
          <a:xfrm>
            <a:off x="4284665" y="4365625"/>
            <a:ext cx="2028825" cy="1638300"/>
          </a:xfrm>
          <a:prstGeom prst="rect">
            <a:avLst/>
          </a:prstGeom>
          <a:noFill/>
          <a:ln w="19050">
            <a:solidFill>
              <a:schemeClr val="bg1">
                <a:lumMod val="65000"/>
              </a:schemeClr>
            </a:solidFill>
            <a:miter lim="800000"/>
            <a:headEnd/>
            <a:tailEnd/>
          </a:ln>
        </p:spPr>
      </p:pic>
      <p:sp>
        <p:nvSpPr>
          <p:cNvPr id="2" name="Ellipse 39"/>
          <p:cNvSpPr/>
          <p:nvPr/>
        </p:nvSpPr>
        <p:spPr>
          <a:xfrm>
            <a:off x="3276600" y="4652963"/>
            <a:ext cx="215900" cy="21590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solidFill>
                  <a:schemeClr val="tx1"/>
                </a:solidFill>
                <a:latin typeface="Trebuchet MS" pitchFamily="34" charset="0"/>
              </a:rPr>
              <a:t>2</a:t>
            </a:r>
          </a:p>
        </p:txBody>
      </p:sp>
      <p:cxnSp>
        <p:nvCxnSpPr>
          <p:cNvPr id="3" name="Connecteur droit avec flèche 25"/>
          <p:cNvCxnSpPr>
            <a:cxnSpLocks noChangeShapeType="1"/>
          </p:cNvCxnSpPr>
          <p:nvPr/>
        </p:nvCxnSpPr>
        <p:spPr bwMode="auto">
          <a:xfrm flipH="1">
            <a:off x="1692275" y="2636841"/>
            <a:ext cx="4392613" cy="3024187"/>
          </a:xfrm>
          <a:prstGeom prst="straightConnector1">
            <a:avLst/>
          </a:prstGeom>
          <a:noFill/>
          <a:ln w="19050" algn="ctr">
            <a:solidFill>
              <a:srgbClr val="A5003E"/>
            </a:solidFill>
            <a:round/>
            <a:headEnd/>
            <a:tailEnd type="arrow" w="med" len="med"/>
          </a:ln>
        </p:spPr>
      </p:cxnSp>
      <p:sp>
        <p:nvSpPr>
          <p:cNvPr id="7201" name="ZoneTexte 34"/>
          <p:cNvSpPr txBox="1">
            <a:spLocks noChangeArrowheads="1"/>
          </p:cNvSpPr>
          <p:nvPr/>
        </p:nvSpPr>
        <p:spPr bwMode="auto">
          <a:xfrm>
            <a:off x="2987675" y="4797425"/>
            <a:ext cx="431800" cy="274638"/>
          </a:xfrm>
          <a:prstGeom prst="rect">
            <a:avLst/>
          </a:prstGeom>
          <a:noFill/>
          <a:ln w="9525">
            <a:noFill/>
            <a:miter lim="800000"/>
            <a:headEnd/>
            <a:tailEnd/>
          </a:ln>
        </p:spPr>
        <p:txBody>
          <a:bodyPr>
            <a:spAutoFit/>
          </a:bodyPr>
          <a:lstStyle/>
          <a:p>
            <a:r>
              <a:rPr lang="fr-FR" sz="1200" b="1" dirty="0">
                <a:solidFill>
                  <a:srgbClr val="C00000"/>
                </a:solidFill>
                <a:latin typeface="Trebuchet MS" pitchFamily="34" charset="0"/>
              </a:rPr>
              <a:t>x %</a:t>
            </a:r>
          </a:p>
        </p:txBody>
      </p:sp>
      <p:sp>
        <p:nvSpPr>
          <p:cNvPr id="4" name="Ellipse 44"/>
          <p:cNvSpPr/>
          <p:nvPr/>
        </p:nvSpPr>
        <p:spPr>
          <a:xfrm>
            <a:off x="1071538" y="1285860"/>
            <a:ext cx="215900" cy="21748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solidFill>
                  <a:schemeClr val="tx1"/>
                </a:solidFill>
                <a:latin typeface="Trebuchet MS" pitchFamily="34" charset="0"/>
              </a:rPr>
              <a:t>1</a:t>
            </a:r>
          </a:p>
        </p:txBody>
      </p:sp>
      <p:sp>
        <p:nvSpPr>
          <p:cNvPr id="5" name="Ellipse 44"/>
          <p:cNvSpPr/>
          <p:nvPr/>
        </p:nvSpPr>
        <p:spPr>
          <a:xfrm>
            <a:off x="827088" y="3284542"/>
            <a:ext cx="215900" cy="21748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solidFill>
                  <a:schemeClr val="tx1"/>
                </a:solidFill>
                <a:latin typeface="Trebuchet MS" pitchFamily="34" charset="0"/>
              </a:rPr>
              <a:t>1</a:t>
            </a:r>
          </a:p>
        </p:txBody>
      </p:sp>
      <p:sp>
        <p:nvSpPr>
          <p:cNvPr id="7" name="Ellipse 39"/>
          <p:cNvSpPr/>
          <p:nvPr/>
        </p:nvSpPr>
        <p:spPr>
          <a:xfrm>
            <a:off x="1069952" y="1989138"/>
            <a:ext cx="215900" cy="21590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solidFill>
                  <a:schemeClr val="tx1"/>
                </a:solidFill>
                <a:latin typeface="Trebuchet MS" pitchFamily="34" charset="0"/>
              </a:rPr>
              <a:t>2</a:t>
            </a:r>
          </a:p>
        </p:txBody>
      </p:sp>
      <p:sp>
        <p:nvSpPr>
          <p:cNvPr id="8" name="Ellipse 39"/>
          <p:cNvSpPr/>
          <p:nvPr/>
        </p:nvSpPr>
        <p:spPr>
          <a:xfrm>
            <a:off x="4500563" y="2708275"/>
            <a:ext cx="215900" cy="21590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solidFill>
                  <a:schemeClr val="tx1"/>
                </a:solidFill>
                <a:latin typeface="Trebuchet MS" pitchFamily="34" charset="0"/>
              </a:rPr>
              <a:t>2</a:t>
            </a:r>
          </a:p>
        </p:txBody>
      </p:sp>
      <p:sp>
        <p:nvSpPr>
          <p:cNvPr id="9" name="Ellipse 38"/>
          <p:cNvSpPr/>
          <p:nvPr/>
        </p:nvSpPr>
        <p:spPr>
          <a:xfrm>
            <a:off x="7452320" y="1699345"/>
            <a:ext cx="215900" cy="21748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050" b="1" dirty="0">
                <a:solidFill>
                  <a:schemeClr val="tx1"/>
                </a:solidFill>
                <a:latin typeface="Trebuchet MS" pitchFamily="34" charset="0"/>
              </a:rPr>
              <a:t>1</a:t>
            </a:r>
          </a:p>
        </p:txBody>
      </p:sp>
      <p:sp>
        <p:nvSpPr>
          <p:cNvPr id="10" name="Ellipse 38"/>
          <p:cNvSpPr/>
          <p:nvPr/>
        </p:nvSpPr>
        <p:spPr>
          <a:xfrm>
            <a:off x="1763713" y="1916113"/>
            <a:ext cx="215900" cy="217487"/>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a:solidFill>
                  <a:schemeClr val="tx1"/>
                </a:solidFill>
                <a:latin typeface="Trebuchet MS" pitchFamily="34" charset="0"/>
              </a:rPr>
              <a:t>1</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p:nvPr/>
        </p:nvPicPr>
        <p:blipFill>
          <a:blip r:embed="rId3" cstate="print"/>
          <a:srcRect t="1333"/>
          <a:stretch>
            <a:fillRect/>
          </a:stretch>
        </p:blipFill>
        <p:spPr bwMode="auto">
          <a:xfrm>
            <a:off x="1592124" y="1484784"/>
            <a:ext cx="5572164" cy="4071966"/>
          </a:xfrm>
          <a:prstGeom prst="rect">
            <a:avLst/>
          </a:prstGeom>
          <a:noFill/>
          <a:ln w="6350" cmpd="sng">
            <a:noFill/>
            <a:miter lim="800000"/>
            <a:headEnd/>
            <a:tailEnd/>
          </a:ln>
          <a:effectLst/>
        </p:spPr>
      </p:pic>
      <p:grpSp>
        <p:nvGrpSpPr>
          <p:cNvPr id="3" name="Group 42"/>
          <p:cNvGrpSpPr>
            <a:grpSpLocks/>
          </p:cNvGrpSpPr>
          <p:nvPr/>
        </p:nvGrpSpPr>
        <p:grpSpPr bwMode="auto">
          <a:xfrm>
            <a:off x="346247" y="692150"/>
            <a:ext cx="8255446" cy="4700588"/>
            <a:chOff x="110" y="968"/>
            <a:chExt cx="5993" cy="2961"/>
          </a:xfrm>
        </p:grpSpPr>
        <p:sp>
          <p:nvSpPr>
            <p:cNvPr id="4"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5" name="Rectangle 44"/>
            <p:cNvSpPr>
              <a:spLocks noChangeArrowheads="1"/>
            </p:cNvSpPr>
            <p:nvPr/>
          </p:nvSpPr>
          <p:spPr bwMode="auto">
            <a:xfrm>
              <a:off x="407" y="968"/>
              <a:ext cx="5489" cy="136"/>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rPr>
                <a:t>Illustration n° 81 : Professionnalisation croissante de la philanthropie</a:t>
              </a:r>
              <a:endParaRPr lang="fr-FR" sz="1300" dirty="0">
                <a:solidFill>
                  <a:srgbClr val="FFFF00"/>
                </a:solidFill>
                <a:latin typeface="Trebuchet MS" pitchFamily="34" charset="0"/>
              </a:endParaRPr>
            </a:p>
          </p:txBody>
        </p:sp>
      </p:gr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Rectangle 43"/>
          <p:cNvSpPr>
            <a:spLocks noChangeArrowheads="1"/>
          </p:cNvSpPr>
          <p:nvPr/>
        </p:nvSpPr>
        <p:spPr bwMode="auto">
          <a:xfrm>
            <a:off x="750565" y="907517"/>
            <a:ext cx="8789987" cy="448151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cs typeface="Arial" charset="0"/>
            </a:endParaRPr>
          </a:p>
        </p:txBody>
      </p:sp>
      <p:grpSp>
        <p:nvGrpSpPr>
          <p:cNvPr id="2" name="Group 42"/>
          <p:cNvGrpSpPr>
            <a:grpSpLocks/>
          </p:cNvGrpSpPr>
          <p:nvPr/>
        </p:nvGrpSpPr>
        <p:grpSpPr bwMode="auto">
          <a:xfrm>
            <a:off x="715763" y="759855"/>
            <a:ext cx="7649797" cy="4629150"/>
            <a:chOff x="110" y="1013"/>
            <a:chExt cx="6115" cy="2916"/>
          </a:xfrm>
        </p:grpSpPr>
        <p:sp>
          <p:nvSpPr>
            <p:cNvPr id="24604"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cs typeface="Arial" charset="0"/>
              </a:endParaRPr>
            </a:p>
          </p:txBody>
        </p:sp>
        <p:sp>
          <p:nvSpPr>
            <p:cNvPr id="31" name="Rectangle 44"/>
            <p:cNvSpPr>
              <a:spLocks noChangeArrowheads="1"/>
            </p:cNvSpPr>
            <p:nvPr/>
          </p:nvSpPr>
          <p:spPr bwMode="auto">
            <a:xfrm>
              <a:off x="230" y="1013"/>
              <a:ext cx="5995" cy="139"/>
            </a:xfrm>
            <a:prstGeom prst="rect">
              <a:avLst/>
            </a:prstGeom>
            <a:solidFill>
              <a:schemeClr val="bg1">
                <a:lumMod val="85000"/>
              </a:schemeClr>
            </a:solidFill>
            <a:ln w="12700" algn="ctr">
              <a:noFill/>
              <a:miter lim="800000"/>
              <a:headEnd/>
              <a:tailEnd/>
            </a:ln>
          </p:spPr>
          <p:txBody>
            <a:bodyPr wrap="none" lIns="54000" anchor="ctr"/>
            <a:lstStyle/>
            <a:p>
              <a:pPr fontAlgn="auto">
                <a:spcBef>
                  <a:spcPts val="0"/>
                </a:spcBef>
                <a:spcAft>
                  <a:spcPts val="0"/>
                </a:spcAft>
                <a:defRPr/>
              </a:pPr>
              <a:r>
                <a:rPr lang="fr-FR" sz="1300" b="1" dirty="0" smtClean="0">
                  <a:latin typeface="Trebuchet MS" pitchFamily="34" charset="0"/>
                  <a:cs typeface="Arial" pitchFamily="34" charset="0"/>
                </a:rPr>
                <a:t>Focus sur les fondations abritées</a:t>
              </a:r>
              <a:endParaRPr lang="fr-FR" sz="1300" b="1" dirty="0">
                <a:latin typeface="Trebuchet MS" pitchFamily="34" charset="0"/>
                <a:cs typeface="Arial" pitchFamily="34" charset="0"/>
              </a:endParaRPr>
            </a:p>
          </p:txBody>
        </p:sp>
      </p:grpSp>
      <p:sp>
        <p:nvSpPr>
          <p:cNvPr id="42" name="ZoneTexte 41"/>
          <p:cNvSpPr txBox="1"/>
          <p:nvPr/>
        </p:nvSpPr>
        <p:spPr>
          <a:xfrm>
            <a:off x="793396" y="996399"/>
            <a:ext cx="7643834" cy="5816977"/>
          </a:xfrm>
          <a:prstGeom prst="rect">
            <a:avLst/>
          </a:prstGeom>
          <a:noFill/>
        </p:spPr>
        <p:txBody>
          <a:bodyPr wrap="square" rtlCol="0">
            <a:spAutoFit/>
          </a:bodyPr>
          <a:lstStyle/>
          <a:p>
            <a:pPr algn="just"/>
            <a:r>
              <a:rPr lang="fr-FR" sz="1200" dirty="0" smtClean="0">
                <a:latin typeface="Trebuchet MS" pitchFamily="34" charset="0"/>
              </a:rPr>
              <a:t>La fondation abritée est une fondation sans personnalité morale créée au sein d'une fondation reconnue d'utilité publique. Elle sert à affecter, contractuellement, certaines valeurs (biens, droits, ressources) à une fondation reconnue d'utilité publique qui va gérer directement les biens affectés, sans que soit créée à cette fin une personne morale distincte. La fondation abritée agit d’une certaine manière comme une fiducie.</a:t>
            </a:r>
          </a:p>
          <a:p>
            <a:pPr algn="just"/>
            <a:endParaRPr lang="fr-FR" sz="1200" dirty="0" smtClean="0">
              <a:latin typeface="Trebuchet MS" pitchFamily="34" charset="0"/>
            </a:endParaRPr>
          </a:p>
          <a:p>
            <a:pPr algn="just"/>
            <a:r>
              <a:rPr lang="fr-FR" sz="1200" dirty="0" smtClean="0">
                <a:latin typeface="Trebuchet MS" pitchFamily="34" charset="0"/>
              </a:rPr>
              <a:t> </a:t>
            </a:r>
          </a:p>
          <a:p>
            <a:pPr algn="just"/>
            <a:r>
              <a:rPr lang="fr-FR" sz="1200" dirty="0" smtClean="0">
                <a:latin typeface="Trebuchet MS" pitchFamily="34" charset="0"/>
              </a:rPr>
              <a:t>La Fondation de France a créé et géré près de 800 fondations. En abritant ces fondations, elle leur propose ses compétences en conseil financier, patrimonial, juridique, fiscal, et en expertise sur les problématiques sociales. Les fondations ainsi abritées peuvent avoir des objets, des modes de fonctionnement et des moyens divers.</a:t>
            </a:r>
          </a:p>
          <a:p>
            <a:pPr algn="just"/>
            <a:endParaRPr lang="fr-FR" sz="1200" dirty="0" smtClean="0">
              <a:latin typeface="Trebuchet MS" pitchFamily="34" charset="0"/>
            </a:endParaRPr>
          </a:p>
          <a:p>
            <a:r>
              <a:rPr lang="fr-FR" sz="1200" i="1" u="sng" dirty="0" smtClean="0">
                <a:latin typeface="Trebuchet MS" pitchFamily="34" charset="0"/>
              </a:rPr>
              <a:t>Exemple de fondations abritées par la fondation de France : les fondations d’entreprises</a:t>
            </a:r>
          </a:p>
          <a:p>
            <a:r>
              <a:rPr lang="fr-FR" sz="1200" dirty="0" smtClean="0">
                <a:latin typeface="Trebuchet MS" pitchFamily="34" charset="0"/>
              </a:rPr>
              <a:t> </a:t>
            </a:r>
          </a:p>
          <a:p>
            <a:pPr marL="228600" indent="-228600">
              <a:buFont typeface="Arial" pitchFamily="34" charset="0"/>
              <a:buChar char="•"/>
            </a:pPr>
            <a:r>
              <a:rPr lang="fr-FR" sz="1200" dirty="0" smtClean="0">
                <a:latin typeface="Trebuchet MS" pitchFamily="34" charset="0"/>
              </a:rPr>
              <a:t>Fondation IPSEN pour la recherche thérapeutique 1983 </a:t>
            </a:r>
          </a:p>
          <a:p>
            <a:pPr marL="228600" indent="-228600">
              <a:buFont typeface="Arial" pitchFamily="34" charset="0"/>
              <a:buChar char="•"/>
            </a:pPr>
            <a:r>
              <a:rPr lang="fr-FR" sz="1200" dirty="0" smtClean="0">
                <a:latin typeface="Trebuchet MS" pitchFamily="34" charset="0"/>
              </a:rPr>
              <a:t>Fondation BNP Paribas 1984 </a:t>
            </a:r>
          </a:p>
          <a:p>
            <a:pPr marL="228600" indent="-228600">
              <a:buFont typeface="Arial" pitchFamily="34" charset="0"/>
              <a:buChar char="•"/>
            </a:pPr>
            <a:r>
              <a:rPr lang="fr-FR" sz="1200" dirty="0" smtClean="0">
                <a:latin typeface="Trebuchet MS" pitchFamily="34" charset="0"/>
              </a:rPr>
              <a:t>Fondation BMW 1985 </a:t>
            </a:r>
          </a:p>
          <a:p>
            <a:pPr marL="228600" indent="-228600">
              <a:buFont typeface="Arial" pitchFamily="34" charset="0"/>
              <a:buChar char="•"/>
            </a:pPr>
            <a:r>
              <a:rPr lang="fr-FR" sz="1200" dirty="0" smtClean="0">
                <a:latin typeface="Trebuchet MS" pitchFamily="34" charset="0"/>
              </a:rPr>
              <a:t>Fondation Suez 1992 </a:t>
            </a:r>
          </a:p>
          <a:p>
            <a:pPr marL="228600" indent="-228600">
              <a:buFont typeface="Arial" pitchFamily="34" charset="0"/>
              <a:buChar char="•"/>
            </a:pPr>
            <a:r>
              <a:rPr lang="fr-FR" sz="1200" dirty="0" smtClean="0">
                <a:latin typeface="Trebuchet MS" pitchFamily="34" charset="0"/>
              </a:rPr>
              <a:t>Fondation Ronald Mc Donald 1994  </a:t>
            </a:r>
          </a:p>
          <a:p>
            <a:pPr marL="228600" indent="-228600">
              <a:buFont typeface="Arial" pitchFamily="34" charset="0"/>
              <a:buChar char="•"/>
            </a:pPr>
            <a:r>
              <a:rPr lang="fr-FR" sz="1200" dirty="0" smtClean="0">
                <a:latin typeface="Trebuchet MS" pitchFamily="34" charset="0"/>
              </a:rPr>
              <a:t>Fondation HSBC pour la photographie 1995 </a:t>
            </a:r>
          </a:p>
          <a:p>
            <a:pPr marL="228600" indent="-228600">
              <a:buFont typeface="Arial" pitchFamily="34" charset="0"/>
              <a:buChar char="•"/>
            </a:pPr>
            <a:r>
              <a:rPr lang="fr-FR" sz="1200" dirty="0" smtClean="0">
                <a:latin typeface="Trebuchet MS" pitchFamily="34" charset="0"/>
              </a:rPr>
              <a:t>Fondation Auchan pour la jeunesse 1996 </a:t>
            </a:r>
          </a:p>
          <a:p>
            <a:pPr marL="228600" indent="-228600">
              <a:buFont typeface="Arial" pitchFamily="34" charset="0"/>
              <a:buChar char="•"/>
            </a:pPr>
            <a:r>
              <a:rPr lang="fr-FR" sz="1200" dirty="0" smtClean="0">
                <a:latin typeface="Trebuchet MS" pitchFamily="34" charset="0"/>
              </a:rPr>
              <a:t>Fondation Schneider Electric 1998 </a:t>
            </a:r>
          </a:p>
          <a:p>
            <a:pPr marL="228600" indent="-228600">
              <a:buFont typeface="Arial" pitchFamily="34" charset="0"/>
              <a:buChar char="•"/>
            </a:pPr>
            <a:r>
              <a:rPr lang="fr-FR" sz="1200" dirty="0" smtClean="0">
                <a:latin typeface="Trebuchet MS" pitchFamily="34" charset="0"/>
              </a:rPr>
              <a:t>Fondation Groupe Chèque Déjeuner 1999 </a:t>
            </a:r>
          </a:p>
          <a:p>
            <a:pPr marL="228600" indent="-228600">
              <a:buFont typeface="Arial" pitchFamily="34" charset="0"/>
              <a:buChar char="•"/>
            </a:pPr>
            <a:r>
              <a:rPr lang="fr-FR" sz="1200" dirty="0" smtClean="0">
                <a:latin typeface="Trebuchet MS" pitchFamily="34" charset="0"/>
              </a:rPr>
              <a:t>Prévoyance 2002 Fondation Transdev, mieux se déplacer ensemble 2002 </a:t>
            </a:r>
          </a:p>
          <a:p>
            <a:pPr marL="228600" indent="-228600">
              <a:buFont typeface="Arial" pitchFamily="34" charset="0"/>
              <a:buChar char="•"/>
            </a:pPr>
            <a:r>
              <a:rPr lang="fr-FR" sz="1200" dirty="0" smtClean="0">
                <a:latin typeface="Trebuchet MS" pitchFamily="34" charset="0"/>
              </a:rPr>
              <a:t>Fondation Aéroports de Paris 2003  </a:t>
            </a:r>
          </a:p>
          <a:p>
            <a:pPr marL="228600" indent="-228600">
              <a:buFont typeface="Arial" pitchFamily="34" charset="0"/>
              <a:buChar char="•"/>
            </a:pPr>
            <a:r>
              <a:rPr lang="fr-FR" sz="1200" dirty="0" smtClean="0">
                <a:latin typeface="Trebuchet MS" pitchFamily="34" charset="0"/>
              </a:rPr>
              <a:t>Fondation CETIM 2004 </a:t>
            </a:r>
          </a:p>
          <a:p>
            <a:pPr marL="228600" indent="-228600">
              <a:buFont typeface="Arial" pitchFamily="34" charset="0"/>
              <a:buChar char="•"/>
            </a:pPr>
            <a:r>
              <a:rPr lang="fr-FR" sz="1200" dirty="0" smtClean="0">
                <a:latin typeface="Trebuchet MS" pitchFamily="34" charset="0"/>
              </a:rPr>
              <a:t>Fondation Demarle, Enfance et bien manger 2004 </a:t>
            </a:r>
          </a:p>
          <a:p>
            <a:pPr marL="228600" indent="-228600">
              <a:buFont typeface="Arial" pitchFamily="34" charset="0"/>
              <a:buChar char="•"/>
            </a:pPr>
            <a:r>
              <a:rPr lang="fr-FR" sz="1200" dirty="0" smtClean="0">
                <a:latin typeface="Trebuchet MS" pitchFamily="34" charset="0"/>
              </a:rPr>
              <a:t>Fondation Financière de l’Echiquier </a:t>
            </a:r>
          </a:p>
          <a:p>
            <a:pPr marL="228600" indent="-228600">
              <a:buFont typeface="Arial" pitchFamily="34" charset="0"/>
              <a:buChar char="•"/>
            </a:pPr>
            <a:r>
              <a:rPr lang="fr-FR" sz="1200" dirty="0" smtClean="0">
                <a:latin typeface="Trebuchet MS" pitchFamily="34" charset="0"/>
              </a:rPr>
              <a:t>Fondation René Lacoste 2006 </a:t>
            </a:r>
          </a:p>
          <a:p>
            <a:pPr marL="228600" indent="-228600">
              <a:buFont typeface="Arial" pitchFamily="34" charset="0"/>
              <a:buChar char="•"/>
            </a:pPr>
            <a:r>
              <a:rPr lang="fr-FR" sz="1200" dirty="0" smtClean="0">
                <a:latin typeface="Trebuchet MS" pitchFamily="34" charset="0"/>
              </a:rPr>
              <a:t>Fondation Sorégies 2006 </a:t>
            </a:r>
          </a:p>
          <a:p>
            <a:pPr algn="just"/>
            <a:endParaRPr lang="fr-FR" sz="1200" dirty="0">
              <a:latin typeface="Trebuchet MS" pitchFamily="34" charset="0"/>
            </a:endParaRPr>
          </a:p>
        </p:txBody>
      </p:sp>
      <p:sp>
        <p:nvSpPr>
          <p:cNvPr id="45" name="Rectangle 44"/>
          <p:cNvSpPr>
            <a:spLocks noChangeArrowheads="1"/>
          </p:cNvSpPr>
          <p:nvPr/>
        </p:nvSpPr>
        <p:spPr bwMode="auto">
          <a:xfrm>
            <a:off x="872599" y="1842825"/>
            <a:ext cx="7493225" cy="225144"/>
          </a:xfrm>
          <a:prstGeom prst="rect">
            <a:avLst/>
          </a:prstGeom>
          <a:solidFill>
            <a:schemeClr val="bg1">
              <a:lumMod val="85000"/>
            </a:schemeClr>
          </a:solidFill>
          <a:ln w="12700" algn="ctr">
            <a:noFill/>
            <a:miter lim="800000"/>
            <a:headEnd/>
            <a:tailEnd/>
          </a:ln>
        </p:spPr>
        <p:txBody>
          <a:bodyPr wrap="none" lIns="54000" anchor="ctr"/>
          <a:lstStyle/>
          <a:p>
            <a:pPr fontAlgn="auto">
              <a:spcBef>
                <a:spcPts val="0"/>
              </a:spcBef>
              <a:spcAft>
                <a:spcPts val="0"/>
              </a:spcAft>
              <a:defRPr/>
            </a:pPr>
            <a:r>
              <a:rPr lang="fr-FR" sz="1300" b="1" dirty="0" smtClean="0">
                <a:latin typeface="Trebuchet MS" pitchFamily="34" charset="0"/>
                <a:cs typeface="Arial" pitchFamily="34" charset="0"/>
              </a:rPr>
              <a:t>Exemples de fondations abritées par la Fondation de France</a:t>
            </a:r>
            <a:endParaRPr lang="fr-FR" sz="1300" b="1" dirty="0">
              <a:latin typeface="Trebuchet MS" pitchFamily="34" charset="0"/>
              <a:cs typeface="Arial" pitchFamily="34" charset="0"/>
            </a:endParaRPr>
          </a:p>
        </p:txBody>
      </p:sp>
      <p:pic>
        <p:nvPicPr>
          <p:cNvPr id="3" name="Image 7" descr="C:\Users\stagiaire1-vtm\Desktop\ARY TEMP\Guide EYROLLES\Chapitre Trust\ipsen_logo.gif"/>
          <p:cNvPicPr>
            <a:picLocks noChangeAspect="1" noChangeArrowheads="1"/>
          </p:cNvPicPr>
          <p:nvPr/>
        </p:nvPicPr>
        <p:blipFill>
          <a:blip r:embed="rId3" cstate="print"/>
          <a:srcRect/>
          <a:stretch>
            <a:fillRect/>
          </a:stretch>
        </p:blipFill>
        <p:spPr bwMode="auto">
          <a:xfrm>
            <a:off x="6220047" y="3401921"/>
            <a:ext cx="874713" cy="238125"/>
          </a:xfrm>
          <a:prstGeom prst="rect">
            <a:avLst/>
          </a:prstGeom>
          <a:noFill/>
          <a:ln w="9525">
            <a:noFill/>
            <a:miter lim="800000"/>
            <a:headEnd/>
            <a:tailEnd/>
          </a:ln>
        </p:spPr>
      </p:pic>
      <p:pic>
        <p:nvPicPr>
          <p:cNvPr id="1027" name="Image 1" descr="C:\Users\stagiaire1-vtm\Desktop\Logo_aquassistance.jpg"/>
          <p:cNvPicPr>
            <a:picLocks noChangeAspect="1" noChangeArrowheads="1"/>
          </p:cNvPicPr>
          <p:nvPr/>
        </p:nvPicPr>
        <p:blipFill>
          <a:blip r:embed="rId4" cstate="print"/>
          <a:srcRect r="3618"/>
          <a:stretch>
            <a:fillRect/>
          </a:stretch>
        </p:blipFill>
        <p:spPr bwMode="auto">
          <a:xfrm>
            <a:off x="6721251" y="5822437"/>
            <a:ext cx="517525" cy="531812"/>
          </a:xfrm>
          <a:prstGeom prst="rect">
            <a:avLst/>
          </a:prstGeom>
          <a:noFill/>
          <a:ln w="9525">
            <a:noFill/>
            <a:miter lim="800000"/>
            <a:headEnd/>
            <a:tailEnd/>
          </a:ln>
        </p:spPr>
      </p:pic>
      <p:pic>
        <p:nvPicPr>
          <p:cNvPr id="1028" name="Image 2" descr="C:\Users\stagiaire1-vtm\Desktop\Logo_Codegaz.jpg"/>
          <p:cNvPicPr>
            <a:picLocks noChangeAspect="1" noChangeArrowheads="1"/>
          </p:cNvPicPr>
          <p:nvPr/>
        </p:nvPicPr>
        <p:blipFill>
          <a:blip r:embed="rId5" cstate="print"/>
          <a:srcRect/>
          <a:stretch>
            <a:fillRect/>
          </a:stretch>
        </p:blipFill>
        <p:spPr bwMode="auto">
          <a:xfrm>
            <a:off x="6168429" y="5850193"/>
            <a:ext cx="422275" cy="492125"/>
          </a:xfrm>
          <a:prstGeom prst="rect">
            <a:avLst/>
          </a:prstGeom>
          <a:noFill/>
          <a:ln w="9525">
            <a:noFill/>
            <a:miter lim="800000"/>
            <a:headEnd/>
            <a:tailEnd/>
          </a:ln>
        </p:spPr>
      </p:pic>
      <p:pic>
        <p:nvPicPr>
          <p:cNvPr id="1029" name="Image 3" descr="C:\Users\stagiaire1-vtm\Desktop\fondation-ronald-mcdonald_m.jpg"/>
          <p:cNvPicPr>
            <a:picLocks noChangeAspect="1" noChangeArrowheads="1"/>
          </p:cNvPicPr>
          <p:nvPr/>
        </p:nvPicPr>
        <p:blipFill>
          <a:blip r:embed="rId6" cstate="print"/>
          <a:srcRect/>
          <a:stretch>
            <a:fillRect/>
          </a:stretch>
        </p:blipFill>
        <p:spPr bwMode="auto">
          <a:xfrm>
            <a:off x="5282976" y="4122001"/>
            <a:ext cx="1955800" cy="492125"/>
          </a:xfrm>
          <a:prstGeom prst="rect">
            <a:avLst/>
          </a:prstGeom>
          <a:noFill/>
          <a:ln w="9525">
            <a:noFill/>
            <a:miter lim="800000"/>
            <a:headEnd/>
            <a:tailEnd/>
          </a:ln>
        </p:spPr>
      </p:pic>
      <p:pic>
        <p:nvPicPr>
          <p:cNvPr id="1030" name="Image 4" descr="C:\Users\stagiaire1-vtm\Desktop\RTEmagicC_Fondatio.jpg.jpg"/>
          <p:cNvPicPr>
            <a:picLocks noChangeAspect="1" noChangeArrowheads="1"/>
          </p:cNvPicPr>
          <p:nvPr/>
        </p:nvPicPr>
        <p:blipFill>
          <a:blip r:embed="rId7" cstate="print"/>
          <a:srcRect/>
          <a:stretch>
            <a:fillRect/>
          </a:stretch>
        </p:blipFill>
        <p:spPr bwMode="auto">
          <a:xfrm>
            <a:off x="6340251" y="4637541"/>
            <a:ext cx="898525" cy="636588"/>
          </a:xfrm>
          <a:prstGeom prst="rect">
            <a:avLst/>
          </a:prstGeom>
          <a:noFill/>
          <a:ln w="9525">
            <a:noFill/>
            <a:miter lim="800000"/>
            <a:headEnd/>
            <a:tailEnd/>
          </a:ln>
        </p:spPr>
      </p:pic>
      <p:pic>
        <p:nvPicPr>
          <p:cNvPr id="1031" name="Image 5" descr="C:\Users\stagiaire1-vtm\Desktop\logo_bleu.jpg"/>
          <p:cNvPicPr>
            <a:picLocks noChangeAspect="1" noChangeArrowheads="1"/>
          </p:cNvPicPr>
          <p:nvPr/>
        </p:nvPicPr>
        <p:blipFill>
          <a:blip r:embed="rId8" cstate="print"/>
          <a:srcRect/>
          <a:stretch>
            <a:fillRect/>
          </a:stretch>
        </p:blipFill>
        <p:spPr bwMode="auto">
          <a:xfrm>
            <a:off x="5854476" y="3693376"/>
            <a:ext cx="1384300" cy="428625"/>
          </a:xfrm>
          <a:prstGeom prst="rect">
            <a:avLst/>
          </a:prstGeom>
          <a:noFill/>
          <a:ln w="9525">
            <a:noFill/>
            <a:miter lim="800000"/>
            <a:headEnd/>
            <a:tailEnd/>
          </a:ln>
        </p:spPr>
      </p:pic>
      <p:pic>
        <p:nvPicPr>
          <p:cNvPr id="1032" name="Image 6" descr="C:\Users\stagiaire1-vtm\Desktop\c6e96a26-deba-48f0-8157-581dae1ae395-ADPlogofondation.jpg"/>
          <p:cNvPicPr>
            <a:picLocks noChangeAspect="1" noChangeArrowheads="1"/>
          </p:cNvPicPr>
          <p:nvPr/>
        </p:nvPicPr>
        <p:blipFill>
          <a:blip r:embed="rId9" cstate="print"/>
          <a:srcRect t="14377" b="16805"/>
          <a:stretch>
            <a:fillRect/>
          </a:stretch>
        </p:blipFill>
        <p:spPr bwMode="auto">
          <a:xfrm>
            <a:off x="6118571" y="5130113"/>
            <a:ext cx="1192213" cy="684213"/>
          </a:xfrm>
          <a:prstGeom prst="rect">
            <a:avLst/>
          </a:prstGeom>
          <a:noFill/>
          <a:ln w="9525">
            <a:noFill/>
            <a:miter lim="800000"/>
            <a:headEnd/>
            <a:tailEnd/>
          </a:ln>
        </p:spPr>
      </p:pic>
      <p:sp>
        <p:nvSpPr>
          <p:cNvPr id="15" name="Rectangle 44"/>
          <p:cNvSpPr>
            <a:spLocks noChangeArrowheads="1"/>
          </p:cNvSpPr>
          <p:nvPr/>
        </p:nvSpPr>
        <p:spPr bwMode="auto">
          <a:xfrm>
            <a:off x="830064" y="188640"/>
            <a:ext cx="7499678" cy="220663"/>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cs typeface="Arial" pitchFamily="34" charset="0"/>
              </a:rPr>
              <a:t>Illustration n° 82 : Exemples de fondations abritées par la Fondation de France</a:t>
            </a:r>
            <a:endParaRPr lang="fr-FR" sz="1300" b="1" dirty="0">
              <a:latin typeface="Trebuchet MS" pitchFamily="34" charset="0"/>
              <a:cs typeface="Arial" pitchFamily="34" charset="0"/>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nvGraphicFramePr>
        <p:xfrm>
          <a:off x="71406" y="1071546"/>
          <a:ext cx="8929718" cy="5434750"/>
        </p:xfrm>
        <a:graphic>
          <a:graphicData uri="http://schemas.openxmlformats.org/drawingml/2006/table">
            <a:tbl>
              <a:tblPr/>
              <a:tblGrid>
                <a:gridCol w="1597185"/>
                <a:gridCol w="3760665"/>
                <a:gridCol w="3571868"/>
              </a:tblGrid>
              <a:tr h="357190">
                <a:tc>
                  <a:txBody>
                    <a:bodyPr/>
                    <a:lstStyle/>
                    <a:p>
                      <a:pPr algn="l" fontAlgn="ctr"/>
                      <a:endParaRPr lang="fr-FR" sz="1000" b="0" i="0" u="none" strike="noStrike" dirty="0">
                        <a:solidFill>
                          <a:srgbClr val="000000"/>
                        </a:solidFill>
                        <a:latin typeface="Calibri"/>
                      </a:endParaRPr>
                    </a:p>
                  </a:txBody>
                  <a:tcPr marL="0" marR="0" marT="0" marB="0" anchor="ct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fr-FR" sz="1400" b="1" i="0" u="none" strike="noStrike" kern="1200" dirty="0" smtClean="0">
                          <a:solidFill>
                            <a:srgbClr val="FFFFFF"/>
                          </a:solidFill>
                          <a:latin typeface="Trebuchet MS"/>
                          <a:ea typeface="+mn-ea"/>
                          <a:cs typeface="+mn-cs"/>
                        </a:rPr>
                        <a:t>Fondation reconnue d’utilité publique</a:t>
                      </a:r>
                      <a:endParaRPr lang="fr-FR" sz="1400" b="1" i="0" u="none" strike="noStrike" kern="1200" dirty="0">
                        <a:solidFill>
                          <a:srgbClr val="FFFFFF"/>
                        </a:solidFill>
                        <a:latin typeface="Trebuchet MS"/>
                        <a:ea typeface="+mn-ea"/>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003E"/>
                    </a:solidFill>
                  </a:tcPr>
                </a:tc>
                <a:tc>
                  <a:txBody>
                    <a:bodyPr/>
                    <a:lstStyle/>
                    <a:p>
                      <a:pPr marL="0" algn="ctr" defTabSz="914400" rtl="0" eaLnBrk="1" fontAlgn="ctr" latinLnBrk="0" hangingPunct="1"/>
                      <a:r>
                        <a:rPr lang="fr-FR" sz="1400" b="1" i="0" u="none" strike="noStrike" kern="1200" dirty="0" smtClean="0">
                          <a:solidFill>
                            <a:srgbClr val="FFFFFF"/>
                          </a:solidFill>
                          <a:latin typeface="Trebuchet MS"/>
                          <a:ea typeface="+mn-ea"/>
                          <a:cs typeface="+mn-cs"/>
                        </a:rPr>
                        <a:t>Fondation d’entreprise</a:t>
                      </a:r>
                      <a:endParaRPr lang="fr-FR" sz="1400" b="1" i="0" u="none" strike="noStrike" kern="1200" dirty="0">
                        <a:solidFill>
                          <a:srgbClr val="FFFFFF"/>
                        </a:solidFill>
                        <a:latin typeface="Trebuchet MS"/>
                        <a:ea typeface="+mn-ea"/>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003E"/>
                    </a:solidFill>
                  </a:tcPr>
                </a:tc>
              </a:tr>
              <a:tr h="315401">
                <a:tc>
                  <a:txBody>
                    <a:bodyPr/>
                    <a:lstStyle/>
                    <a:p>
                      <a:pPr marL="342900" indent="-342900" algn="ctr" fontAlgn="ctr">
                        <a:buFont typeface="+mj-lt"/>
                        <a:buNone/>
                      </a:pPr>
                      <a:r>
                        <a:rPr lang="fr-FR" sz="1400" b="1" i="0" u="none" strike="noStrike" dirty="0" smtClean="0">
                          <a:solidFill>
                            <a:srgbClr val="FFFFFF"/>
                          </a:solidFill>
                          <a:latin typeface="Trebuchet MS"/>
                        </a:rPr>
                        <a:t>Création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003E"/>
                    </a:solidFill>
                  </a:tcPr>
                </a:tc>
                <a:tc>
                  <a:txBody>
                    <a:bodyPr/>
                    <a:lstStyle/>
                    <a:p>
                      <a:pPr marL="36000" algn="l" fontAlgn="ctr">
                        <a:buClr>
                          <a:srgbClr val="000000"/>
                        </a:buClr>
                        <a:buSzPts val="1300"/>
                        <a:buFont typeface="Trebuchet MS"/>
                        <a:buNone/>
                      </a:pPr>
                      <a:r>
                        <a:rPr lang="fr-FR" sz="1100" b="0" i="0" u="none" strike="noStrike" dirty="0" smtClean="0">
                          <a:solidFill>
                            <a:schemeClr val="tx1"/>
                          </a:solidFill>
                          <a:latin typeface="Trebuchet MS"/>
                        </a:rPr>
                        <a:t>Décret en Conseil d’Etat</a:t>
                      </a:r>
                      <a:endParaRPr lang="fr-FR" sz="1100" b="0" i="0" u="none" strike="noStrike" dirty="0">
                        <a:solidFill>
                          <a:schemeClr val="tx1"/>
                        </a:solidFill>
                        <a:latin typeface="Trebuchet MS"/>
                      </a:endParaRPr>
                    </a:p>
                  </a:txBody>
                  <a:tcPr marL="72000" marR="72000" marT="36000" marB="36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lgn="l" fontAlgn="ctr"/>
                      <a:r>
                        <a:rPr lang="fr-FR" sz="1100" b="0" i="0" u="none" strike="noStrike" dirty="0" smtClean="0">
                          <a:solidFill>
                            <a:srgbClr val="000000"/>
                          </a:solidFill>
                          <a:latin typeface="Trebuchet MS"/>
                        </a:rPr>
                        <a:t>Arrêté</a:t>
                      </a:r>
                      <a:r>
                        <a:rPr lang="fr-FR" sz="1100" b="0" i="0" u="none" strike="noStrike" baseline="0" dirty="0" smtClean="0">
                          <a:solidFill>
                            <a:srgbClr val="000000"/>
                          </a:solidFill>
                          <a:latin typeface="Trebuchet MS"/>
                        </a:rPr>
                        <a:t> préfectoral</a:t>
                      </a:r>
                    </a:p>
                    <a:p>
                      <a:pPr marL="36000" algn="l" fontAlgn="ctr"/>
                      <a:r>
                        <a:rPr lang="fr-FR" sz="1100" b="0" i="0" u="none" strike="noStrike" baseline="0" dirty="0" smtClean="0">
                          <a:solidFill>
                            <a:srgbClr val="000000"/>
                          </a:solidFill>
                          <a:latin typeface="Trebuchet MS"/>
                        </a:rPr>
                        <a:t>Obligation a postériori d’informer sur sa situation auprès de la préfecture (rapport d’activité, compte annuel et rapport du commissaire aux compte)</a:t>
                      </a:r>
                      <a:endParaRPr lang="fr-FR" sz="1100" b="0" i="0" u="none" strike="noStrike" dirty="0">
                        <a:solidFill>
                          <a:srgbClr val="000000"/>
                        </a:solidFill>
                        <a:latin typeface="Trebuchet MS"/>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6247">
                <a:tc>
                  <a:txBody>
                    <a:bodyPr/>
                    <a:lstStyle/>
                    <a:p>
                      <a:pPr marL="342900" indent="-342900" algn="ctr" fontAlgn="ctr">
                        <a:buFont typeface="+mj-lt"/>
                        <a:buNone/>
                      </a:pPr>
                      <a:r>
                        <a:rPr lang="fr-FR" sz="1400" b="1" i="0" u="none" strike="noStrike" dirty="0" smtClean="0">
                          <a:solidFill>
                            <a:srgbClr val="FFFFFF"/>
                          </a:solidFill>
                          <a:latin typeface="Trebuchet MS"/>
                        </a:rPr>
                        <a:t>Financement</a:t>
                      </a:r>
                      <a:endParaRPr lang="fr-FR" sz="1400" b="1" i="0" u="none" strike="noStrike" dirty="0">
                        <a:solidFill>
                          <a:srgbClr val="FFFFFF"/>
                        </a:solidFill>
                        <a:latin typeface="Trebuchet M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003E"/>
                    </a:solidFill>
                  </a:tcPr>
                </a:tc>
                <a:tc>
                  <a:txBody>
                    <a:bodyPr/>
                    <a:lstStyle/>
                    <a:p>
                      <a:pPr marL="88900" indent="-88900" algn="l" fontAlgn="ctr">
                        <a:buClr>
                          <a:srgbClr val="000000"/>
                        </a:buClr>
                        <a:buSzPts val="1300"/>
                        <a:buFont typeface="Trebuchet MS"/>
                        <a:buChar char="▪"/>
                      </a:pPr>
                      <a:r>
                        <a:rPr lang="fr-FR" sz="1100" b="0" i="0" u="none" strike="noStrike" dirty="0" smtClean="0">
                          <a:solidFill>
                            <a:schemeClr val="tx1"/>
                          </a:solidFill>
                          <a:latin typeface="Trebuchet MS"/>
                        </a:rPr>
                        <a:t>Constitution</a:t>
                      </a:r>
                      <a:r>
                        <a:rPr lang="fr-FR" sz="1100" b="0" i="0" u="none" strike="noStrike" baseline="0" dirty="0" smtClean="0">
                          <a:solidFill>
                            <a:schemeClr val="tx1"/>
                          </a:solidFill>
                          <a:latin typeface="Trebuchet MS"/>
                        </a:rPr>
                        <a:t> obligatoire d’une dotation en capital dont l’importance est déterminée par la viabilité financière de la fondation et par l’étendue de son objet statutaire (abrogation du minimum admis : 750 000 €), pérennité assurée par « les ressources certaines et juridiquement garanties » tirées du revenu de la dotation. </a:t>
                      </a:r>
                    </a:p>
                    <a:p>
                      <a:pPr marL="88900" indent="0" algn="l" fontAlgn="ctr">
                        <a:buClr>
                          <a:srgbClr val="000000"/>
                        </a:buClr>
                        <a:buSzPts val="1300"/>
                        <a:buFont typeface="Trebuchet MS"/>
                        <a:buNone/>
                      </a:pPr>
                      <a:r>
                        <a:rPr lang="fr-FR" sz="1100" b="0" i="0" u="none" strike="noStrike" baseline="0" dirty="0" smtClean="0">
                          <a:solidFill>
                            <a:schemeClr val="tx1"/>
                          </a:solidFill>
                          <a:latin typeface="Trebuchet MS"/>
                        </a:rPr>
                        <a:t>NB : Une fondation ne pourrait être reconnue d’utilité publique si le financement de ses activités devait dépendre :</a:t>
                      </a:r>
                    </a:p>
                    <a:p>
                      <a:pPr marL="266700" lvl="1" indent="-177800" algn="l" fontAlgn="ctr">
                        <a:buClr>
                          <a:srgbClr val="000000"/>
                        </a:buClr>
                        <a:buSzPts val="1300"/>
                        <a:buFont typeface="Symbol" pitchFamily="18" charset="2"/>
                        <a:buChar char="-"/>
                      </a:pPr>
                      <a:r>
                        <a:rPr lang="fr-FR" sz="1100" b="0" i="0" u="none" strike="noStrike" baseline="0" dirty="0" smtClean="0">
                          <a:solidFill>
                            <a:schemeClr val="tx1"/>
                          </a:solidFill>
                          <a:latin typeface="Trebuchet MS"/>
                        </a:rPr>
                        <a:t>de subventions annuelles</a:t>
                      </a:r>
                    </a:p>
                    <a:p>
                      <a:pPr marL="266700" lvl="1" indent="-177800" algn="l" fontAlgn="ctr">
                        <a:buClr>
                          <a:srgbClr val="000000"/>
                        </a:buClr>
                        <a:buSzPts val="1300"/>
                        <a:buFont typeface="Symbol" pitchFamily="18" charset="2"/>
                        <a:buChar char="-"/>
                      </a:pPr>
                      <a:r>
                        <a:rPr lang="fr-FR" sz="1100" b="0" i="0" u="none" strike="noStrike" baseline="0" dirty="0" smtClean="0">
                          <a:solidFill>
                            <a:schemeClr val="tx1"/>
                          </a:solidFill>
                          <a:latin typeface="Trebuchet MS"/>
                        </a:rPr>
                        <a:t>de recettes éventuelles tirées des manifestations organisées par elle</a:t>
                      </a:r>
                    </a:p>
                    <a:p>
                      <a:pPr marL="266700" lvl="1" indent="-177800" algn="l" fontAlgn="ctr">
                        <a:buClr>
                          <a:srgbClr val="000000"/>
                        </a:buClr>
                        <a:buSzPts val="1300"/>
                        <a:buFont typeface="Symbol" pitchFamily="18" charset="2"/>
                        <a:buChar char="-"/>
                      </a:pPr>
                      <a:r>
                        <a:rPr lang="fr-FR" sz="1100" b="0" i="0" u="none" strike="noStrike" baseline="0" dirty="0" smtClean="0">
                          <a:solidFill>
                            <a:schemeClr val="tx1"/>
                          </a:solidFill>
                          <a:latin typeface="Trebuchet MS"/>
                        </a:rPr>
                        <a:t>de collecte de fonds par appel au public </a:t>
                      </a:r>
                    </a:p>
                    <a:p>
                      <a:pPr marL="88900" indent="-88900" algn="l" fontAlgn="ctr">
                        <a:buClr>
                          <a:srgbClr val="000000"/>
                        </a:buClr>
                        <a:buSzPts val="1300"/>
                        <a:buFont typeface="Trebuchet MS"/>
                        <a:buChar char="▪"/>
                      </a:pPr>
                      <a:r>
                        <a:rPr lang="fr-FR" sz="1100" b="0" i="0" u="none" strike="noStrike" baseline="0" dirty="0" smtClean="0">
                          <a:solidFill>
                            <a:schemeClr val="tx1"/>
                          </a:solidFill>
                          <a:latin typeface="Trebuchet MS"/>
                        </a:rPr>
                        <a:t>La fondation a néanmoins la capacité juridique nécessaire pour recevoir l’ensemble de ces ressources </a:t>
                      </a:r>
                    </a:p>
                    <a:p>
                      <a:pPr marL="88900" indent="-88900" algn="l" fontAlgn="ctr">
                        <a:buClr>
                          <a:srgbClr val="000000"/>
                        </a:buClr>
                        <a:buSzPts val="1300"/>
                        <a:buFont typeface="Trebuchet MS"/>
                        <a:buChar char="▪"/>
                      </a:pPr>
                      <a:r>
                        <a:rPr lang="fr-FR" sz="1100" b="0" i="0" u="none" strike="noStrike" baseline="0" dirty="0" smtClean="0">
                          <a:solidFill>
                            <a:schemeClr val="tx1"/>
                          </a:solidFill>
                          <a:latin typeface="Trebuchet MS"/>
                        </a:rPr>
                        <a:t>Elle est habilitée à recevoir des dons et des legs</a:t>
                      </a:r>
                      <a:endParaRPr lang="fr-FR" sz="1100" b="0" i="0" u="none" strike="noStrike" dirty="0" smtClean="0">
                        <a:solidFill>
                          <a:schemeClr val="tx1"/>
                        </a:solidFill>
                        <a:latin typeface="Trebuchet MS"/>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8900" indent="-88900" algn="just" fontAlgn="ctr">
                        <a:buFont typeface="Wingdings" pitchFamily="2" charset="2"/>
                        <a:buChar char="§"/>
                      </a:pPr>
                      <a:r>
                        <a:rPr lang="fr-FR" sz="1100" b="0" i="0" u="none" strike="noStrike" kern="1200" baseline="0" dirty="0" smtClean="0">
                          <a:solidFill>
                            <a:schemeClr val="tx1"/>
                          </a:solidFill>
                          <a:latin typeface="Trebuchet MS"/>
                          <a:ea typeface="+mn-ea"/>
                          <a:cs typeface="+mn-cs"/>
                        </a:rPr>
                        <a:t>Engagement sur 5 ans minimum portant sur un programme d’activités </a:t>
                      </a:r>
                      <a:r>
                        <a:rPr lang="fr-FR" sz="1100" b="0" i="0" u="none" strike="noStrike" dirty="0" smtClean="0">
                          <a:solidFill>
                            <a:srgbClr val="000000"/>
                          </a:solidFill>
                          <a:latin typeface="Trebuchet MS"/>
                        </a:rPr>
                        <a:t>et des versements d’un montant qui doit être au moins égal</a:t>
                      </a:r>
                      <a:r>
                        <a:rPr lang="fr-FR" sz="1100" b="0" i="0" u="none" strike="noStrike" baseline="0" dirty="0" smtClean="0">
                          <a:solidFill>
                            <a:srgbClr val="000000"/>
                          </a:solidFill>
                          <a:latin typeface="Trebuchet MS"/>
                        </a:rPr>
                        <a:t> à 150 000 €</a:t>
                      </a:r>
                    </a:p>
                    <a:p>
                      <a:pPr marL="88900" indent="-88900" algn="just" fontAlgn="ctr">
                        <a:buFont typeface="Wingdings" pitchFamily="2" charset="2"/>
                        <a:buChar char="§"/>
                      </a:pPr>
                      <a:r>
                        <a:rPr lang="fr-FR" sz="1100" b="0" i="0" u="none" strike="noStrike" baseline="0" dirty="0" smtClean="0">
                          <a:solidFill>
                            <a:srgbClr val="000000"/>
                          </a:solidFill>
                          <a:latin typeface="Trebuchet MS"/>
                        </a:rPr>
                        <a:t>L’obligation de constituer une dotation initiale a été supprimée par la loi du 4 janvier 2002 qui entérine la fondation de flux</a:t>
                      </a:r>
                    </a:p>
                    <a:p>
                      <a:pPr marL="88900" indent="-88900" algn="just" fontAlgn="ctr">
                        <a:buFont typeface="Wingdings" pitchFamily="2" charset="2"/>
                        <a:buChar char="§"/>
                      </a:pPr>
                      <a:r>
                        <a:rPr lang="fr-FR" sz="1100" b="0" i="0" u="none" strike="noStrike" baseline="0" dirty="0" smtClean="0">
                          <a:solidFill>
                            <a:srgbClr val="000000"/>
                          </a:solidFill>
                          <a:latin typeface="Trebuchet MS"/>
                        </a:rPr>
                        <a:t>Outre les versements des fondateurs, les ressources de la fondation peuvent comprendre : </a:t>
                      </a:r>
                    </a:p>
                    <a:p>
                      <a:pPr marL="266700" lvl="1" indent="-177800" algn="just" fontAlgn="ctr">
                        <a:buFont typeface="Symbol" pitchFamily="18" charset="2"/>
                        <a:buChar char="-"/>
                      </a:pPr>
                      <a:r>
                        <a:rPr lang="fr-FR" sz="1100" b="0" i="0" u="none" strike="noStrike" baseline="0" dirty="0" smtClean="0">
                          <a:solidFill>
                            <a:srgbClr val="000000"/>
                          </a:solidFill>
                          <a:latin typeface="Trebuchet MS"/>
                        </a:rPr>
                        <a:t>Les subventions de l’Etat, des collectivités territoriales et de leurs établissements publics </a:t>
                      </a:r>
                    </a:p>
                    <a:p>
                      <a:pPr marL="266700" lvl="1" indent="-177800" algn="just" fontAlgn="ctr">
                        <a:buFont typeface="Symbol" pitchFamily="18" charset="2"/>
                        <a:buChar char="-"/>
                      </a:pPr>
                      <a:r>
                        <a:rPr lang="fr-FR" sz="1100" b="0" i="0" u="none" strike="noStrike" baseline="0" dirty="0" smtClean="0">
                          <a:solidFill>
                            <a:srgbClr val="000000"/>
                          </a:solidFill>
                          <a:latin typeface="Trebuchet MS"/>
                        </a:rPr>
                        <a:t>Le produit des rétributions pour services rendus</a:t>
                      </a:r>
                    </a:p>
                    <a:p>
                      <a:pPr marL="88900" indent="-88900" algn="just" fontAlgn="ctr">
                        <a:buFont typeface="Wingdings" pitchFamily="2" charset="2"/>
                        <a:buChar char="§"/>
                      </a:pPr>
                      <a:r>
                        <a:rPr lang="fr-FR" sz="1100" b="0" i="0" u="none" strike="noStrike" baseline="0" dirty="0" smtClean="0">
                          <a:solidFill>
                            <a:srgbClr val="000000"/>
                          </a:solidFill>
                          <a:latin typeface="Trebuchet MS"/>
                        </a:rPr>
                        <a:t>La fondation ne peut faire appel à la générosité publique, elle ne peut recevoir de dons ni de legs, exception faite des dons des salariés de l’entreprise fondatrice</a:t>
                      </a:r>
                      <a:endParaRPr lang="fr-FR" sz="1100" b="0" i="0" u="none" strike="noStrike" dirty="0">
                        <a:solidFill>
                          <a:srgbClr val="000000"/>
                        </a:solidFill>
                        <a:latin typeface="Trebuchet MS"/>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5980">
                <a:tc>
                  <a:txBody>
                    <a:bodyPr/>
                    <a:lstStyle/>
                    <a:p>
                      <a:pPr marL="342900" indent="-342900" algn="ctr" fontAlgn="ctr">
                        <a:buFont typeface="+mj-lt"/>
                        <a:buNone/>
                      </a:pPr>
                      <a:r>
                        <a:rPr lang="fr-FR" sz="1400" b="1" i="0" u="none" strike="noStrike" dirty="0" smtClean="0">
                          <a:solidFill>
                            <a:srgbClr val="FFFFFF"/>
                          </a:solidFill>
                          <a:latin typeface="Trebuchet MS"/>
                        </a:rPr>
                        <a:t>Administration</a:t>
                      </a:r>
                      <a:endParaRPr lang="fr-FR" sz="1400" b="1" i="0" u="none" strike="noStrike" dirty="0">
                        <a:solidFill>
                          <a:srgbClr val="FFFFFF"/>
                        </a:solidFill>
                        <a:latin typeface="Trebuchet M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003E"/>
                    </a:solidFill>
                  </a:tcPr>
                </a:tc>
                <a:tc>
                  <a:txBody>
                    <a:bodyPr/>
                    <a:lstStyle/>
                    <a:p>
                      <a:pPr marL="36000" algn="l" fontAlgn="ctr"/>
                      <a:r>
                        <a:rPr lang="fr-FR" sz="1100" b="0" i="0" u="none" strike="noStrike" dirty="0" smtClean="0">
                          <a:solidFill>
                            <a:srgbClr val="000000"/>
                          </a:solidFill>
                          <a:latin typeface="Trebuchet MS"/>
                        </a:rPr>
                        <a:t>Conseil d’administration composé de</a:t>
                      </a:r>
                      <a:r>
                        <a:rPr lang="fr-FR" sz="1100" b="0" i="0" u="none" strike="noStrike" baseline="0" dirty="0" smtClean="0">
                          <a:solidFill>
                            <a:srgbClr val="000000"/>
                          </a:solidFill>
                          <a:latin typeface="Trebuchet MS"/>
                        </a:rPr>
                        <a:t> 7 à 12 membres maximum  répartis comme suit :</a:t>
                      </a:r>
                      <a:endParaRPr lang="fr-FR" sz="1100" b="0" i="0" u="none" strike="noStrike" dirty="0" smtClean="0">
                        <a:solidFill>
                          <a:srgbClr val="000000"/>
                        </a:solidFill>
                        <a:latin typeface="Trebuchet MS"/>
                      </a:endParaRPr>
                    </a:p>
                    <a:p>
                      <a:pPr marL="276225" indent="-192088" algn="l" fontAlgn="ctr">
                        <a:buFont typeface="Wingdings" pitchFamily="2" charset="2"/>
                        <a:buChar char="§"/>
                      </a:pPr>
                      <a:r>
                        <a:rPr lang="fr-FR" sz="1100" b="0" i="0" u="none" strike="noStrike" dirty="0" smtClean="0">
                          <a:solidFill>
                            <a:srgbClr val="000000"/>
                          </a:solidFill>
                          <a:latin typeface="Trebuchet MS"/>
                        </a:rPr>
                        <a:t>de fondateurs (pour 1/3)</a:t>
                      </a:r>
                    </a:p>
                    <a:p>
                      <a:pPr marL="276225" indent="-192088" algn="l" fontAlgn="ctr">
                        <a:buFont typeface="Wingdings" pitchFamily="2" charset="2"/>
                        <a:buChar char="§"/>
                      </a:pPr>
                      <a:r>
                        <a:rPr lang="fr-FR" sz="1100" b="0" i="0" u="none" strike="noStrike" dirty="0" smtClean="0">
                          <a:solidFill>
                            <a:srgbClr val="000000"/>
                          </a:solidFill>
                          <a:latin typeface="Trebuchet MS"/>
                        </a:rPr>
                        <a:t>de membres de droit représentant la puissance</a:t>
                      </a:r>
                      <a:r>
                        <a:rPr lang="fr-FR" sz="1100" b="0" i="0" u="none" strike="noStrike" baseline="0" dirty="0" smtClean="0">
                          <a:solidFill>
                            <a:srgbClr val="000000"/>
                          </a:solidFill>
                          <a:latin typeface="Trebuchet MS"/>
                        </a:rPr>
                        <a:t> publique (pour 1/3) </a:t>
                      </a:r>
                    </a:p>
                    <a:p>
                      <a:pPr marL="276225" indent="-192088" algn="l" fontAlgn="ctr">
                        <a:buFont typeface="Wingdings" pitchFamily="2" charset="2"/>
                        <a:buChar char="§"/>
                      </a:pPr>
                      <a:r>
                        <a:rPr lang="fr-FR" sz="1100" b="0" i="0" u="none" strike="noStrike" baseline="0" dirty="0" smtClean="0">
                          <a:solidFill>
                            <a:srgbClr val="000000"/>
                          </a:solidFill>
                          <a:latin typeface="Trebuchet MS"/>
                        </a:rPr>
                        <a:t>de personnalités qualifiées, choisies par les deux autres tiers (pour 1/3) </a:t>
                      </a:r>
                    </a:p>
                    <a:p>
                      <a:pPr marL="276225" indent="-192088" algn="l" fontAlgn="ctr">
                        <a:buFont typeface="Wingdings" pitchFamily="2" charset="2"/>
                        <a:buChar char="§"/>
                      </a:pPr>
                      <a:r>
                        <a:rPr lang="fr-FR" sz="1100" b="0" i="0" u="none" strike="noStrike" baseline="0" dirty="0" smtClean="0">
                          <a:solidFill>
                            <a:srgbClr val="000000"/>
                          </a:solidFill>
                          <a:latin typeface="Trebuchet MS"/>
                        </a:rPr>
                        <a:t>de membres salariés (facultatif : 1/5</a:t>
                      </a:r>
                      <a:r>
                        <a:rPr lang="fr-FR" sz="1100" b="0" i="0" u="none" strike="noStrike" baseline="30000" dirty="0" smtClean="0">
                          <a:solidFill>
                            <a:srgbClr val="000000"/>
                          </a:solidFill>
                          <a:latin typeface="Trebuchet MS"/>
                        </a:rPr>
                        <a:t>ème</a:t>
                      </a:r>
                      <a:r>
                        <a:rPr lang="fr-FR" sz="1100" b="0" i="0" u="none" strike="noStrike" baseline="0" dirty="0" smtClean="0">
                          <a:solidFill>
                            <a:srgbClr val="000000"/>
                          </a:solidFill>
                          <a:latin typeface="Trebuchet MS"/>
                        </a:rPr>
                        <a:t>) </a:t>
                      </a:r>
                    </a:p>
                    <a:p>
                      <a:pPr marL="276225" indent="-192088" algn="l" fontAlgn="ctr">
                        <a:buFont typeface="Wingdings" pitchFamily="2" charset="2"/>
                        <a:buChar char="§"/>
                      </a:pPr>
                      <a:r>
                        <a:rPr lang="fr-FR" sz="1100" b="0" i="0" u="none" strike="noStrike" baseline="0" dirty="0" smtClean="0">
                          <a:solidFill>
                            <a:srgbClr val="000000"/>
                          </a:solidFill>
                          <a:latin typeface="Trebuchet MS"/>
                        </a:rPr>
                        <a:t>de membres « amis » (facultatif : 1/5</a:t>
                      </a:r>
                      <a:r>
                        <a:rPr lang="fr-FR" sz="1100" b="0" i="0" u="none" strike="noStrike" baseline="30000" dirty="0" smtClean="0">
                          <a:solidFill>
                            <a:srgbClr val="000000"/>
                          </a:solidFill>
                          <a:latin typeface="Trebuchet MS"/>
                        </a:rPr>
                        <a:t>ème</a:t>
                      </a:r>
                      <a:r>
                        <a:rPr lang="fr-FR" sz="1100" b="0" i="0" u="none" strike="noStrike" baseline="0" dirty="0" smtClean="0">
                          <a:solidFill>
                            <a:srgbClr val="000000"/>
                          </a:solidFill>
                          <a:latin typeface="Trebuchet MS"/>
                        </a:rPr>
                        <a:t>)</a:t>
                      </a:r>
                    </a:p>
                  </a:txBody>
                  <a:tcPr marL="72000" marR="72000" marT="36000" marB="36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algn="l" fontAlgn="ctr"/>
                      <a:r>
                        <a:rPr lang="fr-FR" sz="1100" b="0" i="0" u="none" strike="noStrike" dirty="0" smtClean="0">
                          <a:solidFill>
                            <a:srgbClr val="000000"/>
                          </a:solidFill>
                          <a:latin typeface="Trebuchet MS"/>
                        </a:rPr>
                        <a:t>Conseil</a:t>
                      </a:r>
                      <a:r>
                        <a:rPr lang="fr-FR" sz="1100" b="0" i="0" u="none" strike="noStrike" baseline="0" dirty="0" smtClean="0">
                          <a:solidFill>
                            <a:srgbClr val="000000"/>
                          </a:solidFill>
                          <a:latin typeface="Trebuchet MS"/>
                        </a:rPr>
                        <a:t> d’Administration composé :</a:t>
                      </a:r>
                    </a:p>
                    <a:p>
                      <a:pPr marL="276225" indent="-192088" algn="l" fontAlgn="ctr">
                        <a:buFont typeface="Wingdings" pitchFamily="2" charset="2"/>
                        <a:buChar char="§"/>
                      </a:pPr>
                      <a:r>
                        <a:rPr lang="fr-FR" sz="1100" b="0" i="0" u="none" strike="noStrike" baseline="0" dirty="0" smtClean="0">
                          <a:solidFill>
                            <a:srgbClr val="000000"/>
                          </a:solidFill>
                          <a:latin typeface="Trebuchet MS"/>
                        </a:rPr>
                        <a:t>des </a:t>
                      </a:r>
                      <a:r>
                        <a:rPr lang="fr-FR" sz="1100" b="0" i="0" u="none" strike="noStrike" kern="1200" baseline="0" dirty="0" smtClean="0">
                          <a:solidFill>
                            <a:schemeClr val="tx1"/>
                          </a:solidFill>
                          <a:latin typeface="Trebuchet MS"/>
                          <a:ea typeface="+mn-ea"/>
                          <a:cs typeface="+mn-cs"/>
                        </a:rPr>
                        <a:t>fondateurs</a:t>
                      </a:r>
                      <a:r>
                        <a:rPr lang="fr-FR" sz="1100" b="0" i="0" u="none" strike="noStrike" baseline="0" dirty="0" smtClean="0">
                          <a:solidFill>
                            <a:srgbClr val="000000"/>
                          </a:solidFill>
                          <a:latin typeface="Trebuchet MS"/>
                        </a:rPr>
                        <a:t> et de représentants du personnel (pour 2/3 au plus) </a:t>
                      </a:r>
                    </a:p>
                    <a:p>
                      <a:pPr marL="276225" indent="-192088" algn="l" fontAlgn="ctr">
                        <a:buFont typeface="Wingdings" pitchFamily="2" charset="2"/>
                        <a:buChar char="§"/>
                      </a:pPr>
                      <a:r>
                        <a:rPr lang="fr-FR" sz="1100" b="0" i="0" u="none" strike="noStrike" baseline="0" dirty="0" smtClean="0">
                          <a:solidFill>
                            <a:srgbClr val="000000"/>
                          </a:solidFill>
                          <a:latin typeface="Trebuchet MS"/>
                        </a:rPr>
                        <a:t>de personnalités qualifiées choisies par les fondateurs (pour 1/3 au moins)</a:t>
                      </a:r>
                      <a:endParaRPr lang="fr-FR" sz="1100" b="0" i="0" u="none" strike="noStrike" dirty="0">
                        <a:solidFill>
                          <a:srgbClr val="000000"/>
                        </a:solidFill>
                        <a:latin typeface="Trebuchet MS"/>
                      </a:endParaRPr>
                    </a:p>
                  </a:txBody>
                  <a:tcPr marL="72000" marR="72000" marT="36000" marB="3600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Rectangle 44"/>
          <p:cNvSpPr>
            <a:spLocks noChangeArrowheads="1"/>
          </p:cNvSpPr>
          <p:nvPr/>
        </p:nvSpPr>
        <p:spPr bwMode="auto">
          <a:xfrm>
            <a:off x="107504" y="260648"/>
            <a:ext cx="8928992" cy="429198"/>
          </a:xfrm>
          <a:prstGeom prst="rect">
            <a:avLst/>
          </a:prstGeom>
          <a:solidFill>
            <a:schemeClr val="bg1">
              <a:lumMod val="85000"/>
            </a:schemeClr>
          </a:solidFill>
          <a:ln w="12700" algn="ctr">
            <a:noFill/>
            <a:miter lim="800000"/>
            <a:headEnd/>
            <a:tailEnd/>
          </a:ln>
        </p:spPr>
        <p:txBody>
          <a:bodyPr wrap="none" lIns="54000" anchor="ctr"/>
          <a:lstStyle/>
          <a:p>
            <a:pPr algn="ctr"/>
            <a:r>
              <a:rPr lang="fr-FR" sz="1300" b="1" dirty="0" smtClean="0">
                <a:latin typeface="Trebuchet MS" pitchFamily="34" charset="0"/>
              </a:rPr>
              <a:t>Illustration n° 83 : Reproduction d’un tableau comparatif établi par Olivier Binder dans son </a:t>
            </a:r>
            <a:r>
              <a:rPr lang="fr-FR" sz="1300" b="1" i="1" dirty="0" smtClean="0">
                <a:latin typeface="Trebuchet MS" pitchFamily="34" charset="0"/>
              </a:rPr>
              <a:t>Guide Juridique et </a:t>
            </a:r>
          </a:p>
          <a:p>
            <a:pPr algn="ctr"/>
            <a:r>
              <a:rPr lang="fr-FR" sz="1300" b="1" i="1" dirty="0" smtClean="0">
                <a:latin typeface="Trebuchet MS" pitchFamily="34" charset="0"/>
              </a:rPr>
              <a:t>Fiscal du mécénat et des fondations</a:t>
            </a:r>
            <a:r>
              <a:rPr lang="fr-FR" sz="1300" b="1" dirty="0" smtClean="0">
                <a:latin typeface="Trebuchet MS" pitchFamily="34" charset="0"/>
              </a:rPr>
              <a:t>, publié par ADMICAL</a:t>
            </a:r>
            <a:endParaRPr lang="fr-FR" sz="1300" dirty="0">
              <a:latin typeface="Trebuchet MS" pitchFamily="34" charset="0"/>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sz="half" idx="2"/>
          </p:nvPr>
        </p:nvSpPr>
        <p:spPr>
          <a:xfrm>
            <a:off x="6178406" y="836712"/>
            <a:ext cx="2786082" cy="5429288"/>
          </a:xfrm>
          <a:solidFill>
            <a:schemeClr val="bg1">
              <a:lumMod val="85000"/>
            </a:schemeClr>
          </a:solidFill>
        </p:spPr>
        <p:txBody>
          <a:bodyPr lIns="36000" rIns="36000">
            <a:noAutofit/>
          </a:bodyPr>
          <a:lstStyle/>
          <a:p>
            <a:pPr marL="0" indent="0">
              <a:buNone/>
            </a:pPr>
            <a:r>
              <a:rPr lang="fr-FR" sz="1300" dirty="0" smtClean="0">
                <a:latin typeface="Trebuchet MS" pitchFamily="34" charset="0"/>
              </a:rPr>
              <a:t>Pierre Fabre, fondateur principal actionnaire et président du laboratoire éponyme n’a pas d’héritier direct et aucun de ses héritiers indirects ne semblait être en mesure de régler les droits de succession.</a:t>
            </a:r>
          </a:p>
          <a:p>
            <a:pPr marL="0" indent="0">
              <a:buNone/>
            </a:pPr>
            <a:r>
              <a:rPr lang="fr-FR" sz="1300" dirty="0" smtClean="0">
                <a:latin typeface="Trebuchet MS" pitchFamily="34" charset="0"/>
              </a:rPr>
              <a:t>Pour pérenniser son entreprise, Pierre Fabre a décidé en 2008 de faire une donation à la fondation Pierre Fabre. Cette donation portait sur 100 % des titres de la Holding Pierre Fabre Participation, propriétaire de 60 % du capital de la société Laboratoires Pierre Fabre.</a:t>
            </a:r>
          </a:p>
          <a:p>
            <a:pPr marL="0" indent="0">
              <a:buNone/>
            </a:pPr>
            <a:r>
              <a:rPr lang="fr-FR" sz="1300" dirty="0" smtClean="0">
                <a:latin typeface="Trebuchet MS" pitchFamily="34" charset="0"/>
              </a:rPr>
              <a:t>Cette fondation, créée en 1999 et reconnue d’utilité publique, détenait déjà 5 % du capital de cette société.</a:t>
            </a:r>
          </a:p>
          <a:p>
            <a:pPr marL="0" indent="0">
              <a:buNone/>
            </a:pPr>
            <a:r>
              <a:rPr lang="fr-FR" sz="1300" dirty="0" smtClean="0">
                <a:latin typeface="Trebuchet MS" pitchFamily="34" charset="0"/>
              </a:rPr>
              <a:t>A l’issue de cette donation, la famille Fabre reste actionnaire à hauteur de 25 % du capital, les 10 % restant seront progressivement cédés aux salariés.</a:t>
            </a:r>
            <a:endParaRPr lang="fr-FR" sz="1300" dirty="0">
              <a:latin typeface="Trebuchet MS" pitchFamily="34" charset="0"/>
            </a:endParaRPr>
          </a:p>
        </p:txBody>
      </p:sp>
      <p:cxnSp>
        <p:nvCxnSpPr>
          <p:cNvPr id="14" name="Connecteur droit avec flèche 13"/>
          <p:cNvCxnSpPr/>
          <p:nvPr/>
        </p:nvCxnSpPr>
        <p:spPr>
          <a:xfrm rot="5400000">
            <a:off x="3537338" y="2891230"/>
            <a:ext cx="927900" cy="1588"/>
          </a:xfrm>
          <a:prstGeom prst="straightConnector1">
            <a:avLst/>
          </a:prstGeom>
          <a:ln w="25400">
            <a:solidFill>
              <a:srgbClr val="A5003E"/>
            </a:solidFill>
            <a:tailEnd type="arrow"/>
          </a:ln>
        </p:spPr>
        <p:style>
          <a:lnRef idx="1">
            <a:schemeClr val="accent1"/>
          </a:lnRef>
          <a:fillRef idx="0">
            <a:schemeClr val="accent1"/>
          </a:fillRef>
          <a:effectRef idx="0">
            <a:schemeClr val="accent1"/>
          </a:effectRef>
          <a:fontRef idx="minor">
            <a:schemeClr val="tx1"/>
          </a:fontRef>
        </p:style>
      </p:cxnSp>
      <p:cxnSp>
        <p:nvCxnSpPr>
          <p:cNvPr id="22" name="Connecteur droit 21"/>
          <p:cNvCxnSpPr/>
          <p:nvPr/>
        </p:nvCxnSpPr>
        <p:spPr>
          <a:xfrm>
            <a:off x="5000626" y="1784338"/>
            <a:ext cx="428628" cy="1588"/>
          </a:xfrm>
          <a:prstGeom prst="line">
            <a:avLst/>
          </a:prstGeom>
          <a:ln w="25400">
            <a:solidFill>
              <a:srgbClr val="A5003E"/>
            </a:solidFill>
          </a:ln>
        </p:spPr>
        <p:style>
          <a:lnRef idx="1">
            <a:schemeClr val="accent1"/>
          </a:lnRef>
          <a:fillRef idx="0">
            <a:schemeClr val="accent1"/>
          </a:fillRef>
          <a:effectRef idx="0">
            <a:schemeClr val="accent1"/>
          </a:effectRef>
          <a:fontRef idx="minor">
            <a:schemeClr val="tx1"/>
          </a:fontRef>
        </p:style>
      </p:cxnSp>
      <p:cxnSp>
        <p:nvCxnSpPr>
          <p:cNvPr id="24" name="Connecteur droit 23"/>
          <p:cNvCxnSpPr/>
          <p:nvPr/>
        </p:nvCxnSpPr>
        <p:spPr>
          <a:xfrm rot="5400000">
            <a:off x="3536941" y="3677445"/>
            <a:ext cx="3785420" cy="794"/>
          </a:xfrm>
          <a:prstGeom prst="line">
            <a:avLst/>
          </a:prstGeom>
          <a:ln w="25400">
            <a:solidFill>
              <a:srgbClr val="A5003E"/>
            </a:solidFill>
          </a:ln>
        </p:spPr>
        <p:style>
          <a:lnRef idx="1">
            <a:schemeClr val="accent1"/>
          </a:lnRef>
          <a:fillRef idx="0">
            <a:schemeClr val="accent1"/>
          </a:fillRef>
          <a:effectRef idx="0">
            <a:schemeClr val="accent1"/>
          </a:effectRef>
          <a:fontRef idx="minor">
            <a:schemeClr val="tx1"/>
          </a:fontRef>
        </p:style>
      </p:cxnSp>
      <p:cxnSp>
        <p:nvCxnSpPr>
          <p:cNvPr id="29" name="Connecteur droit avec flèche 28"/>
          <p:cNvCxnSpPr/>
          <p:nvPr/>
        </p:nvCxnSpPr>
        <p:spPr>
          <a:xfrm rot="10800000" flipV="1">
            <a:off x="3357552" y="5571348"/>
            <a:ext cx="2071702" cy="1"/>
          </a:xfrm>
          <a:prstGeom prst="straightConnector1">
            <a:avLst/>
          </a:prstGeom>
          <a:ln w="25400">
            <a:solidFill>
              <a:srgbClr val="A5003E"/>
            </a:solidFill>
            <a:tailEnd type="arrow"/>
          </a:ln>
        </p:spPr>
        <p:style>
          <a:lnRef idx="1">
            <a:schemeClr val="accent1"/>
          </a:lnRef>
          <a:fillRef idx="0">
            <a:schemeClr val="accent1"/>
          </a:fillRef>
          <a:effectRef idx="0">
            <a:schemeClr val="accent1"/>
          </a:effectRef>
          <a:fontRef idx="minor">
            <a:schemeClr val="tx1"/>
          </a:fontRef>
        </p:style>
      </p:cxnSp>
      <p:cxnSp>
        <p:nvCxnSpPr>
          <p:cNvPr id="36" name="Connecteur droit 35"/>
          <p:cNvCxnSpPr/>
          <p:nvPr/>
        </p:nvCxnSpPr>
        <p:spPr>
          <a:xfrm rot="5400000">
            <a:off x="3465090" y="4820836"/>
            <a:ext cx="1071570" cy="826"/>
          </a:xfrm>
          <a:prstGeom prst="line">
            <a:avLst/>
          </a:prstGeom>
          <a:ln w="25400">
            <a:solidFill>
              <a:srgbClr val="A5003E"/>
            </a:solidFill>
          </a:ln>
        </p:spPr>
        <p:style>
          <a:lnRef idx="1">
            <a:schemeClr val="accent1"/>
          </a:lnRef>
          <a:fillRef idx="0">
            <a:schemeClr val="accent1"/>
          </a:fillRef>
          <a:effectRef idx="0">
            <a:schemeClr val="accent1"/>
          </a:effectRef>
          <a:fontRef idx="minor">
            <a:schemeClr val="tx1"/>
          </a:fontRef>
        </p:style>
      </p:cxnSp>
      <p:cxnSp>
        <p:nvCxnSpPr>
          <p:cNvPr id="38" name="Connecteur droit avec flèche 37"/>
          <p:cNvCxnSpPr/>
          <p:nvPr/>
        </p:nvCxnSpPr>
        <p:spPr>
          <a:xfrm rot="10800000">
            <a:off x="3357552" y="5356238"/>
            <a:ext cx="642942" cy="1588"/>
          </a:xfrm>
          <a:prstGeom prst="straightConnector1">
            <a:avLst/>
          </a:prstGeom>
          <a:ln w="25400">
            <a:solidFill>
              <a:srgbClr val="A5003E"/>
            </a:solidFill>
            <a:tailEnd type="arrow"/>
          </a:ln>
        </p:spPr>
        <p:style>
          <a:lnRef idx="1">
            <a:schemeClr val="accent1"/>
          </a:lnRef>
          <a:fillRef idx="0">
            <a:schemeClr val="accent1"/>
          </a:fillRef>
          <a:effectRef idx="0">
            <a:schemeClr val="accent1"/>
          </a:effectRef>
          <a:fontRef idx="minor">
            <a:schemeClr val="tx1"/>
          </a:fontRef>
        </p:style>
      </p:cxnSp>
      <p:cxnSp>
        <p:nvCxnSpPr>
          <p:cNvPr id="43" name="Connecteur droit 42"/>
          <p:cNvCxnSpPr/>
          <p:nvPr/>
        </p:nvCxnSpPr>
        <p:spPr>
          <a:xfrm rot="5400000">
            <a:off x="-35355" y="3892155"/>
            <a:ext cx="2927370" cy="796"/>
          </a:xfrm>
          <a:prstGeom prst="line">
            <a:avLst/>
          </a:prstGeom>
          <a:ln w="25400">
            <a:solidFill>
              <a:srgbClr val="A5003E"/>
            </a:solidFill>
          </a:ln>
        </p:spPr>
        <p:style>
          <a:lnRef idx="1">
            <a:schemeClr val="accent1"/>
          </a:lnRef>
          <a:fillRef idx="0">
            <a:schemeClr val="accent1"/>
          </a:fillRef>
          <a:effectRef idx="0">
            <a:schemeClr val="accent1"/>
          </a:effectRef>
          <a:fontRef idx="minor">
            <a:schemeClr val="tx1"/>
          </a:fontRef>
        </p:style>
      </p:cxnSp>
      <p:cxnSp>
        <p:nvCxnSpPr>
          <p:cNvPr id="48" name="Connecteur droit avec flèche 47"/>
          <p:cNvCxnSpPr/>
          <p:nvPr/>
        </p:nvCxnSpPr>
        <p:spPr>
          <a:xfrm>
            <a:off x="1428727" y="5356238"/>
            <a:ext cx="785818" cy="1588"/>
          </a:xfrm>
          <a:prstGeom prst="straightConnector1">
            <a:avLst/>
          </a:prstGeom>
          <a:ln w="25400">
            <a:solidFill>
              <a:srgbClr val="A5003E"/>
            </a:solidFill>
            <a:tailEnd type="arrow"/>
          </a:ln>
        </p:spPr>
        <p:style>
          <a:lnRef idx="1">
            <a:schemeClr val="accent1"/>
          </a:lnRef>
          <a:fillRef idx="0">
            <a:schemeClr val="accent1"/>
          </a:fillRef>
          <a:effectRef idx="0">
            <a:schemeClr val="accent1"/>
          </a:effectRef>
          <a:fontRef idx="minor">
            <a:schemeClr val="tx1"/>
          </a:fontRef>
        </p:style>
      </p:cxnSp>
      <p:cxnSp>
        <p:nvCxnSpPr>
          <p:cNvPr id="50" name="Connecteur droit 49"/>
          <p:cNvCxnSpPr/>
          <p:nvPr/>
        </p:nvCxnSpPr>
        <p:spPr>
          <a:xfrm rot="5400000">
            <a:off x="-713223" y="4284271"/>
            <a:ext cx="2570974" cy="1588"/>
          </a:xfrm>
          <a:prstGeom prst="line">
            <a:avLst/>
          </a:prstGeom>
          <a:ln w="25400">
            <a:solidFill>
              <a:srgbClr val="A5003E"/>
            </a:solidFill>
          </a:ln>
        </p:spPr>
        <p:style>
          <a:lnRef idx="1">
            <a:schemeClr val="accent1"/>
          </a:lnRef>
          <a:fillRef idx="0">
            <a:schemeClr val="accent1"/>
          </a:fillRef>
          <a:effectRef idx="0">
            <a:schemeClr val="accent1"/>
          </a:effectRef>
          <a:fontRef idx="minor">
            <a:schemeClr val="tx1"/>
          </a:fontRef>
        </p:style>
      </p:cxnSp>
      <p:cxnSp>
        <p:nvCxnSpPr>
          <p:cNvPr id="53" name="Connecteur droit avec flèche 52"/>
          <p:cNvCxnSpPr/>
          <p:nvPr/>
        </p:nvCxnSpPr>
        <p:spPr>
          <a:xfrm>
            <a:off x="571471" y="5570552"/>
            <a:ext cx="1643074" cy="1588"/>
          </a:xfrm>
          <a:prstGeom prst="straightConnector1">
            <a:avLst/>
          </a:prstGeom>
          <a:ln w="25400">
            <a:solidFill>
              <a:srgbClr val="A5003E"/>
            </a:solidFill>
            <a:tailEnd type="arrow"/>
          </a:ln>
        </p:spPr>
        <p:style>
          <a:lnRef idx="1">
            <a:schemeClr val="accent1"/>
          </a:lnRef>
          <a:fillRef idx="0">
            <a:schemeClr val="accent1"/>
          </a:fillRef>
          <a:effectRef idx="0">
            <a:schemeClr val="accent1"/>
          </a:effectRef>
          <a:fontRef idx="minor">
            <a:schemeClr val="tx1"/>
          </a:fontRef>
        </p:style>
      </p:cxnSp>
      <p:sp>
        <p:nvSpPr>
          <p:cNvPr id="54" name="ZoneTexte 53"/>
          <p:cNvSpPr txBox="1"/>
          <p:nvPr/>
        </p:nvSpPr>
        <p:spPr>
          <a:xfrm>
            <a:off x="5072066" y="2212970"/>
            <a:ext cx="428628" cy="246221"/>
          </a:xfrm>
          <a:prstGeom prst="rect">
            <a:avLst/>
          </a:prstGeom>
          <a:noFill/>
        </p:spPr>
        <p:txBody>
          <a:bodyPr wrap="square" rtlCol="0">
            <a:spAutoFit/>
          </a:bodyPr>
          <a:lstStyle/>
          <a:p>
            <a:r>
              <a:rPr lang="fr-FR" sz="1000" b="1" dirty="0" smtClean="0">
                <a:solidFill>
                  <a:srgbClr val="A5003E"/>
                </a:solidFill>
                <a:latin typeface="Trebuchet MS" pitchFamily="34" charset="0"/>
              </a:rPr>
              <a:t>5 %</a:t>
            </a:r>
            <a:endParaRPr lang="fr-FR" sz="1000" b="1" dirty="0">
              <a:solidFill>
                <a:srgbClr val="A5003E"/>
              </a:solidFill>
              <a:latin typeface="Trebuchet MS" pitchFamily="34" charset="0"/>
            </a:endParaRPr>
          </a:p>
        </p:txBody>
      </p:sp>
      <p:sp>
        <p:nvSpPr>
          <p:cNvPr id="55" name="ZoneTexte 54"/>
          <p:cNvSpPr txBox="1"/>
          <p:nvPr/>
        </p:nvSpPr>
        <p:spPr>
          <a:xfrm>
            <a:off x="1500164" y="4999846"/>
            <a:ext cx="500066" cy="246221"/>
          </a:xfrm>
          <a:prstGeom prst="rect">
            <a:avLst/>
          </a:prstGeom>
          <a:noFill/>
          <a:ln w="25400">
            <a:noFill/>
          </a:ln>
        </p:spPr>
        <p:txBody>
          <a:bodyPr wrap="square" rtlCol="0">
            <a:spAutoFit/>
          </a:bodyPr>
          <a:lstStyle/>
          <a:p>
            <a:r>
              <a:rPr lang="fr-FR" sz="1000" b="1" dirty="0" smtClean="0">
                <a:solidFill>
                  <a:srgbClr val="A5003E"/>
                </a:solidFill>
                <a:latin typeface="Trebuchet MS" pitchFamily="34" charset="0"/>
              </a:rPr>
              <a:t>25 %</a:t>
            </a:r>
            <a:endParaRPr lang="fr-FR" sz="1000" b="1" dirty="0">
              <a:solidFill>
                <a:srgbClr val="A5003E"/>
              </a:solidFill>
              <a:latin typeface="Trebuchet MS" pitchFamily="34" charset="0"/>
            </a:endParaRPr>
          </a:p>
        </p:txBody>
      </p:sp>
      <p:sp>
        <p:nvSpPr>
          <p:cNvPr id="57" name="ZoneTexte 56"/>
          <p:cNvSpPr txBox="1"/>
          <p:nvPr/>
        </p:nvSpPr>
        <p:spPr>
          <a:xfrm>
            <a:off x="142842" y="4142590"/>
            <a:ext cx="500066" cy="246221"/>
          </a:xfrm>
          <a:prstGeom prst="rect">
            <a:avLst/>
          </a:prstGeom>
          <a:noFill/>
          <a:ln w="25400">
            <a:noFill/>
          </a:ln>
        </p:spPr>
        <p:txBody>
          <a:bodyPr wrap="square" rtlCol="0">
            <a:spAutoFit/>
          </a:bodyPr>
          <a:lstStyle/>
          <a:p>
            <a:r>
              <a:rPr lang="fr-FR" sz="1000" b="1" dirty="0" smtClean="0">
                <a:solidFill>
                  <a:srgbClr val="A5003E"/>
                </a:solidFill>
                <a:latin typeface="Trebuchet MS" pitchFamily="34" charset="0"/>
              </a:rPr>
              <a:t>10 %</a:t>
            </a:r>
            <a:endParaRPr lang="fr-FR" sz="1000" b="1" dirty="0">
              <a:solidFill>
                <a:srgbClr val="A5003E"/>
              </a:solidFill>
              <a:latin typeface="Trebuchet MS" pitchFamily="34" charset="0"/>
            </a:endParaRPr>
          </a:p>
        </p:txBody>
      </p:sp>
      <p:sp>
        <p:nvSpPr>
          <p:cNvPr id="58" name="ZoneTexte 57"/>
          <p:cNvSpPr txBox="1"/>
          <p:nvPr/>
        </p:nvSpPr>
        <p:spPr>
          <a:xfrm>
            <a:off x="4000494" y="4641862"/>
            <a:ext cx="500066" cy="246221"/>
          </a:xfrm>
          <a:prstGeom prst="rect">
            <a:avLst/>
          </a:prstGeom>
          <a:noFill/>
          <a:ln w="25400">
            <a:noFill/>
          </a:ln>
        </p:spPr>
        <p:txBody>
          <a:bodyPr wrap="square" rtlCol="0">
            <a:spAutoFit/>
          </a:bodyPr>
          <a:lstStyle/>
          <a:p>
            <a:r>
              <a:rPr lang="fr-FR" sz="1000" b="1" dirty="0" smtClean="0">
                <a:solidFill>
                  <a:srgbClr val="A5003E"/>
                </a:solidFill>
                <a:latin typeface="Trebuchet MS" pitchFamily="34" charset="0"/>
              </a:rPr>
              <a:t>60 %</a:t>
            </a:r>
            <a:endParaRPr lang="fr-FR" sz="1000" b="1" dirty="0">
              <a:solidFill>
                <a:srgbClr val="A5003E"/>
              </a:solidFill>
              <a:latin typeface="Trebuchet MS" pitchFamily="34" charset="0"/>
            </a:endParaRPr>
          </a:p>
        </p:txBody>
      </p:sp>
      <p:pic>
        <p:nvPicPr>
          <p:cNvPr id="61" name="Picture 2"/>
          <p:cNvPicPr>
            <a:picLocks noGrp="1" noChangeAspect="1" noChangeArrowheads="1"/>
          </p:cNvPicPr>
          <p:nvPr>
            <p:ph sz="half" idx="1"/>
          </p:nvPr>
        </p:nvPicPr>
        <p:blipFill>
          <a:blip r:embed="rId3" cstate="print"/>
          <a:srcRect/>
          <a:stretch>
            <a:fillRect/>
          </a:stretch>
        </p:blipFill>
        <p:spPr bwMode="auto">
          <a:xfrm>
            <a:off x="142844" y="2428868"/>
            <a:ext cx="836347" cy="500066"/>
          </a:xfrm>
          <a:prstGeom prst="rect">
            <a:avLst/>
          </a:prstGeom>
          <a:noFill/>
          <a:ln w="9525">
            <a:noFill/>
            <a:miter lim="800000"/>
            <a:headEnd/>
            <a:tailEnd/>
          </a:ln>
        </p:spPr>
      </p:pic>
      <p:sp>
        <p:nvSpPr>
          <p:cNvPr id="40" name="ZoneTexte 39"/>
          <p:cNvSpPr txBox="1"/>
          <p:nvPr/>
        </p:nvSpPr>
        <p:spPr>
          <a:xfrm>
            <a:off x="214280" y="2786058"/>
            <a:ext cx="857256" cy="276999"/>
          </a:xfrm>
          <a:prstGeom prst="rect">
            <a:avLst/>
          </a:prstGeom>
          <a:noFill/>
        </p:spPr>
        <p:txBody>
          <a:bodyPr wrap="square" rtlCol="0">
            <a:spAutoFit/>
          </a:bodyPr>
          <a:lstStyle/>
          <a:p>
            <a:r>
              <a:rPr lang="fr-FR" sz="1200" b="1" dirty="0" smtClean="0"/>
              <a:t>Salariés</a:t>
            </a:r>
            <a:endParaRPr lang="fr-FR" sz="1200" b="1" dirty="0"/>
          </a:p>
        </p:txBody>
      </p:sp>
      <p:sp>
        <p:nvSpPr>
          <p:cNvPr id="62" name="Titre 3"/>
          <p:cNvSpPr txBox="1">
            <a:spLocks/>
          </p:cNvSpPr>
          <p:nvPr/>
        </p:nvSpPr>
        <p:spPr>
          <a:xfrm>
            <a:off x="143414" y="260648"/>
            <a:ext cx="8893082" cy="288032"/>
          </a:xfrm>
          <a:prstGeom prst="rect">
            <a:avLst/>
          </a:prstGeom>
          <a:solidFill>
            <a:schemeClr val="bg1">
              <a:lumMod val="85000"/>
            </a:schemeClr>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300" b="1" i="0" u="none" strike="noStrike" kern="1200" cap="none" spc="0" normalizeH="0" baseline="0" noProof="0" dirty="0" smtClean="0">
                <a:ln>
                  <a:noFill/>
                </a:ln>
                <a:solidFill>
                  <a:schemeClr val="tx1"/>
                </a:solidFill>
                <a:effectLst/>
                <a:uLnTx/>
                <a:uFillTx/>
                <a:latin typeface="Trebuchet MS" pitchFamily="34" charset="0"/>
                <a:ea typeface="+mj-ea"/>
                <a:cs typeface="+mj-cs"/>
              </a:rPr>
              <a:t>Illustration </a:t>
            </a:r>
            <a:r>
              <a:rPr lang="fr-FR" sz="1300" b="1" dirty="0" smtClean="0">
                <a:latin typeface="Trebuchet MS" pitchFamily="34" charset="0"/>
                <a:ea typeface="+mj-ea"/>
                <a:cs typeface="+mj-cs"/>
              </a:rPr>
              <a:t>n° 84 : </a:t>
            </a:r>
            <a:r>
              <a:rPr kumimoji="0" lang="fr-FR" sz="1300" b="1" i="0" u="none" strike="noStrike" kern="1200" cap="none" spc="0" normalizeH="0" baseline="0" noProof="0" dirty="0" smtClean="0">
                <a:ln>
                  <a:noFill/>
                </a:ln>
                <a:solidFill>
                  <a:schemeClr val="tx1"/>
                </a:solidFill>
                <a:effectLst/>
                <a:uLnTx/>
                <a:uFillTx/>
                <a:latin typeface="Trebuchet MS" pitchFamily="34" charset="0"/>
                <a:ea typeface="+mj-ea"/>
                <a:cs typeface="+mj-cs"/>
              </a:rPr>
              <a:t>Fondation Pierre</a:t>
            </a:r>
            <a:r>
              <a:rPr kumimoji="0" lang="fr-FR" sz="1300" b="1" i="0" u="none" strike="noStrike" kern="1200" cap="none" spc="0" normalizeH="0" noProof="0" dirty="0" smtClean="0">
                <a:ln>
                  <a:noFill/>
                </a:ln>
                <a:solidFill>
                  <a:schemeClr val="tx1"/>
                </a:solidFill>
                <a:effectLst/>
                <a:uLnTx/>
                <a:uFillTx/>
                <a:latin typeface="Trebuchet MS" pitchFamily="34" charset="0"/>
                <a:ea typeface="+mj-ea"/>
                <a:cs typeface="+mj-cs"/>
              </a:rPr>
              <a:t> Fabre</a:t>
            </a:r>
            <a:endParaRPr kumimoji="0" lang="fr-FR" sz="1300" b="1" i="0" u="none" strike="noStrike" kern="1200" cap="none" spc="0" normalizeH="0" baseline="0" noProof="0" dirty="0">
              <a:ln>
                <a:noFill/>
              </a:ln>
              <a:solidFill>
                <a:schemeClr val="tx1"/>
              </a:solidFill>
              <a:effectLst/>
              <a:uLnTx/>
              <a:uFillTx/>
              <a:latin typeface="Trebuchet MS" pitchFamily="34" charset="0"/>
              <a:ea typeface="+mj-ea"/>
              <a:cs typeface="+mj-cs"/>
            </a:endParaRPr>
          </a:p>
        </p:txBody>
      </p:sp>
      <p:sp>
        <p:nvSpPr>
          <p:cNvPr id="30" name="ZoneTexte 29"/>
          <p:cNvSpPr txBox="1"/>
          <p:nvPr/>
        </p:nvSpPr>
        <p:spPr>
          <a:xfrm>
            <a:off x="4000462" y="2713830"/>
            <a:ext cx="642942" cy="246221"/>
          </a:xfrm>
          <a:prstGeom prst="rect">
            <a:avLst/>
          </a:prstGeom>
          <a:noFill/>
          <a:ln w="25400">
            <a:noFill/>
          </a:ln>
        </p:spPr>
        <p:txBody>
          <a:bodyPr wrap="square" rtlCol="0">
            <a:spAutoFit/>
          </a:bodyPr>
          <a:lstStyle/>
          <a:p>
            <a:r>
              <a:rPr lang="fr-FR" sz="1000" b="1" dirty="0" smtClean="0">
                <a:solidFill>
                  <a:srgbClr val="A5003E"/>
                </a:solidFill>
                <a:latin typeface="Trebuchet MS" pitchFamily="34" charset="0"/>
              </a:rPr>
              <a:t>100 %</a:t>
            </a:r>
            <a:endParaRPr lang="fr-FR" sz="1000" b="1" dirty="0">
              <a:solidFill>
                <a:srgbClr val="A5003E"/>
              </a:solidFill>
              <a:latin typeface="Trebuchet MS" pitchFamily="34" charset="0"/>
            </a:endParaRPr>
          </a:p>
        </p:txBody>
      </p:sp>
      <p:sp>
        <p:nvSpPr>
          <p:cNvPr id="31" name="Rectangle 30"/>
          <p:cNvSpPr/>
          <p:nvPr/>
        </p:nvSpPr>
        <p:spPr bwMode="auto">
          <a:xfrm>
            <a:off x="3857586" y="1427942"/>
            <a:ext cx="1153258" cy="1000132"/>
          </a:xfrm>
          <a:prstGeom prst="rect">
            <a:avLst/>
          </a:prstGeom>
          <a:solidFill>
            <a:schemeClr val="tx2">
              <a:lumMod val="40000"/>
              <a:lumOff val="60000"/>
            </a:schemeClr>
          </a:solidFill>
          <a:ln cmpd="sng">
            <a:solidFill>
              <a:srgbClr val="0066CC"/>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fr-FR" sz="1200" b="1" dirty="0" smtClean="0">
                <a:latin typeface="Trebuchet MS" pitchFamily="34" charset="0"/>
              </a:rPr>
              <a:t>Fondation Pierre Fabre (FRUP)</a:t>
            </a:r>
            <a:endParaRPr lang="fr-FR" sz="1200" b="1" dirty="0">
              <a:latin typeface="Trebuchet MS" pitchFamily="34" charset="0"/>
            </a:endParaRPr>
          </a:p>
        </p:txBody>
      </p:sp>
      <p:sp>
        <p:nvSpPr>
          <p:cNvPr id="32" name="Rectangle 31"/>
          <p:cNvSpPr/>
          <p:nvPr/>
        </p:nvSpPr>
        <p:spPr bwMode="auto">
          <a:xfrm>
            <a:off x="3286081" y="3356768"/>
            <a:ext cx="1513663" cy="928694"/>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fr-FR" sz="1200" b="1" dirty="0" smtClean="0">
                <a:latin typeface="Trebuchet MS" pitchFamily="34" charset="0"/>
              </a:rPr>
              <a:t>Pierre Fabre Participation (Holding)</a:t>
            </a:r>
            <a:endParaRPr lang="fr-FR" sz="1200" b="1" dirty="0">
              <a:latin typeface="Trebuchet MS" pitchFamily="34" charset="0"/>
            </a:endParaRPr>
          </a:p>
        </p:txBody>
      </p:sp>
      <p:sp>
        <p:nvSpPr>
          <p:cNvPr id="33" name="Rectangle 32"/>
          <p:cNvSpPr/>
          <p:nvPr/>
        </p:nvSpPr>
        <p:spPr bwMode="auto">
          <a:xfrm>
            <a:off x="2214511" y="4999842"/>
            <a:ext cx="1153267" cy="928694"/>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fr-FR" sz="1200" b="1" dirty="0" smtClean="0">
                <a:latin typeface="Trebuchet MS" pitchFamily="34" charset="0"/>
              </a:rPr>
              <a:t>Laboratoires Pierre Fabre</a:t>
            </a:r>
            <a:endParaRPr lang="fr-FR" sz="1200" b="1" dirty="0">
              <a:latin typeface="Trebuchet MS" pitchFamily="34" charset="0"/>
            </a:endParaRPr>
          </a:p>
        </p:txBody>
      </p:sp>
      <p:sp>
        <p:nvSpPr>
          <p:cNvPr id="28" name="Rectangle 27"/>
          <p:cNvSpPr/>
          <p:nvPr/>
        </p:nvSpPr>
        <p:spPr>
          <a:xfrm>
            <a:off x="918403" y="1285860"/>
            <a:ext cx="1296143" cy="1152128"/>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indent="82550"/>
            <a:endParaRPr lang="fr-FR" sz="1200" b="1" dirty="0">
              <a:solidFill>
                <a:schemeClr val="tx1"/>
              </a:solidFill>
              <a:latin typeface="Trebuchet MS" pitchFamily="34" charset="0"/>
            </a:endParaRPr>
          </a:p>
        </p:txBody>
      </p:sp>
      <p:pic>
        <p:nvPicPr>
          <p:cNvPr id="1028" name="Picture 4" descr="C:\Documents and Settings\jrapon-lonete\Mes documents\Mes images\Famille.bmp"/>
          <p:cNvPicPr>
            <a:picLocks noChangeAspect="1" noChangeArrowheads="1"/>
          </p:cNvPicPr>
          <p:nvPr/>
        </p:nvPicPr>
        <p:blipFill>
          <a:blip r:embed="rId4" cstate="print"/>
          <a:srcRect/>
          <a:stretch>
            <a:fillRect/>
          </a:stretch>
        </p:blipFill>
        <p:spPr bwMode="auto">
          <a:xfrm>
            <a:off x="1142976" y="1387474"/>
            <a:ext cx="785818" cy="746522"/>
          </a:xfrm>
          <a:prstGeom prst="rect">
            <a:avLst/>
          </a:prstGeom>
          <a:noFill/>
        </p:spPr>
      </p:pic>
      <p:sp>
        <p:nvSpPr>
          <p:cNvPr id="42" name="ZoneTexte 41"/>
          <p:cNvSpPr txBox="1"/>
          <p:nvPr/>
        </p:nvSpPr>
        <p:spPr>
          <a:xfrm>
            <a:off x="989840" y="2133206"/>
            <a:ext cx="1153267" cy="276999"/>
          </a:xfrm>
          <a:prstGeom prst="rect">
            <a:avLst/>
          </a:prstGeom>
          <a:noFill/>
        </p:spPr>
        <p:txBody>
          <a:bodyPr wrap="square" rtlCol="0">
            <a:spAutoFit/>
          </a:bodyPr>
          <a:lstStyle/>
          <a:p>
            <a:r>
              <a:rPr lang="fr-FR" sz="1200" b="1" dirty="0" smtClean="0">
                <a:latin typeface="Trebuchet MS" pitchFamily="34" charset="0"/>
              </a:rPr>
              <a:t>Famille Fabre</a:t>
            </a:r>
            <a:endParaRPr lang="fr-FR" sz="1200" b="1" dirty="0">
              <a:latin typeface="Trebuchet MS" pitchFamily="34" charset="0"/>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2"/>
          <p:cNvGrpSpPr>
            <a:grpSpLocks/>
          </p:cNvGrpSpPr>
          <p:nvPr/>
        </p:nvGrpSpPr>
        <p:grpSpPr bwMode="auto">
          <a:xfrm>
            <a:off x="100012" y="260351"/>
            <a:ext cx="8864393" cy="5132389"/>
            <a:chOff x="110" y="696"/>
            <a:chExt cx="6195" cy="3233"/>
          </a:xfrm>
        </p:grpSpPr>
        <p:sp>
          <p:nvSpPr>
            <p:cNvPr id="18448"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52" name="Rectangle 44"/>
            <p:cNvSpPr>
              <a:spLocks noChangeArrowheads="1"/>
            </p:cNvSpPr>
            <p:nvPr/>
          </p:nvSpPr>
          <p:spPr bwMode="auto">
            <a:xfrm>
              <a:off x="216" y="696"/>
              <a:ext cx="6089" cy="272"/>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rPr>
                <a:t>Illustration n° 85 : Exemple théorique de donation à une fondation de la quotité disponible du </a:t>
              </a:r>
            </a:p>
            <a:p>
              <a:pPr algn="ctr" fontAlgn="auto">
                <a:spcBef>
                  <a:spcPts val="0"/>
                </a:spcBef>
                <a:spcAft>
                  <a:spcPts val="0"/>
                </a:spcAft>
                <a:defRPr/>
              </a:pPr>
              <a:r>
                <a:rPr lang="fr-FR" sz="1300" b="1" dirty="0" smtClean="0">
                  <a:latin typeface="Trebuchet MS" pitchFamily="34" charset="0"/>
                </a:rPr>
                <a:t>patrimoine de l’actionnaire dirigeant</a:t>
              </a:r>
              <a:endParaRPr lang="fr-FR" sz="1300" b="1" dirty="0">
                <a:latin typeface="Trebuchet MS" pitchFamily="34" charset="0"/>
              </a:endParaRPr>
            </a:p>
          </p:txBody>
        </p:sp>
      </p:grpSp>
      <p:sp>
        <p:nvSpPr>
          <p:cNvPr id="8" name="Rectangle 7"/>
          <p:cNvSpPr/>
          <p:nvPr/>
        </p:nvSpPr>
        <p:spPr>
          <a:xfrm>
            <a:off x="674457" y="2754722"/>
            <a:ext cx="571504" cy="571504"/>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M. Y</a:t>
            </a:r>
            <a:endParaRPr lang="fr-FR" sz="1100" b="1" dirty="0">
              <a:solidFill>
                <a:schemeClr val="tx1"/>
              </a:solidFill>
            </a:endParaRPr>
          </a:p>
        </p:txBody>
      </p:sp>
      <p:cxnSp>
        <p:nvCxnSpPr>
          <p:cNvPr id="10" name="Connecteur droit 9"/>
          <p:cNvCxnSpPr/>
          <p:nvPr/>
        </p:nvCxnSpPr>
        <p:spPr>
          <a:xfrm>
            <a:off x="908151" y="2326094"/>
            <a:ext cx="1357322" cy="1588"/>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rot="5400000">
            <a:off x="2126015" y="2194741"/>
            <a:ext cx="288032" cy="0"/>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2" name="Connecteur droit 11"/>
          <p:cNvCxnSpPr/>
          <p:nvPr/>
        </p:nvCxnSpPr>
        <p:spPr>
          <a:xfrm rot="5400000">
            <a:off x="779407" y="2212866"/>
            <a:ext cx="251220" cy="575"/>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rot="5400000">
            <a:off x="1222057" y="2683284"/>
            <a:ext cx="713586" cy="794"/>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a:stCxn id="8" idx="3"/>
          </p:cNvCxnSpPr>
          <p:nvPr/>
        </p:nvCxnSpPr>
        <p:spPr>
          <a:xfrm>
            <a:off x="1245961" y="3040474"/>
            <a:ext cx="1000132" cy="1588"/>
          </a:xfrm>
          <a:prstGeom prst="line">
            <a:avLst/>
          </a:prstGeom>
          <a:ln w="25400">
            <a:solidFill>
              <a:srgbClr val="517C22"/>
            </a:solidFill>
          </a:ln>
        </p:spPr>
        <p:style>
          <a:lnRef idx="1">
            <a:schemeClr val="accent1"/>
          </a:lnRef>
          <a:fillRef idx="0">
            <a:schemeClr val="accent1"/>
          </a:fillRef>
          <a:effectRef idx="0">
            <a:schemeClr val="accent1"/>
          </a:effectRef>
          <a:fontRef idx="minor">
            <a:schemeClr val="tx1"/>
          </a:fontRef>
        </p:style>
      </p:cxnSp>
      <p:sp>
        <p:nvSpPr>
          <p:cNvPr id="15" name="Ellipse 14"/>
          <p:cNvSpPr/>
          <p:nvPr/>
        </p:nvSpPr>
        <p:spPr>
          <a:xfrm>
            <a:off x="1905433" y="2683284"/>
            <a:ext cx="730910" cy="642942"/>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Mme Z</a:t>
            </a:r>
            <a:endParaRPr lang="fr-FR" sz="1100" b="1" dirty="0">
              <a:solidFill>
                <a:schemeClr val="tx1"/>
              </a:solidFill>
            </a:endParaRPr>
          </a:p>
        </p:txBody>
      </p:sp>
      <p:sp>
        <p:nvSpPr>
          <p:cNvPr id="16" name="Ellipse 15"/>
          <p:cNvSpPr/>
          <p:nvPr/>
        </p:nvSpPr>
        <p:spPr>
          <a:xfrm>
            <a:off x="435445" y="1254524"/>
            <a:ext cx="928694" cy="857256"/>
          </a:xfrm>
          <a:prstGeom prst="ellipse">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Mme X </a:t>
            </a:r>
            <a:endParaRPr lang="fr-FR" sz="1100" b="1" dirty="0">
              <a:solidFill>
                <a:schemeClr val="tx1"/>
              </a:solidFill>
            </a:endParaRPr>
          </a:p>
        </p:txBody>
      </p:sp>
      <p:sp>
        <p:nvSpPr>
          <p:cNvPr id="17" name="Rectangle 16"/>
          <p:cNvSpPr/>
          <p:nvPr/>
        </p:nvSpPr>
        <p:spPr>
          <a:xfrm>
            <a:off x="1792767" y="1254524"/>
            <a:ext cx="835596" cy="786388"/>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100" b="1" dirty="0" smtClean="0">
                <a:solidFill>
                  <a:schemeClr val="tx1"/>
                </a:solidFill>
              </a:rPr>
              <a:t>Actionnaire dirigeant</a:t>
            </a:r>
            <a:endParaRPr lang="fr-FR" sz="1100" b="1" dirty="0">
              <a:solidFill>
                <a:schemeClr val="tx1"/>
              </a:solidFill>
            </a:endParaRPr>
          </a:p>
        </p:txBody>
      </p:sp>
      <p:sp>
        <p:nvSpPr>
          <p:cNvPr id="25" name="Espace réservé du contenu 6"/>
          <p:cNvSpPr>
            <a:spLocks noGrp="1"/>
          </p:cNvSpPr>
          <p:nvPr>
            <p:ph sz="half" idx="4294967295"/>
          </p:nvPr>
        </p:nvSpPr>
        <p:spPr>
          <a:xfrm>
            <a:off x="6072198" y="1000108"/>
            <a:ext cx="2928958" cy="4500594"/>
          </a:xfrm>
          <a:prstGeom prst="rect">
            <a:avLst/>
          </a:prstGeom>
          <a:solidFill>
            <a:schemeClr val="bg1">
              <a:lumMod val="85000"/>
            </a:schemeClr>
          </a:solidFill>
        </p:spPr>
        <p:txBody>
          <a:bodyPr>
            <a:normAutofit lnSpcReduction="10000"/>
          </a:bodyPr>
          <a:lstStyle/>
          <a:p>
            <a:pPr marL="0" indent="0" algn="just">
              <a:buNone/>
            </a:pPr>
            <a:r>
              <a:rPr lang="fr-FR" sz="1300" b="1" dirty="0" smtClean="0">
                <a:latin typeface="Trebuchet MS" pitchFamily="34" charset="0"/>
              </a:rPr>
              <a:t>Objectif </a:t>
            </a:r>
          </a:p>
          <a:p>
            <a:pPr marL="0" indent="0" algn="just">
              <a:buNone/>
            </a:pPr>
            <a:r>
              <a:rPr lang="fr-FR" sz="1300" dirty="0" smtClean="0">
                <a:latin typeface="Trebuchet MS" pitchFamily="34" charset="0"/>
              </a:rPr>
              <a:t>Assurer la pérennité de l’entreprise dans sa forme familiale </a:t>
            </a:r>
          </a:p>
          <a:p>
            <a:pPr marL="0" indent="0" algn="just">
              <a:buNone/>
            </a:pPr>
            <a:r>
              <a:rPr lang="fr-FR" sz="1300" b="1" dirty="0" smtClean="0">
                <a:latin typeface="Trebuchet MS" pitchFamily="34" charset="0"/>
              </a:rPr>
              <a:t>Moyens</a:t>
            </a:r>
          </a:p>
          <a:p>
            <a:pPr marL="0" indent="0" algn="just">
              <a:buNone/>
            </a:pPr>
            <a:r>
              <a:rPr lang="fr-FR" sz="1300" dirty="0" smtClean="0">
                <a:latin typeface="Trebuchet MS" pitchFamily="34" charset="0"/>
              </a:rPr>
              <a:t>Donation dans la limite de la quotité disponible à une fondation reconnue d’utilité publique de la société. Si deux enfants, donation = 1/3 du patrimoine correspondant à la quotité disponible.</a:t>
            </a:r>
          </a:p>
          <a:p>
            <a:pPr marL="0" indent="0" algn="just">
              <a:buNone/>
            </a:pPr>
            <a:r>
              <a:rPr lang="fr-FR" sz="1300" dirty="0" smtClean="0">
                <a:latin typeface="Trebuchet MS" pitchFamily="34" charset="0"/>
              </a:rPr>
              <a:t>Préalablement, transformation des actions ordinaires apportées en actions de préférence privées de droit de vote, sauf en cas d’opération de restructuration, telle qu’une fusion, scission, apport partiel d’actif, ou augmentation de capital, avec un droit prioritaire sur les dividendes.</a:t>
            </a:r>
          </a:p>
          <a:p>
            <a:pPr marL="0" indent="0" algn="just">
              <a:buNone/>
            </a:pPr>
            <a:r>
              <a:rPr lang="fr-FR" sz="1300" b="1" dirty="0" smtClean="0">
                <a:latin typeface="Trebuchet MS" pitchFamily="34" charset="0"/>
              </a:rPr>
              <a:t>Résultats</a:t>
            </a:r>
          </a:p>
          <a:p>
            <a:pPr marL="0" indent="0" algn="just">
              <a:buNone/>
            </a:pPr>
            <a:r>
              <a:rPr lang="fr-FR" sz="1300" dirty="0" smtClean="0">
                <a:latin typeface="Trebuchet MS" pitchFamily="34" charset="0"/>
              </a:rPr>
              <a:t>La famille garde le contrôle.</a:t>
            </a:r>
          </a:p>
          <a:p>
            <a:pPr marL="0" indent="0" algn="just">
              <a:buNone/>
            </a:pPr>
            <a:r>
              <a:rPr lang="fr-FR" sz="1300" dirty="0" smtClean="0">
                <a:latin typeface="Trebuchet MS" pitchFamily="34" charset="0"/>
              </a:rPr>
              <a:t>La détention irrévocable des titres par la fondation éloigne les tiers. </a:t>
            </a:r>
          </a:p>
        </p:txBody>
      </p:sp>
      <p:sp>
        <p:nvSpPr>
          <p:cNvPr id="38" name="Rectangle 37"/>
          <p:cNvSpPr/>
          <p:nvPr/>
        </p:nvSpPr>
        <p:spPr>
          <a:xfrm>
            <a:off x="2779219" y="3969168"/>
            <a:ext cx="1728192"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solidFill>
                  <a:schemeClr val="bg1"/>
                </a:solidFill>
              </a:rPr>
              <a:t>Société opérationnelle</a:t>
            </a:r>
            <a:endParaRPr lang="fr-FR" sz="1400" b="1" dirty="0">
              <a:solidFill>
                <a:schemeClr val="bg1"/>
              </a:solidFill>
            </a:endParaRPr>
          </a:p>
        </p:txBody>
      </p:sp>
      <p:cxnSp>
        <p:nvCxnSpPr>
          <p:cNvPr id="41" name="Connecteur en angle 40"/>
          <p:cNvCxnSpPr/>
          <p:nvPr/>
        </p:nvCxnSpPr>
        <p:spPr>
          <a:xfrm rot="16200000" flipH="1">
            <a:off x="1699290" y="2562447"/>
            <a:ext cx="2357454" cy="455988"/>
          </a:xfrm>
          <a:prstGeom prst="bentConnector3">
            <a:avLst>
              <a:gd name="adj1" fmla="val 130"/>
            </a:avLst>
          </a:prstGeom>
          <a:ln w="25400">
            <a:solidFill>
              <a:srgbClr val="A5003E"/>
            </a:solidFill>
            <a:tailEnd type="arrow"/>
          </a:ln>
        </p:spPr>
        <p:style>
          <a:lnRef idx="1">
            <a:schemeClr val="accent1"/>
          </a:lnRef>
          <a:fillRef idx="0">
            <a:schemeClr val="accent1"/>
          </a:fillRef>
          <a:effectRef idx="0">
            <a:schemeClr val="accent1"/>
          </a:effectRef>
          <a:fontRef idx="minor">
            <a:schemeClr val="tx1"/>
          </a:fontRef>
        </p:style>
      </p:cxnSp>
      <p:sp>
        <p:nvSpPr>
          <p:cNvPr id="30" name="ZoneTexte 29"/>
          <p:cNvSpPr txBox="1"/>
          <p:nvPr/>
        </p:nvSpPr>
        <p:spPr>
          <a:xfrm>
            <a:off x="1078387" y="5183614"/>
            <a:ext cx="3929090" cy="261610"/>
          </a:xfrm>
          <a:prstGeom prst="rect">
            <a:avLst/>
          </a:prstGeom>
          <a:noFill/>
        </p:spPr>
        <p:txBody>
          <a:bodyPr wrap="square" rtlCol="0">
            <a:spAutoFit/>
          </a:bodyPr>
          <a:lstStyle/>
          <a:p>
            <a:r>
              <a:rPr lang="fr-FR" sz="1100" dirty="0" smtClean="0">
                <a:latin typeface="Trebuchet MS" pitchFamily="34" charset="0"/>
              </a:rPr>
              <a:t>* Car deux enfants</a:t>
            </a:r>
            <a:endParaRPr lang="fr-FR" sz="1100" dirty="0">
              <a:latin typeface="Trebuchet MS" pitchFamily="34" charset="0"/>
            </a:endParaRPr>
          </a:p>
        </p:txBody>
      </p:sp>
      <p:sp>
        <p:nvSpPr>
          <p:cNvPr id="31" name="ZoneTexte 30"/>
          <p:cNvSpPr txBox="1"/>
          <p:nvPr/>
        </p:nvSpPr>
        <p:spPr>
          <a:xfrm>
            <a:off x="3864469" y="2508501"/>
            <a:ext cx="642942" cy="246221"/>
          </a:xfrm>
          <a:prstGeom prst="rect">
            <a:avLst/>
          </a:prstGeom>
          <a:noFill/>
          <a:ln w="25400">
            <a:noFill/>
          </a:ln>
        </p:spPr>
        <p:txBody>
          <a:bodyPr wrap="square" rtlCol="0">
            <a:spAutoFit/>
          </a:bodyPr>
          <a:lstStyle/>
          <a:p>
            <a:r>
              <a:rPr lang="fr-FR" sz="1000" b="1" dirty="0" smtClean="0">
                <a:solidFill>
                  <a:srgbClr val="A5003E"/>
                </a:solidFill>
                <a:latin typeface="Trebuchet MS" pitchFamily="34" charset="0"/>
              </a:rPr>
              <a:t>33%</a:t>
            </a:r>
            <a:endParaRPr lang="fr-FR" sz="1000" b="1" dirty="0">
              <a:solidFill>
                <a:srgbClr val="A5003E"/>
              </a:solidFill>
              <a:latin typeface="Trebuchet MS" pitchFamily="34" charset="0"/>
            </a:endParaRPr>
          </a:p>
        </p:txBody>
      </p:sp>
      <p:sp>
        <p:nvSpPr>
          <p:cNvPr id="21" name="Rectangle 20"/>
          <p:cNvSpPr/>
          <p:nvPr/>
        </p:nvSpPr>
        <p:spPr bwMode="auto">
          <a:xfrm>
            <a:off x="4293097" y="1254524"/>
            <a:ext cx="1142999" cy="785818"/>
          </a:xfrm>
          <a:prstGeom prst="rect">
            <a:avLst/>
          </a:prstGeom>
          <a:solidFill>
            <a:schemeClr val="tx2">
              <a:lumMod val="40000"/>
              <a:lumOff val="60000"/>
            </a:schemeClr>
          </a:solidFill>
          <a:ln cmpd="sng">
            <a:solidFill>
              <a:srgbClr val="0066CC"/>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100" b="1" dirty="0" smtClean="0">
                <a:latin typeface="Trebuchet MS" pitchFamily="34" charset="0"/>
              </a:rPr>
              <a:t>Fondation reconnue d’utilité publique </a:t>
            </a:r>
            <a:endParaRPr lang="fr-FR" sz="1100" b="1" dirty="0">
              <a:latin typeface="Trebuchet MS" pitchFamily="34" charset="0"/>
            </a:endParaRPr>
          </a:p>
        </p:txBody>
      </p:sp>
      <p:cxnSp>
        <p:nvCxnSpPr>
          <p:cNvPr id="22" name="Connecteur en angle 21"/>
          <p:cNvCxnSpPr>
            <a:stCxn id="21" idx="1"/>
          </p:cNvCxnSpPr>
          <p:nvPr/>
        </p:nvCxnSpPr>
        <p:spPr>
          <a:xfrm rot="10800000" flipV="1">
            <a:off x="3864469" y="1647432"/>
            <a:ext cx="428628" cy="2321735"/>
          </a:xfrm>
          <a:prstGeom prst="bentConnector2">
            <a:avLst/>
          </a:prstGeom>
          <a:ln w="25400">
            <a:solidFill>
              <a:srgbClr val="A5003E"/>
            </a:solidFill>
            <a:tailEnd type="arrow"/>
          </a:ln>
        </p:spPr>
        <p:style>
          <a:lnRef idx="1">
            <a:schemeClr val="accent1"/>
          </a:lnRef>
          <a:fillRef idx="0">
            <a:schemeClr val="accent1"/>
          </a:fillRef>
          <a:effectRef idx="0">
            <a:schemeClr val="accent1"/>
          </a:effectRef>
          <a:fontRef idx="minor">
            <a:schemeClr val="tx1"/>
          </a:fontRef>
        </p:style>
      </p:cxnSp>
      <p:sp>
        <p:nvSpPr>
          <p:cNvPr id="29" name="ZoneTexte 28"/>
          <p:cNvSpPr txBox="1"/>
          <p:nvPr/>
        </p:nvSpPr>
        <p:spPr>
          <a:xfrm>
            <a:off x="2721461" y="2540408"/>
            <a:ext cx="642942" cy="246221"/>
          </a:xfrm>
          <a:prstGeom prst="rect">
            <a:avLst/>
          </a:prstGeom>
          <a:noFill/>
          <a:ln w="25400">
            <a:noFill/>
          </a:ln>
        </p:spPr>
        <p:txBody>
          <a:bodyPr wrap="square" rtlCol="0">
            <a:spAutoFit/>
          </a:bodyPr>
          <a:lstStyle/>
          <a:p>
            <a:r>
              <a:rPr lang="fr-FR" sz="1000" b="1" dirty="0" smtClean="0">
                <a:solidFill>
                  <a:srgbClr val="A5003E"/>
                </a:solidFill>
                <a:latin typeface="Trebuchet MS" pitchFamily="34" charset="0"/>
              </a:rPr>
              <a:t>66%</a:t>
            </a:r>
            <a:endParaRPr lang="fr-FR" sz="1000" b="1" dirty="0">
              <a:solidFill>
                <a:srgbClr val="A5003E"/>
              </a:solidFill>
              <a:latin typeface="Trebuchet MS" pitchFamily="34" charset="0"/>
            </a:endParaRPr>
          </a:p>
        </p:txBody>
      </p:sp>
      <p:cxnSp>
        <p:nvCxnSpPr>
          <p:cNvPr id="32" name="Connecteur droit 31"/>
          <p:cNvCxnSpPr/>
          <p:nvPr/>
        </p:nvCxnSpPr>
        <p:spPr>
          <a:xfrm>
            <a:off x="3721593" y="2969036"/>
            <a:ext cx="285752" cy="21431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Connecteur droit 32"/>
          <p:cNvCxnSpPr/>
          <p:nvPr/>
        </p:nvCxnSpPr>
        <p:spPr>
          <a:xfrm flipV="1">
            <a:off x="3721593" y="2969036"/>
            <a:ext cx="285752" cy="21431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571472" y="1214422"/>
            <a:ext cx="1000132" cy="928694"/>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fr-FR" sz="1400" dirty="0" smtClean="0">
                <a:solidFill>
                  <a:srgbClr val="000000"/>
                </a:solidFill>
                <a:latin typeface="Trebuchet MS" pitchFamily="34" charset="0"/>
              </a:rPr>
              <a:t>Actionnaire dirigeant</a:t>
            </a:r>
            <a:endParaRPr lang="en-US" sz="1400" dirty="0" smtClean="0">
              <a:latin typeface="Trebuchet MS" pitchFamily="34" charset="0"/>
            </a:endParaRPr>
          </a:p>
          <a:p>
            <a:pPr algn="ctr"/>
            <a:endParaRPr lang="fr-FR" sz="1400" dirty="0">
              <a:solidFill>
                <a:schemeClr val="tx1"/>
              </a:solidFill>
              <a:latin typeface="Trebuchet MS" pitchFamily="34" charset="0"/>
            </a:endParaRPr>
          </a:p>
        </p:txBody>
      </p:sp>
      <p:sp>
        <p:nvSpPr>
          <p:cNvPr id="11" name="Rectangle 10"/>
          <p:cNvSpPr/>
          <p:nvPr/>
        </p:nvSpPr>
        <p:spPr>
          <a:xfrm>
            <a:off x="214282" y="5572140"/>
            <a:ext cx="1928826" cy="928694"/>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latin typeface="Trebuchet MS" pitchFamily="34" charset="0"/>
              </a:rPr>
              <a:t>Créanciers = Bénéficiaires</a:t>
            </a:r>
            <a:endParaRPr lang="en-US" sz="1400" b="1" dirty="0" smtClean="0">
              <a:latin typeface="Trebuchet MS" pitchFamily="34" charset="0"/>
            </a:endParaRPr>
          </a:p>
        </p:txBody>
      </p:sp>
      <p:sp>
        <p:nvSpPr>
          <p:cNvPr id="12" name="Rectangle 11"/>
          <p:cNvSpPr/>
          <p:nvPr/>
        </p:nvSpPr>
        <p:spPr>
          <a:xfrm>
            <a:off x="4857752" y="2714620"/>
            <a:ext cx="1857388" cy="928694"/>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solidFill>
                  <a:schemeClr val="bg1"/>
                </a:solidFill>
                <a:latin typeface="Trebuchet MS" pitchFamily="34" charset="0"/>
              </a:rPr>
              <a:t>Fiduciaire</a:t>
            </a:r>
            <a:endParaRPr lang="en-US" sz="1400" dirty="0" smtClean="0">
              <a:solidFill>
                <a:schemeClr val="bg1"/>
              </a:solidFill>
              <a:latin typeface="Trebuchet MS" pitchFamily="34" charset="0"/>
            </a:endParaRPr>
          </a:p>
        </p:txBody>
      </p:sp>
      <p:sp>
        <p:nvSpPr>
          <p:cNvPr id="27" name="Rectangle 26"/>
          <p:cNvSpPr/>
          <p:nvPr/>
        </p:nvSpPr>
        <p:spPr>
          <a:xfrm>
            <a:off x="214282" y="2714620"/>
            <a:ext cx="1928826" cy="928694"/>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400" b="1" dirty="0" smtClean="0">
                <a:latin typeface="Trebuchet MS" pitchFamily="34" charset="0"/>
              </a:rPr>
              <a:t>Société opérationnelle</a:t>
            </a:r>
            <a:endParaRPr lang="en-US" sz="1400" b="1" dirty="0" smtClean="0">
              <a:latin typeface="Trebuchet MS" pitchFamily="34" charset="0"/>
            </a:endParaRPr>
          </a:p>
        </p:txBody>
      </p:sp>
      <p:grpSp>
        <p:nvGrpSpPr>
          <p:cNvPr id="2" name="Groupe 25"/>
          <p:cNvGrpSpPr/>
          <p:nvPr/>
        </p:nvGrpSpPr>
        <p:grpSpPr>
          <a:xfrm>
            <a:off x="1571604" y="2798758"/>
            <a:ext cx="476265" cy="344490"/>
            <a:chOff x="6524627" y="4584708"/>
            <a:chExt cx="571498" cy="558804"/>
          </a:xfrm>
        </p:grpSpPr>
        <p:sp>
          <p:nvSpPr>
            <p:cNvPr id="20" name="Cube 19"/>
            <p:cNvSpPr/>
            <p:nvPr/>
          </p:nvSpPr>
          <p:spPr>
            <a:xfrm>
              <a:off x="6524627" y="4786325"/>
              <a:ext cx="285750" cy="357187"/>
            </a:xfrm>
            <a:prstGeom prst="cube">
              <a:avLst/>
            </a:prstGeom>
            <a:solidFill>
              <a:schemeClr val="tx1"/>
            </a:solidFill>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21" name="Triangle isocèle 20"/>
            <p:cNvSpPr/>
            <p:nvPr/>
          </p:nvSpPr>
          <p:spPr>
            <a:xfrm>
              <a:off x="6524627" y="4584708"/>
              <a:ext cx="214313" cy="285750"/>
            </a:xfrm>
            <a:prstGeom prst="triangle">
              <a:avLst/>
            </a:prstGeom>
            <a:solidFill>
              <a:schemeClr val="tx1"/>
            </a:solidFill>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22" name="Cube 21"/>
            <p:cNvSpPr/>
            <p:nvPr/>
          </p:nvSpPr>
          <p:spPr>
            <a:xfrm>
              <a:off x="6667502" y="4786325"/>
              <a:ext cx="285750" cy="357187"/>
            </a:xfrm>
            <a:prstGeom prst="cube">
              <a:avLst/>
            </a:prstGeom>
            <a:solidFill>
              <a:schemeClr val="tx1"/>
            </a:solidFill>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23" name="Cube 22"/>
            <p:cNvSpPr/>
            <p:nvPr/>
          </p:nvSpPr>
          <p:spPr>
            <a:xfrm>
              <a:off x="6810375" y="4786325"/>
              <a:ext cx="285750" cy="357187"/>
            </a:xfrm>
            <a:prstGeom prst="cube">
              <a:avLst/>
            </a:prstGeom>
            <a:solidFill>
              <a:schemeClr val="tx1"/>
            </a:solidFill>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24" name="Triangle isocèle 23"/>
            <p:cNvSpPr/>
            <p:nvPr/>
          </p:nvSpPr>
          <p:spPr>
            <a:xfrm>
              <a:off x="6670675" y="4584708"/>
              <a:ext cx="214313" cy="285750"/>
            </a:xfrm>
            <a:prstGeom prst="triangle">
              <a:avLst/>
            </a:prstGeom>
            <a:solidFill>
              <a:schemeClr val="tx1"/>
            </a:solidFill>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25" name="Triangle isocèle 24"/>
            <p:cNvSpPr/>
            <p:nvPr/>
          </p:nvSpPr>
          <p:spPr>
            <a:xfrm>
              <a:off x="6810376" y="4584708"/>
              <a:ext cx="214313" cy="285750"/>
            </a:xfrm>
            <a:prstGeom prst="triangle">
              <a:avLst/>
            </a:prstGeom>
            <a:solidFill>
              <a:schemeClr val="tx1"/>
            </a:solidFill>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grpSp>
      <p:sp>
        <p:nvSpPr>
          <p:cNvPr id="29" name="Flèche droite 28"/>
          <p:cNvSpPr/>
          <p:nvPr/>
        </p:nvSpPr>
        <p:spPr>
          <a:xfrm>
            <a:off x="2214546" y="2428868"/>
            <a:ext cx="2643206" cy="85725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smtClean="0">
                <a:latin typeface="Trebuchet MS" pitchFamily="34" charset="0"/>
              </a:rPr>
              <a:t>Transfert de propriété de l’immeuble</a:t>
            </a:r>
            <a:endParaRPr lang="fr-FR" sz="1200" b="1" dirty="0">
              <a:latin typeface="Trebuchet MS" pitchFamily="34" charset="0"/>
            </a:endParaRPr>
          </a:p>
        </p:txBody>
      </p:sp>
      <p:sp>
        <p:nvSpPr>
          <p:cNvPr id="30" name="Ellipse 29"/>
          <p:cNvSpPr/>
          <p:nvPr/>
        </p:nvSpPr>
        <p:spPr>
          <a:xfrm>
            <a:off x="4429124" y="2714620"/>
            <a:ext cx="215900" cy="21590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400" b="1" dirty="0" smtClean="0">
                <a:solidFill>
                  <a:schemeClr val="tx1"/>
                </a:solidFill>
                <a:latin typeface="Trebuchet MS" pitchFamily="34" charset="0"/>
              </a:rPr>
              <a:t>1</a:t>
            </a:r>
            <a:endParaRPr lang="fr-FR" sz="1400" b="1" dirty="0">
              <a:solidFill>
                <a:schemeClr val="tx1"/>
              </a:solidFill>
              <a:latin typeface="Trebuchet MS" pitchFamily="34" charset="0"/>
            </a:endParaRPr>
          </a:p>
        </p:txBody>
      </p:sp>
      <p:grpSp>
        <p:nvGrpSpPr>
          <p:cNvPr id="3" name="Group 42"/>
          <p:cNvGrpSpPr>
            <a:grpSpLocks/>
          </p:cNvGrpSpPr>
          <p:nvPr/>
        </p:nvGrpSpPr>
        <p:grpSpPr bwMode="auto">
          <a:xfrm>
            <a:off x="100013" y="404814"/>
            <a:ext cx="8864799" cy="4987927"/>
            <a:chOff x="110" y="787"/>
            <a:chExt cx="7927" cy="3142"/>
          </a:xfrm>
        </p:grpSpPr>
        <p:sp>
          <p:nvSpPr>
            <p:cNvPr id="32"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endParaRPr>
            </a:p>
          </p:txBody>
        </p:sp>
        <p:sp>
          <p:nvSpPr>
            <p:cNvPr id="33" name="Rectangle 44"/>
            <p:cNvSpPr>
              <a:spLocks noChangeArrowheads="1"/>
            </p:cNvSpPr>
            <p:nvPr/>
          </p:nvSpPr>
          <p:spPr bwMode="auto">
            <a:xfrm>
              <a:off x="110" y="787"/>
              <a:ext cx="7927" cy="181"/>
            </a:xfrm>
            <a:prstGeom prst="rect">
              <a:avLst/>
            </a:prstGeom>
            <a:solidFill>
              <a:schemeClr val="bg1">
                <a:lumMod val="85000"/>
              </a:schemeClr>
            </a:solidFill>
            <a:ln w="12700" algn="ctr">
              <a:noFill/>
              <a:miter lim="800000"/>
              <a:headEnd/>
              <a:tailEnd/>
            </a:ln>
          </p:spPr>
          <p:txBody>
            <a:bodyPr wrap="none" lIns="54000" anchor="ctr"/>
            <a:lstStyle/>
            <a:p>
              <a:pPr algn="ctr" fontAlgn="auto">
                <a:spcBef>
                  <a:spcPts val="0"/>
                </a:spcBef>
                <a:spcAft>
                  <a:spcPts val="0"/>
                </a:spcAft>
                <a:defRPr/>
              </a:pPr>
              <a:r>
                <a:rPr lang="fr-FR" sz="1300" b="1" dirty="0" smtClean="0">
                  <a:latin typeface="Trebuchet MS" pitchFamily="34" charset="0"/>
                </a:rPr>
                <a:t>Illustration n° 86 : Exemple de schéma de la fiducie-sûreté</a:t>
              </a:r>
              <a:endParaRPr lang="fr-FR" sz="1300" b="1" dirty="0">
                <a:latin typeface="Trebuchet MS" pitchFamily="34" charset="0"/>
              </a:endParaRPr>
            </a:p>
          </p:txBody>
        </p:sp>
      </p:grpSp>
      <p:cxnSp>
        <p:nvCxnSpPr>
          <p:cNvPr id="39" name="Connecteur droit avec flèche 38"/>
          <p:cNvCxnSpPr/>
          <p:nvPr/>
        </p:nvCxnSpPr>
        <p:spPr>
          <a:xfrm rot="5400000">
            <a:off x="785786" y="2428868"/>
            <a:ext cx="571504" cy="1588"/>
          </a:xfrm>
          <a:prstGeom prst="straightConnector1">
            <a:avLst/>
          </a:prstGeom>
          <a:ln w="25400">
            <a:solidFill>
              <a:srgbClr val="A5003E"/>
            </a:solidFill>
            <a:tailEnd type="arrow"/>
          </a:ln>
        </p:spPr>
        <p:style>
          <a:lnRef idx="1">
            <a:schemeClr val="accent1"/>
          </a:lnRef>
          <a:fillRef idx="0">
            <a:schemeClr val="accent1"/>
          </a:fillRef>
          <a:effectRef idx="0">
            <a:schemeClr val="accent1"/>
          </a:effectRef>
          <a:fontRef idx="minor">
            <a:schemeClr val="tx1"/>
          </a:fontRef>
        </p:style>
      </p:cxnSp>
      <p:sp>
        <p:nvSpPr>
          <p:cNvPr id="42" name="Flèche droite 41"/>
          <p:cNvSpPr/>
          <p:nvPr/>
        </p:nvSpPr>
        <p:spPr>
          <a:xfrm rot="5400000">
            <a:off x="76958" y="4209266"/>
            <a:ext cx="1928826" cy="796922"/>
          </a:xfrm>
          <a:prstGeom prst="rightArrow">
            <a:avLst>
              <a:gd name="adj1" fmla="val 50000"/>
              <a:gd name="adj2" fmla="val 50188"/>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dirty="0" smtClean="0">
                <a:latin typeface="Trebuchet MS" pitchFamily="34" charset="0"/>
              </a:rPr>
              <a:t>Souscription</a:t>
            </a:r>
            <a:r>
              <a:rPr lang="fr-FR" sz="1400" dirty="0" smtClean="0">
                <a:latin typeface="Trebuchet MS" pitchFamily="34" charset="0"/>
              </a:rPr>
              <a:t> d’un  emprunt</a:t>
            </a:r>
            <a:endParaRPr lang="fr-FR" sz="1400" dirty="0">
              <a:latin typeface="Trebuchet MS" pitchFamily="34" charset="0"/>
            </a:endParaRPr>
          </a:p>
        </p:txBody>
      </p:sp>
      <p:sp>
        <p:nvSpPr>
          <p:cNvPr id="43" name="Ellipse 42"/>
          <p:cNvSpPr/>
          <p:nvPr/>
        </p:nvSpPr>
        <p:spPr>
          <a:xfrm>
            <a:off x="928662" y="5213364"/>
            <a:ext cx="215900" cy="21590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400" b="1" dirty="0">
                <a:solidFill>
                  <a:schemeClr val="tx1"/>
                </a:solidFill>
                <a:latin typeface="Trebuchet MS" pitchFamily="34" charset="0"/>
              </a:rPr>
              <a:t>1</a:t>
            </a:r>
          </a:p>
        </p:txBody>
      </p:sp>
      <p:sp>
        <p:nvSpPr>
          <p:cNvPr id="44" name="Espace réservé du contenu 6"/>
          <p:cNvSpPr txBox="1">
            <a:spLocks/>
          </p:cNvSpPr>
          <p:nvPr/>
        </p:nvSpPr>
        <p:spPr>
          <a:xfrm>
            <a:off x="6804248" y="1000108"/>
            <a:ext cx="2143140" cy="5572164"/>
          </a:xfrm>
          <a:prstGeom prst="rect">
            <a:avLst/>
          </a:prstGeom>
          <a:solidFill>
            <a:schemeClr val="bg1">
              <a:lumMod val="85000"/>
            </a:schemeClr>
          </a:solidFill>
        </p:spPr>
        <p:txBody>
          <a:bodyPr vert="horz" lIns="91440" tIns="45720" rIns="91440" bIns="45720" rtlCol="0">
            <a:normAutofit lnSpcReduction="10000"/>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1300" b="1" i="0" u="none" strike="noStrike" kern="1200" cap="none" spc="0" normalizeH="0" baseline="0" noProof="0" dirty="0" smtClean="0">
                <a:ln>
                  <a:noFill/>
                </a:ln>
                <a:solidFill>
                  <a:schemeClr val="tx1"/>
                </a:solidFill>
                <a:effectLst/>
                <a:uLnTx/>
                <a:uFillTx/>
                <a:latin typeface="Trebuchet MS" pitchFamily="34" charset="0"/>
                <a:ea typeface="+mn-ea"/>
                <a:cs typeface="+mn-cs"/>
              </a:rPr>
              <a:t>Etape 1</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1300" b="0" i="0" u="none" strike="noStrike" kern="1200" cap="none" spc="0" normalizeH="0" baseline="0" noProof="0" dirty="0" smtClean="0">
                <a:ln>
                  <a:noFill/>
                </a:ln>
                <a:solidFill>
                  <a:schemeClr val="tx1"/>
                </a:solidFill>
                <a:effectLst/>
                <a:uLnTx/>
                <a:uFillTx/>
                <a:latin typeface="Trebuchet MS" pitchFamily="34" charset="0"/>
                <a:ea typeface="+mn-ea"/>
                <a:cs typeface="+mn-cs"/>
              </a:rPr>
              <a:t>La société opérationnelle souscrit un emprunt auprès d’un « </a:t>
            </a:r>
            <a:r>
              <a:rPr kumimoji="0" lang="fr-FR" sz="1300" b="0" i="1" u="none" strike="noStrike" kern="1200" cap="none" spc="0" normalizeH="0" baseline="0" noProof="0" dirty="0" smtClean="0">
                <a:ln>
                  <a:noFill/>
                </a:ln>
                <a:solidFill>
                  <a:schemeClr val="tx1"/>
                </a:solidFill>
                <a:effectLst/>
                <a:uLnTx/>
                <a:uFillTx/>
                <a:latin typeface="Trebuchet MS" pitchFamily="34" charset="0"/>
                <a:ea typeface="+mn-ea"/>
                <a:cs typeface="+mn-cs"/>
              </a:rPr>
              <a:t>pool</a:t>
            </a:r>
            <a:r>
              <a:rPr kumimoji="0" lang="fr-FR" sz="1300" b="0" i="0" u="none" strike="noStrike" kern="1200" cap="none" spc="0" normalizeH="0" baseline="0" noProof="0" dirty="0" smtClean="0">
                <a:ln>
                  <a:noFill/>
                </a:ln>
                <a:solidFill>
                  <a:schemeClr val="tx1"/>
                </a:solidFill>
                <a:effectLst/>
                <a:uLnTx/>
                <a:uFillTx/>
                <a:latin typeface="Trebuchet MS" pitchFamily="34" charset="0"/>
                <a:ea typeface="+mn-ea"/>
                <a:cs typeface="+mn-cs"/>
              </a:rPr>
              <a:t> » bancaire.</a:t>
            </a:r>
          </a:p>
          <a:p>
            <a:pPr lvl="0">
              <a:spcBef>
                <a:spcPct val="20000"/>
              </a:spcBef>
            </a:pPr>
            <a:r>
              <a:rPr lang="fr-FR" sz="1300" dirty="0" smtClean="0">
                <a:latin typeface="Trebuchet MS" pitchFamily="34" charset="0"/>
              </a:rPr>
              <a:t>En garantie de cet emprunt, elle transfert dans le cadre d’une fiducie la propriété d’un immeuble qu’elle détient et dont elle garde la jouissance.</a:t>
            </a:r>
            <a:endParaRPr kumimoji="0" lang="fr-FR" sz="1300" b="0" i="0" u="none" strike="noStrike" kern="1200" cap="none" spc="0" normalizeH="0" baseline="0" noProof="0" dirty="0" smtClean="0">
              <a:ln>
                <a:noFill/>
              </a:ln>
              <a:solidFill>
                <a:schemeClr val="tx1"/>
              </a:solidFill>
              <a:effectLst/>
              <a:uLnTx/>
              <a:uFillTx/>
              <a:latin typeface="Trebuchet MS" pitchFamily="34" charset="0"/>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1300" b="0" i="0" u="none" strike="noStrike" kern="1200" cap="none" spc="0" normalizeH="0" baseline="0" noProof="0" dirty="0" smtClean="0">
              <a:ln>
                <a:noFill/>
              </a:ln>
              <a:solidFill>
                <a:schemeClr val="tx1"/>
              </a:solidFill>
              <a:effectLst/>
              <a:uLnTx/>
              <a:uFillTx/>
              <a:latin typeface="Trebuchet MS" pitchFamily="34" charset="0"/>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1300" b="1" i="0" u="none" strike="noStrike" kern="1200" cap="none" spc="0" normalizeH="0" baseline="0" noProof="0" dirty="0" smtClean="0">
                <a:ln>
                  <a:noFill/>
                </a:ln>
                <a:solidFill>
                  <a:schemeClr val="tx1"/>
                </a:solidFill>
                <a:effectLst/>
                <a:uLnTx/>
                <a:uFillTx/>
                <a:latin typeface="Trebuchet MS" pitchFamily="34" charset="0"/>
                <a:ea typeface="+mn-ea"/>
                <a:cs typeface="+mn-cs"/>
              </a:rPr>
              <a:t>Etape 2a</a:t>
            </a:r>
          </a:p>
          <a:p>
            <a:pPr lvl="0">
              <a:spcBef>
                <a:spcPct val="20000"/>
              </a:spcBef>
            </a:pPr>
            <a:r>
              <a:rPr lang="fr-FR" sz="1300" dirty="0" smtClean="0">
                <a:latin typeface="Trebuchet MS" pitchFamily="34" charset="0"/>
              </a:rPr>
              <a:t>Si la créance est payée le bien sera restitué à la société opérationnelle.</a:t>
            </a:r>
          </a:p>
          <a:p>
            <a:pPr lvl="0">
              <a:spcBef>
                <a:spcPct val="20000"/>
              </a:spcBef>
            </a:pPr>
            <a:endParaRPr lang="fr-FR" sz="1300" dirty="0" smtClean="0">
              <a:latin typeface="Trebuchet MS" pitchFamily="34" charset="0"/>
            </a:endParaRPr>
          </a:p>
          <a:p>
            <a:pPr>
              <a:spcBef>
                <a:spcPct val="20000"/>
              </a:spcBef>
            </a:pPr>
            <a:r>
              <a:rPr lang="fr-FR" sz="1300" b="1" dirty="0" smtClean="0">
                <a:latin typeface="Trebuchet MS" pitchFamily="34" charset="0"/>
              </a:rPr>
              <a:t>Etape 2b</a:t>
            </a:r>
            <a:endParaRPr lang="fr-FR" sz="1300" dirty="0" smtClean="0">
              <a:latin typeface="Trebuchet MS"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1300" i="0" u="none" strike="noStrike" kern="1200" cap="none" spc="0" normalizeH="0" baseline="0" noProof="0" dirty="0" smtClean="0">
                <a:ln>
                  <a:noFill/>
                </a:ln>
                <a:solidFill>
                  <a:schemeClr val="tx1"/>
                </a:solidFill>
                <a:effectLst/>
                <a:uLnTx/>
                <a:uFillTx/>
                <a:latin typeface="Trebuchet MS" pitchFamily="34" charset="0"/>
                <a:ea typeface="+mn-ea"/>
                <a:cs typeface="+mn-cs"/>
              </a:rPr>
              <a:t>Si la créance est impayée le bien sera vendu et le produit de la vente sera affecté au remboursement de la dette.  </a:t>
            </a:r>
            <a:endParaRPr kumimoji="0" lang="fr-FR" sz="1300" b="1" i="0" u="none" strike="noStrike" kern="1200" cap="none" spc="0" normalizeH="0" baseline="0" noProof="0" dirty="0" smtClean="0">
              <a:ln>
                <a:noFill/>
              </a:ln>
              <a:solidFill>
                <a:schemeClr val="tx1"/>
              </a:solidFill>
              <a:effectLst/>
              <a:uLnTx/>
              <a:uFillTx/>
              <a:latin typeface="Trebuchet MS" pitchFamily="34" charset="0"/>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1300" b="1" i="0" u="none" strike="noStrike" kern="1200" cap="none" spc="0" normalizeH="0" baseline="0" noProof="0" dirty="0" smtClean="0">
              <a:ln>
                <a:noFill/>
              </a:ln>
              <a:solidFill>
                <a:schemeClr val="tx1"/>
              </a:solidFill>
              <a:effectLst/>
              <a:uLnTx/>
              <a:uFillTx/>
              <a:latin typeface="Trebuchet MS" pitchFamily="34" charset="0"/>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1300" b="1" i="0" u="none" strike="noStrike" kern="1200" cap="none" spc="0" normalizeH="0" baseline="0" noProof="0" dirty="0" smtClean="0">
              <a:ln>
                <a:noFill/>
              </a:ln>
              <a:solidFill>
                <a:schemeClr val="tx1"/>
              </a:solidFill>
              <a:effectLst/>
              <a:uLnTx/>
              <a:uFillTx/>
              <a:latin typeface="Trebuchet MS" pitchFamily="34" charset="0"/>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1300" b="0" i="0" u="none" strike="noStrike" kern="1200" cap="none" spc="0" normalizeH="0" baseline="0" noProof="0" dirty="0" smtClean="0">
              <a:ln>
                <a:noFill/>
              </a:ln>
              <a:solidFill>
                <a:schemeClr val="tx1"/>
              </a:solidFill>
              <a:effectLst/>
              <a:uLnTx/>
              <a:uFillTx/>
              <a:latin typeface="Trebuchet MS" pitchFamily="34" charset="0"/>
              <a:ea typeface="+mn-ea"/>
              <a:cs typeface="+mn-cs"/>
            </a:endParaRPr>
          </a:p>
        </p:txBody>
      </p:sp>
      <p:pic>
        <p:nvPicPr>
          <p:cNvPr id="46" name="Picture 2"/>
          <p:cNvPicPr>
            <a:picLocks noChangeAspect="1" noChangeArrowheads="1"/>
          </p:cNvPicPr>
          <p:nvPr/>
        </p:nvPicPr>
        <p:blipFill>
          <a:blip r:embed="rId3" cstate="print"/>
          <a:srcRect/>
          <a:stretch>
            <a:fillRect/>
          </a:stretch>
        </p:blipFill>
        <p:spPr bwMode="auto">
          <a:xfrm>
            <a:off x="5143504" y="5846134"/>
            <a:ext cx="1214446" cy="726138"/>
          </a:xfrm>
          <a:prstGeom prst="rect">
            <a:avLst/>
          </a:prstGeom>
          <a:noFill/>
          <a:ln w="9525">
            <a:noFill/>
            <a:miter lim="800000"/>
            <a:headEnd/>
            <a:tailEnd/>
          </a:ln>
        </p:spPr>
      </p:pic>
      <p:sp>
        <p:nvSpPr>
          <p:cNvPr id="61" name="Flèche gauche 60"/>
          <p:cNvSpPr/>
          <p:nvPr/>
        </p:nvSpPr>
        <p:spPr>
          <a:xfrm>
            <a:off x="2143108" y="3143248"/>
            <a:ext cx="2714644" cy="857256"/>
          </a:xfrm>
          <a:prstGeom prst="lef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smtClean="0">
                <a:latin typeface="Trebuchet MS" pitchFamily="34" charset="0"/>
              </a:rPr>
              <a:t>Retour dans le patrimoine </a:t>
            </a:r>
            <a:endParaRPr lang="fr-FR" sz="1200" b="1" dirty="0">
              <a:latin typeface="Trebuchet MS" pitchFamily="34" charset="0"/>
            </a:endParaRPr>
          </a:p>
        </p:txBody>
      </p:sp>
      <p:sp>
        <p:nvSpPr>
          <p:cNvPr id="62" name="Ellipse 61"/>
          <p:cNvSpPr/>
          <p:nvPr/>
        </p:nvSpPr>
        <p:spPr>
          <a:xfrm>
            <a:off x="2285984" y="3357562"/>
            <a:ext cx="357190" cy="35719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noAutofit/>
          </a:bodyPr>
          <a:lstStyle/>
          <a:p>
            <a:pPr algn="ctr" fontAlgn="auto">
              <a:spcBef>
                <a:spcPts val="0"/>
              </a:spcBef>
              <a:spcAft>
                <a:spcPts val="0"/>
              </a:spcAft>
              <a:defRPr/>
            </a:pPr>
            <a:r>
              <a:rPr lang="fr-FR" sz="1200" b="1" dirty="0" smtClean="0">
                <a:solidFill>
                  <a:schemeClr val="tx1"/>
                </a:solidFill>
                <a:latin typeface="Trebuchet MS" pitchFamily="34" charset="0"/>
              </a:rPr>
              <a:t>2a</a:t>
            </a:r>
            <a:endParaRPr lang="fr-FR" sz="1200" b="1" dirty="0">
              <a:solidFill>
                <a:schemeClr val="tx1"/>
              </a:solidFill>
              <a:latin typeface="Trebuchet MS" pitchFamily="34" charset="0"/>
            </a:endParaRPr>
          </a:p>
        </p:txBody>
      </p:sp>
      <p:sp>
        <p:nvSpPr>
          <p:cNvPr id="65" name="Double flèche verticale 64"/>
          <p:cNvSpPr/>
          <p:nvPr/>
        </p:nvSpPr>
        <p:spPr>
          <a:xfrm>
            <a:off x="5214942" y="3643314"/>
            <a:ext cx="1071570" cy="2286016"/>
          </a:xfrm>
          <a:prstGeom prst="up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p>
            <a:pPr algn="ctr">
              <a:defRPr/>
            </a:pPr>
            <a:r>
              <a:rPr lang="fr-FR" sz="1200" dirty="0" smtClean="0">
                <a:latin typeface="Trebuchet MS" pitchFamily="34" charset="0"/>
              </a:rPr>
              <a:t>Vente</a:t>
            </a:r>
          </a:p>
        </p:txBody>
      </p:sp>
      <p:grpSp>
        <p:nvGrpSpPr>
          <p:cNvPr id="4" name="Groupe 46"/>
          <p:cNvGrpSpPr/>
          <p:nvPr/>
        </p:nvGrpSpPr>
        <p:grpSpPr>
          <a:xfrm>
            <a:off x="5500694" y="5286388"/>
            <a:ext cx="500066" cy="357190"/>
            <a:chOff x="6524627" y="4584708"/>
            <a:chExt cx="571498" cy="558804"/>
          </a:xfrm>
        </p:grpSpPr>
        <p:sp>
          <p:nvSpPr>
            <p:cNvPr id="48" name="Cube 47"/>
            <p:cNvSpPr/>
            <p:nvPr/>
          </p:nvSpPr>
          <p:spPr>
            <a:xfrm>
              <a:off x="6524627" y="4786325"/>
              <a:ext cx="285750" cy="357187"/>
            </a:xfrm>
            <a:prstGeom prst="cube">
              <a:avLst/>
            </a:prstGeom>
            <a:solidFill>
              <a:schemeClr val="tx1"/>
            </a:solidFill>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49" name="Triangle isocèle 48"/>
            <p:cNvSpPr/>
            <p:nvPr/>
          </p:nvSpPr>
          <p:spPr>
            <a:xfrm>
              <a:off x="6524627" y="4584708"/>
              <a:ext cx="214313" cy="285750"/>
            </a:xfrm>
            <a:prstGeom prst="triangle">
              <a:avLst/>
            </a:prstGeom>
            <a:solidFill>
              <a:schemeClr val="tx1"/>
            </a:solidFill>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50" name="Cube 49"/>
            <p:cNvSpPr/>
            <p:nvPr/>
          </p:nvSpPr>
          <p:spPr>
            <a:xfrm>
              <a:off x="6667502" y="4786325"/>
              <a:ext cx="285750" cy="357187"/>
            </a:xfrm>
            <a:prstGeom prst="cube">
              <a:avLst/>
            </a:prstGeom>
            <a:solidFill>
              <a:schemeClr val="tx1"/>
            </a:solidFill>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51" name="Cube 50"/>
            <p:cNvSpPr/>
            <p:nvPr/>
          </p:nvSpPr>
          <p:spPr>
            <a:xfrm>
              <a:off x="6810375" y="4786325"/>
              <a:ext cx="285750" cy="357187"/>
            </a:xfrm>
            <a:prstGeom prst="cube">
              <a:avLst/>
            </a:prstGeom>
            <a:solidFill>
              <a:schemeClr val="tx1"/>
            </a:solidFill>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52" name="Triangle isocèle 51"/>
            <p:cNvSpPr/>
            <p:nvPr/>
          </p:nvSpPr>
          <p:spPr>
            <a:xfrm>
              <a:off x="6670675" y="4584708"/>
              <a:ext cx="214313" cy="285750"/>
            </a:xfrm>
            <a:prstGeom prst="triangle">
              <a:avLst/>
            </a:prstGeom>
            <a:solidFill>
              <a:schemeClr val="tx1"/>
            </a:solidFill>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53" name="Triangle isocèle 52"/>
            <p:cNvSpPr/>
            <p:nvPr/>
          </p:nvSpPr>
          <p:spPr>
            <a:xfrm>
              <a:off x="6810376" y="4584708"/>
              <a:ext cx="214313" cy="285750"/>
            </a:xfrm>
            <a:prstGeom prst="triangle">
              <a:avLst/>
            </a:prstGeom>
            <a:solidFill>
              <a:schemeClr val="tx1"/>
            </a:solidFill>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grpSp>
      <p:sp>
        <p:nvSpPr>
          <p:cNvPr id="63" name="Ellipse 62"/>
          <p:cNvSpPr/>
          <p:nvPr/>
        </p:nvSpPr>
        <p:spPr>
          <a:xfrm>
            <a:off x="5572132" y="3929066"/>
            <a:ext cx="357190" cy="35719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noAutofit/>
          </a:bodyPr>
          <a:lstStyle/>
          <a:p>
            <a:pPr algn="ctr" fontAlgn="auto">
              <a:spcBef>
                <a:spcPts val="0"/>
              </a:spcBef>
              <a:spcAft>
                <a:spcPts val="0"/>
              </a:spcAft>
              <a:defRPr/>
            </a:pPr>
            <a:r>
              <a:rPr lang="fr-FR" sz="1200" b="1" dirty="0" smtClean="0">
                <a:solidFill>
                  <a:schemeClr val="tx1"/>
                </a:solidFill>
                <a:latin typeface="Trebuchet MS" pitchFamily="34" charset="0"/>
              </a:rPr>
              <a:t>2b</a:t>
            </a:r>
            <a:endParaRPr lang="fr-FR" sz="1200" b="1" dirty="0">
              <a:solidFill>
                <a:schemeClr val="tx1"/>
              </a:solidFill>
              <a:latin typeface="Trebuchet MS" pitchFamily="34" charset="0"/>
            </a:endParaRPr>
          </a:p>
        </p:txBody>
      </p:sp>
      <p:sp>
        <p:nvSpPr>
          <p:cNvPr id="66" name="Flèche gauche 65"/>
          <p:cNvSpPr/>
          <p:nvPr/>
        </p:nvSpPr>
        <p:spPr>
          <a:xfrm rot="19514968">
            <a:off x="2086620" y="4401330"/>
            <a:ext cx="2962264" cy="857256"/>
          </a:xfrm>
          <a:prstGeom prst="lef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200" b="1" dirty="0" smtClean="0">
                <a:latin typeface="Trebuchet MS" pitchFamily="34" charset="0"/>
              </a:rPr>
              <a:t>Versement du prix à due concurrence  de la créance </a:t>
            </a:r>
            <a:endParaRPr lang="fr-FR" sz="1200" b="1" dirty="0">
              <a:latin typeface="Trebuchet MS" pitchFamily="34" charset="0"/>
            </a:endParaRPr>
          </a:p>
        </p:txBody>
      </p:sp>
      <p:sp>
        <p:nvSpPr>
          <p:cNvPr id="67" name="Ellipse 66"/>
          <p:cNvSpPr/>
          <p:nvPr/>
        </p:nvSpPr>
        <p:spPr>
          <a:xfrm>
            <a:off x="2428860" y="5286388"/>
            <a:ext cx="357190" cy="357190"/>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noAutofit/>
          </a:bodyPr>
          <a:lstStyle/>
          <a:p>
            <a:pPr algn="ctr" fontAlgn="auto">
              <a:spcBef>
                <a:spcPts val="0"/>
              </a:spcBef>
              <a:spcAft>
                <a:spcPts val="0"/>
              </a:spcAft>
              <a:defRPr/>
            </a:pPr>
            <a:r>
              <a:rPr lang="fr-FR" sz="1200" b="1" dirty="0" smtClean="0">
                <a:solidFill>
                  <a:schemeClr val="tx1"/>
                </a:solidFill>
                <a:latin typeface="Trebuchet MS" pitchFamily="34" charset="0"/>
              </a:rPr>
              <a:t>2b</a:t>
            </a:r>
            <a:endParaRPr lang="fr-FR" sz="1200" b="1" dirty="0">
              <a:solidFill>
                <a:schemeClr val="tx1"/>
              </a:solidFill>
              <a:latin typeface="Trebuchet MS" pitchFamily="34" charset="0"/>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Ellipse 21"/>
          <p:cNvSpPr/>
          <p:nvPr/>
        </p:nvSpPr>
        <p:spPr>
          <a:xfrm>
            <a:off x="142844" y="1357298"/>
            <a:ext cx="5715040" cy="2143140"/>
          </a:xfrm>
          <a:prstGeom prst="ellipse">
            <a:avLst/>
          </a:prstGeom>
          <a:solidFill>
            <a:srgbClr val="FF7C80">
              <a:alpha val="31000"/>
            </a:srgbClr>
          </a:solidFill>
          <a:ln>
            <a:solidFill>
              <a:srgbClr val="0066CC"/>
            </a:solidFill>
            <a:prstDash val="dash"/>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sz="800" b="1" dirty="0">
              <a:solidFill>
                <a:schemeClr val="tx1"/>
              </a:solidFill>
              <a:latin typeface="Trebuchet MS" pitchFamily="34" charset="0"/>
            </a:endParaRPr>
          </a:p>
        </p:txBody>
      </p:sp>
      <p:sp>
        <p:nvSpPr>
          <p:cNvPr id="23" name="ZoneTexte 22"/>
          <p:cNvSpPr txBox="1"/>
          <p:nvPr/>
        </p:nvSpPr>
        <p:spPr>
          <a:xfrm>
            <a:off x="2073575" y="1428736"/>
            <a:ext cx="2069797" cy="338554"/>
          </a:xfrm>
          <a:prstGeom prst="rect">
            <a:avLst/>
          </a:prstGeom>
          <a:noFill/>
        </p:spPr>
        <p:txBody>
          <a:bodyPr wrap="none" rtlCol="0">
            <a:spAutoFit/>
          </a:bodyPr>
          <a:lstStyle/>
          <a:p>
            <a:r>
              <a:rPr lang="fr-FR" sz="1600" dirty="0" smtClean="0">
                <a:latin typeface="Trebuchet MS" pitchFamily="34" charset="0"/>
              </a:rPr>
              <a:t>Pacte d’actionnaires</a:t>
            </a:r>
            <a:endParaRPr lang="fr-FR" sz="1600" dirty="0">
              <a:latin typeface="Trebuchet MS" pitchFamily="34" charset="0"/>
            </a:endParaRPr>
          </a:p>
        </p:txBody>
      </p:sp>
      <p:sp>
        <p:nvSpPr>
          <p:cNvPr id="50" name="Rectangle 49"/>
          <p:cNvSpPr/>
          <p:nvPr/>
        </p:nvSpPr>
        <p:spPr>
          <a:xfrm>
            <a:off x="827584" y="1834564"/>
            <a:ext cx="1296144" cy="1224136"/>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r>
              <a:rPr lang="fr-FR" sz="1200" b="1" dirty="0" smtClean="0">
                <a:solidFill>
                  <a:schemeClr val="tx1"/>
                </a:solidFill>
                <a:latin typeface="Trebuchet MS" pitchFamily="34" charset="0"/>
              </a:rPr>
              <a:t>Branche 1</a:t>
            </a:r>
          </a:p>
          <a:p>
            <a:pPr algn="ctr" fontAlgn="auto">
              <a:spcBef>
                <a:spcPts val="0"/>
              </a:spcBef>
              <a:spcAft>
                <a:spcPts val="0"/>
              </a:spcAft>
              <a:defRPr/>
            </a:pPr>
            <a:endParaRPr lang="fr-FR" sz="1200" b="1" dirty="0" smtClean="0">
              <a:solidFill>
                <a:schemeClr val="tx1"/>
              </a:solidFill>
              <a:latin typeface="Trebuchet MS" pitchFamily="34" charset="0"/>
            </a:endParaRPr>
          </a:p>
          <a:p>
            <a:pPr algn="ctr" fontAlgn="auto">
              <a:spcBef>
                <a:spcPts val="0"/>
              </a:spcBef>
              <a:spcAft>
                <a:spcPts val="0"/>
              </a:spcAft>
              <a:defRPr/>
            </a:pPr>
            <a:endParaRPr lang="fr-FR" sz="1200" b="1" dirty="0" smtClean="0">
              <a:solidFill>
                <a:schemeClr val="tx1"/>
              </a:solidFill>
              <a:latin typeface="Trebuchet MS" pitchFamily="34" charset="0"/>
            </a:endParaRPr>
          </a:p>
          <a:p>
            <a:pPr algn="ctr" fontAlgn="auto">
              <a:spcBef>
                <a:spcPts val="0"/>
              </a:spcBef>
              <a:spcAft>
                <a:spcPts val="0"/>
              </a:spcAft>
              <a:defRPr/>
            </a:pPr>
            <a:endParaRPr lang="fr-FR" sz="1200" b="1" dirty="0" smtClean="0">
              <a:solidFill>
                <a:schemeClr val="tx1"/>
              </a:solidFill>
              <a:latin typeface="Trebuchet MS" pitchFamily="34" charset="0"/>
            </a:endParaRPr>
          </a:p>
          <a:p>
            <a:pPr algn="ctr" fontAlgn="auto">
              <a:spcBef>
                <a:spcPts val="0"/>
              </a:spcBef>
              <a:spcAft>
                <a:spcPts val="0"/>
              </a:spcAft>
              <a:defRPr/>
            </a:pPr>
            <a:endParaRPr lang="fr-FR" sz="1200" b="1" dirty="0">
              <a:solidFill>
                <a:schemeClr val="tx1"/>
              </a:solidFill>
              <a:latin typeface="Trebuchet MS" pitchFamily="34" charset="0"/>
            </a:endParaRPr>
          </a:p>
        </p:txBody>
      </p:sp>
      <p:grpSp>
        <p:nvGrpSpPr>
          <p:cNvPr id="2" name="Group 42"/>
          <p:cNvGrpSpPr>
            <a:grpSpLocks/>
          </p:cNvGrpSpPr>
          <p:nvPr/>
        </p:nvGrpSpPr>
        <p:grpSpPr bwMode="auto">
          <a:xfrm>
            <a:off x="0" y="260894"/>
            <a:ext cx="8999608" cy="5065710"/>
            <a:chOff x="110" y="738"/>
            <a:chExt cx="9138" cy="3191"/>
          </a:xfrm>
        </p:grpSpPr>
        <p:sp>
          <p:nvSpPr>
            <p:cNvPr id="20507" name="Rectangle 43"/>
            <p:cNvSpPr>
              <a:spLocks noChangeArrowheads="1"/>
            </p:cNvSpPr>
            <p:nvPr/>
          </p:nvSpPr>
          <p:spPr bwMode="auto">
            <a:xfrm>
              <a:off x="110" y="1106"/>
              <a:ext cx="5993" cy="2823"/>
            </a:xfrm>
            <a:prstGeom prst="rect">
              <a:avLst/>
            </a:prstGeom>
            <a:noFill/>
            <a:ln w="9525">
              <a:noFill/>
              <a:miter lim="800000"/>
              <a:headEnd/>
              <a:tailEnd/>
            </a:ln>
          </p:spPr>
          <p:txBody>
            <a:bodyPr lIns="0" tIns="72000" rIns="0" bIns="0"/>
            <a:lstStyle/>
            <a:p>
              <a:pPr marL="185738" lvl="2" indent="-182563">
                <a:spcBef>
                  <a:spcPct val="30000"/>
                </a:spcBef>
                <a:buClr>
                  <a:srgbClr val="A5003E"/>
                </a:buClr>
                <a:buSzPct val="120000"/>
                <a:buFont typeface="Wingdings" pitchFamily="2" charset="2"/>
                <a:buChar char="§"/>
              </a:pPr>
              <a:endParaRPr lang="fr-FR" sz="1300" dirty="0">
                <a:latin typeface="Trebuchet MS" pitchFamily="34" charset="0"/>
                <a:cs typeface="Arial" charset="0"/>
              </a:endParaRPr>
            </a:p>
          </p:txBody>
        </p:sp>
        <p:sp>
          <p:nvSpPr>
            <p:cNvPr id="12" name="Rectangle 44"/>
            <p:cNvSpPr>
              <a:spLocks noChangeArrowheads="1"/>
            </p:cNvSpPr>
            <p:nvPr/>
          </p:nvSpPr>
          <p:spPr bwMode="auto">
            <a:xfrm>
              <a:off x="219" y="738"/>
              <a:ext cx="9029" cy="167"/>
            </a:xfrm>
            <a:prstGeom prst="rect">
              <a:avLst/>
            </a:prstGeom>
            <a:solidFill>
              <a:schemeClr val="bg1">
                <a:lumMod val="85000"/>
              </a:schemeClr>
            </a:solidFill>
            <a:ln w="12700" algn="ctr">
              <a:noFill/>
              <a:miter lim="800000"/>
              <a:headEnd/>
              <a:tailEnd/>
            </a:ln>
          </p:spPr>
          <p:txBody>
            <a:bodyPr wrap="none" lIns="54000" anchor="ctr"/>
            <a:lstStyle/>
            <a:p>
              <a:pPr fontAlgn="auto">
                <a:spcBef>
                  <a:spcPts val="0"/>
                </a:spcBef>
                <a:spcAft>
                  <a:spcPts val="0"/>
                </a:spcAft>
                <a:defRPr/>
              </a:pPr>
              <a:r>
                <a:rPr lang="fr-FR" sz="1300" b="1" dirty="0" smtClean="0">
                  <a:latin typeface="Trebuchet MS" pitchFamily="34" charset="0"/>
                  <a:cs typeface="Arial" pitchFamily="34" charset="0"/>
                </a:rPr>
                <a:t>Illustration n° 87 : Exemple d’utilisation de la fiducie pour organiser les relations jusqu’à la troisième génération</a:t>
              </a:r>
              <a:endParaRPr lang="fr-FR" sz="1300" b="1" dirty="0">
                <a:latin typeface="Trebuchet MS" pitchFamily="34" charset="0"/>
                <a:cs typeface="Arial" pitchFamily="34" charset="0"/>
              </a:endParaRPr>
            </a:p>
          </p:txBody>
        </p:sp>
      </p:grpSp>
      <p:pic>
        <p:nvPicPr>
          <p:cNvPr id="20" name="Picture 4" descr="C:\Documents and Settings\jrapon-lonete\Mes documents\Mes images\Famille.bmp"/>
          <p:cNvPicPr>
            <a:picLocks noChangeAspect="1" noChangeArrowheads="1"/>
          </p:cNvPicPr>
          <p:nvPr/>
        </p:nvPicPr>
        <p:blipFill>
          <a:blip r:embed="rId3" cstate="print"/>
          <a:srcRect t="16194" r="7692"/>
          <a:stretch>
            <a:fillRect/>
          </a:stretch>
        </p:blipFill>
        <p:spPr bwMode="auto">
          <a:xfrm>
            <a:off x="1043608" y="2241415"/>
            <a:ext cx="864096" cy="745277"/>
          </a:xfrm>
          <a:prstGeom prst="rect">
            <a:avLst/>
          </a:prstGeom>
          <a:noFill/>
        </p:spPr>
      </p:pic>
      <p:sp>
        <p:nvSpPr>
          <p:cNvPr id="27" name="Rectangle 26"/>
          <p:cNvSpPr/>
          <p:nvPr/>
        </p:nvSpPr>
        <p:spPr>
          <a:xfrm>
            <a:off x="2352040" y="4714884"/>
            <a:ext cx="1427872" cy="642942"/>
          </a:xfrm>
          <a:prstGeom prst="rect">
            <a:avLst/>
          </a:prstGeom>
          <a:solidFill>
            <a:srgbClr val="0066CC"/>
          </a:soli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400" b="1" dirty="0">
                <a:latin typeface="Trebuchet MS" pitchFamily="34" charset="0"/>
              </a:rPr>
              <a:t>Société </a:t>
            </a:r>
            <a:r>
              <a:rPr lang="fr-FR" sz="1400" b="1" dirty="0" smtClean="0">
                <a:latin typeface="Trebuchet MS" pitchFamily="34" charset="0"/>
              </a:rPr>
              <a:t>opérationnelle</a:t>
            </a:r>
            <a:endParaRPr lang="fr-FR" sz="1400" b="1" dirty="0">
              <a:latin typeface="Trebuchet MS" pitchFamily="34" charset="0"/>
            </a:endParaRPr>
          </a:p>
        </p:txBody>
      </p:sp>
      <p:cxnSp>
        <p:nvCxnSpPr>
          <p:cNvPr id="28" name="Connecteur en angle 96"/>
          <p:cNvCxnSpPr>
            <a:stCxn id="50" idx="2"/>
            <a:endCxn id="27" idx="1"/>
          </p:cNvCxnSpPr>
          <p:nvPr/>
        </p:nvCxnSpPr>
        <p:spPr>
          <a:xfrm rot="16200000" flipH="1">
            <a:off x="925021" y="3609335"/>
            <a:ext cx="1977655" cy="876384"/>
          </a:xfrm>
          <a:prstGeom prst="bentConnector2">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necteur en angle 96"/>
          <p:cNvCxnSpPr>
            <a:stCxn id="56" idx="2"/>
          </p:cNvCxnSpPr>
          <p:nvPr/>
        </p:nvCxnSpPr>
        <p:spPr>
          <a:xfrm rot="5400000">
            <a:off x="2086929" y="3886793"/>
            <a:ext cx="1656980" cy="794"/>
          </a:xfrm>
          <a:prstGeom prst="straightConnector1">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eur en angle 96"/>
          <p:cNvCxnSpPr>
            <a:stCxn id="60" idx="2"/>
            <a:endCxn id="27" idx="3"/>
          </p:cNvCxnSpPr>
          <p:nvPr/>
        </p:nvCxnSpPr>
        <p:spPr>
          <a:xfrm rot="5400000">
            <a:off x="3115121" y="3723491"/>
            <a:ext cx="1977655" cy="648072"/>
          </a:xfrm>
          <a:prstGeom prst="bentConnector2">
            <a:avLst/>
          </a:prstGeom>
          <a:ln w="25400">
            <a:solidFill>
              <a:srgbClr val="A5003E"/>
            </a:solidFill>
            <a:tailEnd type="triangle"/>
          </a:ln>
        </p:spPr>
        <p:style>
          <a:lnRef idx="1">
            <a:schemeClr val="accent1"/>
          </a:lnRef>
          <a:fillRef idx="0">
            <a:schemeClr val="accent1"/>
          </a:fillRef>
          <a:effectRef idx="0">
            <a:schemeClr val="accent1"/>
          </a:effectRef>
          <a:fontRef idx="minor">
            <a:schemeClr val="tx1"/>
          </a:fontRef>
        </p:style>
      </p:cxnSp>
      <p:sp>
        <p:nvSpPr>
          <p:cNvPr id="44" name="ZoneTexte 43"/>
          <p:cNvSpPr txBox="1"/>
          <p:nvPr/>
        </p:nvSpPr>
        <p:spPr>
          <a:xfrm>
            <a:off x="4427984" y="4210828"/>
            <a:ext cx="642942" cy="400110"/>
          </a:xfrm>
          <a:prstGeom prst="rect">
            <a:avLst/>
          </a:prstGeom>
          <a:noFill/>
          <a:ln w="25400">
            <a:noFill/>
          </a:ln>
        </p:spPr>
        <p:txBody>
          <a:bodyPr wrap="square" rtlCol="0">
            <a:spAutoFit/>
          </a:bodyPr>
          <a:lstStyle/>
          <a:p>
            <a:r>
              <a:rPr lang="fr-FR" sz="1000" b="1" dirty="0" smtClean="0">
                <a:solidFill>
                  <a:srgbClr val="A5003E"/>
                </a:solidFill>
                <a:latin typeface="Trebuchet MS" pitchFamily="34" charset="0"/>
              </a:rPr>
              <a:t>PP</a:t>
            </a:r>
          </a:p>
          <a:p>
            <a:r>
              <a:rPr lang="fr-FR" sz="1000" b="1" dirty="0" smtClean="0">
                <a:solidFill>
                  <a:srgbClr val="A5003E"/>
                </a:solidFill>
                <a:latin typeface="Trebuchet MS" pitchFamily="34" charset="0"/>
              </a:rPr>
              <a:t>33,3%</a:t>
            </a:r>
            <a:endParaRPr lang="fr-FR" sz="1000" b="1" dirty="0">
              <a:solidFill>
                <a:srgbClr val="A5003E"/>
              </a:solidFill>
              <a:latin typeface="Trebuchet MS" pitchFamily="34" charset="0"/>
            </a:endParaRPr>
          </a:p>
        </p:txBody>
      </p:sp>
      <p:sp>
        <p:nvSpPr>
          <p:cNvPr id="45" name="ZoneTexte 44"/>
          <p:cNvSpPr txBox="1"/>
          <p:nvPr/>
        </p:nvSpPr>
        <p:spPr>
          <a:xfrm>
            <a:off x="2920946" y="4210828"/>
            <a:ext cx="642942" cy="400110"/>
          </a:xfrm>
          <a:prstGeom prst="rect">
            <a:avLst/>
          </a:prstGeom>
          <a:noFill/>
          <a:ln w="25400">
            <a:noFill/>
          </a:ln>
        </p:spPr>
        <p:txBody>
          <a:bodyPr wrap="square" rtlCol="0">
            <a:spAutoFit/>
          </a:bodyPr>
          <a:lstStyle/>
          <a:p>
            <a:r>
              <a:rPr lang="fr-FR" sz="1000" b="1" dirty="0" smtClean="0">
                <a:solidFill>
                  <a:srgbClr val="A5003E"/>
                </a:solidFill>
                <a:latin typeface="Trebuchet MS" pitchFamily="34" charset="0"/>
              </a:rPr>
              <a:t>PP</a:t>
            </a:r>
          </a:p>
          <a:p>
            <a:r>
              <a:rPr lang="fr-FR" sz="1000" b="1" dirty="0" smtClean="0">
                <a:solidFill>
                  <a:srgbClr val="A5003E"/>
                </a:solidFill>
                <a:latin typeface="Trebuchet MS" pitchFamily="34" charset="0"/>
              </a:rPr>
              <a:t>33,3%</a:t>
            </a:r>
            <a:endParaRPr lang="fr-FR" sz="1000" b="1" dirty="0">
              <a:solidFill>
                <a:srgbClr val="A5003E"/>
              </a:solidFill>
              <a:latin typeface="Trebuchet MS" pitchFamily="34" charset="0"/>
            </a:endParaRPr>
          </a:p>
        </p:txBody>
      </p:sp>
      <p:sp>
        <p:nvSpPr>
          <p:cNvPr id="46" name="ZoneTexte 45"/>
          <p:cNvSpPr txBox="1"/>
          <p:nvPr/>
        </p:nvSpPr>
        <p:spPr>
          <a:xfrm>
            <a:off x="1480786" y="4210828"/>
            <a:ext cx="642942" cy="400110"/>
          </a:xfrm>
          <a:prstGeom prst="rect">
            <a:avLst/>
          </a:prstGeom>
          <a:noFill/>
          <a:ln w="25400">
            <a:noFill/>
          </a:ln>
        </p:spPr>
        <p:txBody>
          <a:bodyPr wrap="square" rtlCol="0">
            <a:spAutoFit/>
          </a:bodyPr>
          <a:lstStyle/>
          <a:p>
            <a:r>
              <a:rPr lang="fr-FR" sz="1000" b="1" dirty="0" smtClean="0">
                <a:solidFill>
                  <a:srgbClr val="A5003E"/>
                </a:solidFill>
                <a:latin typeface="Trebuchet MS" pitchFamily="34" charset="0"/>
              </a:rPr>
              <a:t>PP</a:t>
            </a:r>
          </a:p>
          <a:p>
            <a:r>
              <a:rPr lang="fr-FR" sz="1000" b="1" dirty="0" smtClean="0">
                <a:solidFill>
                  <a:srgbClr val="A5003E"/>
                </a:solidFill>
                <a:latin typeface="Trebuchet MS" pitchFamily="34" charset="0"/>
              </a:rPr>
              <a:t>33,3%</a:t>
            </a:r>
            <a:endParaRPr lang="fr-FR" sz="1000" b="1" dirty="0">
              <a:solidFill>
                <a:srgbClr val="A5003E"/>
              </a:solidFill>
              <a:latin typeface="Trebuchet MS" pitchFamily="34" charset="0"/>
            </a:endParaRPr>
          </a:p>
        </p:txBody>
      </p:sp>
      <p:sp>
        <p:nvSpPr>
          <p:cNvPr id="56" name="Rectangle 55"/>
          <p:cNvSpPr/>
          <p:nvPr/>
        </p:nvSpPr>
        <p:spPr>
          <a:xfrm>
            <a:off x="2267744" y="1834564"/>
            <a:ext cx="1296144" cy="1224136"/>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r>
              <a:rPr lang="fr-FR" sz="1200" b="1" dirty="0" smtClean="0">
                <a:solidFill>
                  <a:schemeClr val="tx1"/>
                </a:solidFill>
                <a:latin typeface="Trebuchet MS" pitchFamily="34" charset="0"/>
              </a:rPr>
              <a:t>Branche 2</a:t>
            </a:r>
          </a:p>
          <a:p>
            <a:pPr algn="ctr" fontAlgn="auto">
              <a:spcBef>
                <a:spcPts val="0"/>
              </a:spcBef>
              <a:spcAft>
                <a:spcPts val="0"/>
              </a:spcAft>
              <a:defRPr/>
            </a:pPr>
            <a:endParaRPr lang="fr-FR" sz="1200" b="1" dirty="0" smtClean="0">
              <a:solidFill>
                <a:schemeClr val="tx1"/>
              </a:solidFill>
              <a:latin typeface="Trebuchet MS" pitchFamily="34" charset="0"/>
            </a:endParaRPr>
          </a:p>
          <a:p>
            <a:pPr algn="ctr" fontAlgn="auto">
              <a:spcBef>
                <a:spcPts val="0"/>
              </a:spcBef>
              <a:spcAft>
                <a:spcPts val="0"/>
              </a:spcAft>
              <a:defRPr/>
            </a:pPr>
            <a:endParaRPr lang="fr-FR" sz="1200" b="1" dirty="0" smtClean="0">
              <a:solidFill>
                <a:schemeClr val="tx1"/>
              </a:solidFill>
              <a:latin typeface="Trebuchet MS" pitchFamily="34" charset="0"/>
            </a:endParaRPr>
          </a:p>
          <a:p>
            <a:pPr algn="ctr" fontAlgn="auto">
              <a:spcBef>
                <a:spcPts val="0"/>
              </a:spcBef>
              <a:spcAft>
                <a:spcPts val="0"/>
              </a:spcAft>
              <a:defRPr/>
            </a:pPr>
            <a:endParaRPr lang="fr-FR" sz="1200" b="1" dirty="0" smtClean="0">
              <a:solidFill>
                <a:schemeClr val="tx1"/>
              </a:solidFill>
              <a:latin typeface="Trebuchet MS" pitchFamily="34" charset="0"/>
            </a:endParaRPr>
          </a:p>
          <a:p>
            <a:pPr algn="ctr" fontAlgn="auto">
              <a:spcBef>
                <a:spcPts val="0"/>
              </a:spcBef>
              <a:spcAft>
                <a:spcPts val="0"/>
              </a:spcAft>
              <a:defRPr/>
            </a:pPr>
            <a:endParaRPr lang="fr-FR" sz="1200" b="1" dirty="0">
              <a:solidFill>
                <a:schemeClr val="tx1"/>
              </a:solidFill>
              <a:latin typeface="Trebuchet MS" pitchFamily="34" charset="0"/>
            </a:endParaRPr>
          </a:p>
        </p:txBody>
      </p:sp>
      <p:pic>
        <p:nvPicPr>
          <p:cNvPr id="57" name="Picture 4" descr="C:\Documents and Settings\jrapon-lonete\Mes documents\Mes images\Famille.bmp"/>
          <p:cNvPicPr>
            <a:picLocks noChangeAspect="1" noChangeArrowheads="1"/>
          </p:cNvPicPr>
          <p:nvPr/>
        </p:nvPicPr>
        <p:blipFill>
          <a:blip r:embed="rId3" cstate="print"/>
          <a:srcRect t="16194" r="7692"/>
          <a:stretch>
            <a:fillRect/>
          </a:stretch>
        </p:blipFill>
        <p:spPr bwMode="auto">
          <a:xfrm>
            <a:off x="2483768" y="2241415"/>
            <a:ext cx="864096" cy="745277"/>
          </a:xfrm>
          <a:prstGeom prst="rect">
            <a:avLst/>
          </a:prstGeom>
          <a:noFill/>
        </p:spPr>
      </p:pic>
      <p:sp>
        <p:nvSpPr>
          <p:cNvPr id="60" name="Rectangle 59"/>
          <p:cNvSpPr/>
          <p:nvPr/>
        </p:nvSpPr>
        <p:spPr>
          <a:xfrm>
            <a:off x="3779912" y="1834564"/>
            <a:ext cx="1296144" cy="1224136"/>
          </a:xfrm>
          <a:prstGeom prst="rect">
            <a:avLst/>
          </a:prstGeom>
          <a:solidFill>
            <a:schemeClr val="accent3">
              <a:lumMod val="40000"/>
              <a:lumOff val="60000"/>
            </a:schemeClr>
          </a:solidFill>
          <a:ln>
            <a:solidFill>
              <a:srgbClr val="517C22"/>
            </a:solid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normAutofit/>
          </a:bodyPr>
          <a:lstStyle/>
          <a:p>
            <a:pPr algn="ctr" fontAlgn="auto">
              <a:spcBef>
                <a:spcPts val="0"/>
              </a:spcBef>
              <a:spcAft>
                <a:spcPts val="0"/>
              </a:spcAft>
              <a:defRPr/>
            </a:pPr>
            <a:r>
              <a:rPr lang="fr-FR" sz="1200" b="1" dirty="0" smtClean="0">
                <a:solidFill>
                  <a:schemeClr val="tx1"/>
                </a:solidFill>
                <a:latin typeface="Trebuchet MS" pitchFamily="34" charset="0"/>
              </a:rPr>
              <a:t>Branche 3</a:t>
            </a:r>
          </a:p>
          <a:p>
            <a:pPr algn="ctr" fontAlgn="auto">
              <a:spcBef>
                <a:spcPts val="0"/>
              </a:spcBef>
              <a:spcAft>
                <a:spcPts val="0"/>
              </a:spcAft>
              <a:defRPr/>
            </a:pPr>
            <a:endParaRPr lang="fr-FR" sz="1200" b="1" dirty="0" smtClean="0">
              <a:solidFill>
                <a:schemeClr val="tx1"/>
              </a:solidFill>
              <a:latin typeface="Trebuchet MS" pitchFamily="34" charset="0"/>
            </a:endParaRPr>
          </a:p>
          <a:p>
            <a:pPr algn="ctr" fontAlgn="auto">
              <a:spcBef>
                <a:spcPts val="0"/>
              </a:spcBef>
              <a:spcAft>
                <a:spcPts val="0"/>
              </a:spcAft>
              <a:defRPr/>
            </a:pPr>
            <a:endParaRPr lang="fr-FR" sz="1200" b="1" dirty="0" smtClean="0">
              <a:solidFill>
                <a:schemeClr val="tx1"/>
              </a:solidFill>
              <a:latin typeface="Trebuchet MS" pitchFamily="34" charset="0"/>
            </a:endParaRPr>
          </a:p>
          <a:p>
            <a:pPr algn="ctr" fontAlgn="auto">
              <a:spcBef>
                <a:spcPts val="0"/>
              </a:spcBef>
              <a:spcAft>
                <a:spcPts val="0"/>
              </a:spcAft>
              <a:defRPr/>
            </a:pPr>
            <a:endParaRPr lang="fr-FR" sz="1200" b="1" dirty="0" smtClean="0">
              <a:solidFill>
                <a:schemeClr val="tx1"/>
              </a:solidFill>
              <a:latin typeface="Trebuchet MS" pitchFamily="34" charset="0"/>
            </a:endParaRPr>
          </a:p>
          <a:p>
            <a:pPr algn="ctr" fontAlgn="auto">
              <a:spcBef>
                <a:spcPts val="0"/>
              </a:spcBef>
              <a:spcAft>
                <a:spcPts val="0"/>
              </a:spcAft>
              <a:defRPr/>
            </a:pPr>
            <a:endParaRPr lang="fr-FR" sz="1200" b="1" dirty="0">
              <a:solidFill>
                <a:schemeClr val="tx1"/>
              </a:solidFill>
              <a:latin typeface="Trebuchet MS" pitchFamily="34" charset="0"/>
            </a:endParaRPr>
          </a:p>
        </p:txBody>
      </p:sp>
      <p:pic>
        <p:nvPicPr>
          <p:cNvPr id="61" name="Picture 4" descr="C:\Documents and Settings\jrapon-lonete\Mes documents\Mes images\Famille.bmp"/>
          <p:cNvPicPr>
            <a:picLocks noChangeAspect="1" noChangeArrowheads="1"/>
          </p:cNvPicPr>
          <p:nvPr/>
        </p:nvPicPr>
        <p:blipFill>
          <a:blip r:embed="rId3" cstate="print"/>
          <a:srcRect t="16194" r="7692"/>
          <a:stretch>
            <a:fillRect/>
          </a:stretch>
        </p:blipFill>
        <p:spPr bwMode="auto">
          <a:xfrm>
            <a:off x="3995936" y="2241415"/>
            <a:ext cx="864096" cy="745277"/>
          </a:xfrm>
          <a:prstGeom prst="rect">
            <a:avLst/>
          </a:prstGeom>
          <a:noFill/>
        </p:spPr>
      </p:pic>
      <p:sp>
        <p:nvSpPr>
          <p:cNvPr id="66" name="Rectangle 41"/>
          <p:cNvSpPr>
            <a:spLocks noChangeArrowheads="1"/>
          </p:cNvSpPr>
          <p:nvPr/>
        </p:nvSpPr>
        <p:spPr bwMode="auto">
          <a:xfrm>
            <a:off x="6012160" y="980728"/>
            <a:ext cx="2232247" cy="4662850"/>
          </a:xfrm>
          <a:prstGeom prst="rect">
            <a:avLst/>
          </a:prstGeom>
          <a:solidFill>
            <a:schemeClr val="bg1">
              <a:lumMod val="85000"/>
            </a:schemeClr>
          </a:solidFill>
          <a:ln w="9525">
            <a:noFill/>
            <a:miter lim="800000"/>
            <a:headEnd/>
            <a:tailEnd/>
          </a:ln>
        </p:spPr>
        <p:txBody>
          <a:bodyPr lIns="54000" tIns="54000" rIns="54000" bIns="54000"/>
          <a:lstStyle/>
          <a:p>
            <a:pPr marL="1588" lvl="1" fontAlgn="auto">
              <a:spcBef>
                <a:spcPct val="30000"/>
              </a:spcBef>
              <a:spcAft>
                <a:spcPts val="0"/>
              </a:spcAft>
              <a:defRPr/>
            </a:pPr>
            <a:r>
              <a:rPr lang="fr-FR" sz="1300" b="1" dirty="0" smtClean="0">
                <a:latin typeface="Trebuchet MS" pitchFamily="34" charset="0"/>
                <a:cs typeface="Arial" pitchFamily="34" charset="0"/>
              </a:rPr>
              <a:t>Situation initiale</a:t>
            </a:r>
          </a:p>
          <a:p>
            <a:pPr marL="1588" lvl="1" fontAlgn="auto">
              <a:spcBef>
                <a:spcPct val="30000"/>
              </a:spcBef>
              <a:spcAft>
                <a:spcPts val="0"/>
              </a:spcAft>
              <a:defRPr/>
            </a:pPr>
            <a:r>
              <a:rPr lang="fr-FR" sz="1300" dirty="0" smtClean="0">
                <a:latin typeface="Trebuchet MS" pitchFamily="34" charset="0"/>
                <a:cs typeface="Arial" pitchFamily="34" charset="0"/>
              </a:rPr>
              <a:t>Une société opérationnelle est détenue en pleine-propriété à 100% par trois branches familiales, à hauteur de 33,3% chacune.</a:t>
            </a:r>
          </a:p>
          <a:p>
            <a:pPr marL="1588" lvl="1" fontAlgn="auto">
              <a:spcBef>
                <a:spcPct val="30000"/>
              </a:spcBef>
              <a:spcAft>
                <a:spcPts val="0"/>
              </a:spcAft>
              <a:defRPr/>
            </a:pPr>
            <a:endParaRPr lang="fr-FR" sz="1300" dirty="0" smtClean="0">
              <a:latin typeface="Trebuchet MS" pitchFamily="34" charset="0"/>
              <a:cs typeface="Arial" pitchFamily="34" charset="0"/>
            </a:endParaRPr>
          </a:p>
          <a:p>
            <a:pPr marL="1588" lvl="1" fontAlgn="auto">
              <a:spcBef>
                <a:spcPct val="30000"/>
              </a:spcBef>
              <a:spcAft>
                <a:spcPts val="0"/>
              </a:spcAft>
              <a:defRPr/>
            </a:pPr>
            <a:r>
              <a:rPr lang="fr-FR" sz="1300" dirty="0" smtClean="0">
                <a:latin typeface="Trebuchet MS" pitchFamily="34" charset="0"/>
                <a:cs typeface="Arial" pitchFamily="34" charset="0"/>
              </a:rPr>
              <a:t>L’ensemble des actionnaires sont liés entre eux par un pacte d’actionnaires. </a:t>
            </a:r>
          </a:p>
          <a:p>
            <a:pPr marL="1588" lvl="1" fontAlgn="auto">
              <a:spcBef>
                <a:spcPct val="30000"/>
              </a:spcBef>
              <a:spcAft>
                <a:spcPts val="0"/>
              </a:spcAft>
              <a:defRPr/>
            </a:pPr>
            <a:endParaRPr lang="fr-FR" sz="1300" dirty="0">
              <a:latin typeface="Trebuchet MS" pitchFamily="34" charset="0"/>
              <a:cs typeface="Arial" pitchFamily="34" charset="0"/>
            </a:endParaRPr>
          </a:p>
          <a:p>
            <a:pPr marL="1588" lvl="1" fontAlgn="auto">
              <a:spcBef>
                <a:spcPct val="30000"/>
              </a:spcBef>
              <a:spcAft>
                <a:spcPts val="0"/>
              </a:spcAft>
              <a:defRPr/>
            </a:pPr>
            <a:endParaRPr lang="fr-FR" sz="1300" dirty="0">
              <a:latin typeface="Trebuchet MS" pitchFamily="34" charset="0"/>
              <a:cs typeface="Arial" pitchFamily="34" charset="0"/>
            </a:endParaRPr>
          </a:p>
          <a:p>
            <a:pPr marL="1588" lvl="1" fontAlgn="auto">
              <a:spcBef>
                <a:spcPct val="30000"/>
              </a:spcBef>
              <a:spcAft>
                <a:spcPts val="0"/>
              </a:spcAft>
              <a:defRPr/>
            </a:pPr>
            <a:endParaRPr lang="fr-FR" sz="1300" b="1" dirty="0">
              <a:latin typeface="Trebuchet MS" pitchFamily="34" charset="0"/>
              <a:cs typeface="Arial" pitchFamily="34" charset="0"/>
            </a:endParaRPr>
          </a:p>
          <a:p>
            <a:pPr marL="1588" lvl="1" fontAlgn="auto">
              <a:spcBef>
                <a:spcPct val="30000"/>
              </a:spcBef>
              <a:spcAft>
                <a:spcPts val="0"/>
              </a:spcAft>
              <a:defRPr/>
            </a:pPr>
            <a:endParaRPr lang="fr-FR" sz="1300" dirty="0">
              <a:latin typeface="Trebuchet MS" pitchFamily="34" charset="0"/>
              <a:cs typeface="Arial" pitchFamily="34" charset="0"/>
            </a:endParaRPr>
          </a:p>
        </p:txBody>
      </p:sp>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12448</Words>
  <Application>Microsoft Office PowerPoint</Application>
  <PresentationFormat>Affichage à l'écran (4:3)</PresentationFormat>
  <Paragraphs>2121</Paragraphs>
  <Slides>107</Slides>
  <Notes>107</Notes>
  <HiddenSlides>0</HiddenSlides>
  <MMClips>0</MMClips>
  <ScaleCrop>false</ScaleCrop>
  <HeadingPairs>
    <vt:vector size="6" baseType="variant">
      <vt:variant>
        <vt:lpstr>Thème</vt:lpstr>
      </vt:variant>
      <vt:variant>
        <vt:i4>1</vt:i4>
      </vt:variant>
      <vt:variant>
        <vt:lpstr>Serveurs OLE incorporés</vt:lpstr>
      </vt:variant>
      <vt:variant>
        <vt:i4>2</vt:i4>
      </vt:variant>
      <vt:variant>
        <vt:lpstr>Titres des diapositives</vt:lpstr>
      </vt:variant>
      <vt:variant>
        <vt:i4>107</vt:i4>
      </vt:variant>
    </vt:vector>
  </HeadingPairs>
  <TitlesOfParts>
    <vt:vector size="110" baseType="lpstr">
      <vt:lpstr>Thème Office</vt:lpstr>
      <vt:lpstr>Worksheet</vt:lpstr>
      <vt:lpstr>Feuille Microsoft Office Excel 97-2003</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Diapositive 29</vt:lpstr>
      <vt:lpstr>Diapositive 30</vt:lpstr>
      <vt:lpstr>Tableaux de l’annexe 10 </vt:lpstr>
      <vt:lpstr>Diapositive 32</vt:lpstr>
      <vt:lpstr>Diapositive 33</vt:lpstr>
      <vt:lpstr>Diapositive 34</vt:lpstr>
      <vt:lpstr>Chapitre 2</vt:lpstr>
      <vt:lpstr>Diapositive 36</vt:lpstr>
      <vt:lpstr>Diapositive 37</vt:lpstr>
      <vt:lpstr>Diapositive 38</vt:lpstr>
      <vt:lpstr>Diapositive 39</vt:lpstr>
      <vt:lpstr>Diapositive 40</vt:lpstr>
      <vt:lpstr>Diapositive 41</vt:lpstr>
      <vt:lpstr>Diapositive 42</vt:lpstr>
      <vt:lpstr>Diapositive 43</vt:lpstr>
      <vt:lpstr>Diapositive 44</vt:lpstr>
      <vt:lpstr>Diapositive 45</vt:lpstr>
      <vt:lpstr>Diapositive 46</vt:lpstr>
      <vt:lpstr>Diapositive 47</vt:lpstr>
      <vt:lpstr>Diapositive 48</vt:lpstr>
      <vt:lpstr>Diapositive 49</vt:lpstr>
      <vt:lpstr>Diapositive 50</vt:lpstr>
      <vt:lpstr>Chapitre 3</vt:lpstr>
      <vt:lpstr>Diapositive 52</vt:lpstr>
      <vt:lpstr>Diapositive 53</vt:lpstr>
      <vt:lpstr>Diapositive 54</vt:lpstr>
      <vt:lpstr>Diapositive 55</vt:lpstr>
      <vt:lpstr>Diapositive 56</vt:lpstr>
      <vt:lpstr>Diapositive 57</vt:lpstr>
      <vt:lpstr>Diapositive 58</vt:lpstr>
      <vt:lpstr>Diapositive 59</vt:lpstr>
      <vt:lpstr>Diapositive 60</vt:lpstr>
      <vt:lpstr>Diapositive 61</vt:lpstr>
      <vt:lpstr>Diapositive 62</vt:lpstr>
      <vt:lpstr>Diapositive 63</vt:lpstr>
      <vt:lpstr>Diapositive 64</vt:lpstr>
      <vt:lpstr>Diapositive 65</vt:lpstr>
      <vt:lpstr>Diapositive 66</vt:lpstr>
      <vt:lpstr>Diapositive 67</vt:lpstr>
      <vt:lpstr>Diapositive 68</vt:lpstr>
      <vt:lpstr>Diapositive 69</vt:lpstr>
      <vt:lpstr>Diapositive 70</vt:lpstr>
      <vt:lpstr>Diapositive 71</vt:lpstr>
      <vt:lpstr>Diapositive 72</vt:lpstr>
      <vt:lpstr>Tableaux de l’annexe 13</vt:lpstr>
      <vt:lpstr>Diapositive 74</vt:lpstr>
      <vt:lpstr>Diapositive 75</vt:lpstr>
      <vt:lpstr>Tableau annexe 14</vt:lpstr>
      <vt:lpstr>Diapositive 77</vt:lpstr>
      <vt:lpstr>Chapitre 4</vt:lpstr>
      <vt:lpstr>Diapositive 79</vt:lpstr>
      <vt:lpstr>Diapositive 80</vt:lpstr>
      <vt:lpstr>Diapositive 81</vt:lpstr>
      <vt:lpstr>Diapositive 82</vt:lpstr>
      <vt:lpstr>Diapositive 83</vt:lpstr>
      <vt:lpstr>Diapositive 84</vt:lpstr>
      <vt:lpstr>Diapositive 85</vt:lpstr>
      <vt:lpstr>Diapositive 86</vt:lpstr>
      <vt:lpstr>Diapositive 87</vt:lpstr>
      <vt:lpstr>Illustration n° 76 : Les droits financiers du groupe Bosch détenus à 92% par une fondation</vt:lpstr>
      <vt:lpstr>Diapositive 89</vt:lpstr>
      <vt:lpstr>Diapositive 90</vt:lpstr>
      <vt:lpstr>Diapositive 91</vt:lpstr>
      <vt:lpstr>Diapositive 92</vt:lpstr>
      <vt:lpstr>Diapositive 93</vt:lpstr>
      <vt:lpstr>Diapositive 94</vt:lpstr>
      <vt:lpstr>Diapositive 95</vt:lpstr>
      <vt:lpstr>Diapositive 96</vt:lpstr>
      <vt:lpstr>Diapositive 97</vt:lpstr>
      <vt:lpstr>Diapositive 98</vt:lpstr>
      <vt:lpstr>Diapositive 99</vt:lpstr>
      <vt:lpstr>Diapositive 100</vt:lpstr>
      <vt:lpstr>Diapositive 101</vt:lpstr>
      <vt:lpstr>Diapositive 102</vt:lpstr>
      <vt:lpstr>Diapositive 103</vt:lpstr>
      <vt:lpstr>Diapositive 104</vt:lpstr>
      <vt:lpstr>Diapositive 105</vt:lpstr>
      <vt:lpstr>Diapositive 106</vt:lpstr>
      <vt:lpstr>Diapositive 107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cp:lastModifiedBy>mcoquelet</cp:lastModifiedBy>
  <cp:revision>2</cp:revision>
  <dcterms:modified xsi:type="dcterms:W3CDTF">2011-08-01T09:54:56Z</dcterms:modified>
</cp:coreProperties>
</file>