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2"/>
  </p:notesMasterIdLst>
  <p:sldIdLst>
    <p:sldId id="256" r:id="rId2"/>
    <p:sldId id="257" r:id="rId3"/>
    <p:sldId id="258" r:id="rId4"/>
    <p:sldId id="259" r:id="rId5"/>
    <p:sldId id="260" r:id="rId6"/>
    <p:sldId id="262" r:id="rId7"/>
    <p:sldId id="263" r:id="rId8"/>
    <p:sldId id="264" r:id="rId9"/>
    <p:sldId id="276"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4" d="100"/>
          <a:sy n="104" d="100"/>
        </p:scale>
        <p:origin x="-17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5FD8E0-2DFD-40B5-8CDB-9F6C013188DF}" type="datetimeFigureOut">
              <a:rPr lang="fr-FR" smtClean="0"/>
              <a:pPr/>
              <a:t>05/01/2010</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69D9061-ECC3-41ED-B79B-E960DCB5823B}"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669D9061-ECC3-41ED-B79B-E960DCB5823B}" type="slidenum">
              <a:rPr lang="fr-FR" smtClean="0"/>
              <a:pPr/>
              <a:t>1</a:t>
            </a:fld>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669D9061-ECC3-41ED-B79B-E960DCB5823B}" type="slidenum">
              <a:rPr lang="fr-FR" smtClean="0"/>
              <a:pPr/>
              <a:t>11</a:t>
            </a:fld>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669D9061-ECC3-41ED-B79B-E960DCB5823B}" type="slidenum">
              <a:rPr lang="fr-FR" smtClean="0"/>
              <a:pPr/>
              <a:t>12</a:t>
            </a:fld>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669D9061-ECC3-41ED-B79B-E960DCB5823B}" type="slidenum">
              <a:rPr lang="fr-FR" smtClean="0"/>
              <a:pPr/>
              <a:t>13</a:t>
            </a:fld>
            <a:endParaRPr lang="fr-F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669D9061-ECC3-41ED-B79B-E960DCB5823B}" type="slidenum">
              <a:rPr lang="fr-FR" smtClean="0"/>
              <a:pPr/>
              <a:t>14</a:t>
            </a:fld>
            <a:endParaRPr lang="fr-F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669D9061-ECC3-41ED-B79B-E960DCB5823B}" type="slidenum">
              <a:rPr lang="fr-FR" smtClean="0"/>
              <a:pPr/>
              <a:t>15</a:t>
            </a:fld>
            <a:endParaRPr lang="fr-F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669D9061-ECC3-41ED-B79B-E960DCB5823B}" type="slidenum">
              <a:rPr lang="fr-FR" smtClean="0"/>
              <a:pPr/>
              <a:t>16</a:t>
            </a:fld>
            <a:endParaRPr lang="fr-F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669D9061-ECC3-41ED-B79B-E960DCB5823B}" type="slidenum">
              <a:rPr lang="fr-FR" smtClean="0"/>
              <a:pPr/>
              <a:t>17</a:t>
            </a:fld>
            <a:endParaRPr lang="fr-F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669D9061-ECC3-41ED-B79B-E960DCB5823B}" type="slidenum">
              <a:rPr lang="fr-FR" smtClean="0"/>
              <a:pPr/>
              <a:t>18</a:t>
            </a:fld>
            <a:endParaRPr lang="fr-F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669D9061-ECC3-41ED-B79B-E960DCB5823B}" type="slidenum">
              <a:rPr lang="fr-FR" smtClean="0"/>
              <a:pPr/>
              <a:t>19</a:t>
            </a:fld>
            <a:endParaRPr lang="fr-F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669D9061-ECC3-41ED-B79B-E960DCB5823B}" type="slidenum">
              <a:rPr lang="fr-FR" smtClean="0"/>
              <a:pPr/>
              <a:t>20</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669D9061-ECC3-41ED-B79B-E960DCB5823B}" type="slidenum">
              <a:rPr lang="fr-FR" smtClean="0"/>
              <a:pPr/>
              <a:t>2</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669D9061-ECC3-41ED-B79B-E960DCB5823B}" type="slidenum">
              <a:rPr lang="fr-FR" smtClean="0"/>
              <a:pPr/>
              <a:t>3</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669D9061-ECC3-41ED-B79B-E960DCB5823B}" type="slidenum">
              <a:rPr lang="fr-FR" smtClean="0"/>
              <a:pPr/>
              <a:t>4</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669D9061-ECC3-41ED-B79B-E960DCB5823B}" type="slidenum">
              <a:rPr lang="fr-FR" smtClean="0"/>
              <a:pPr/>
              <a:t>5</a:t>
            </a:fld>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669D9061-ECC3-41ED-B79B-E960DCB5823B}" type="slidenum">
              <a:rPr lang="fr-FR" smtClean="0"/>
              <a:pPr/>
              <a:t>6</a:t>
            </a:fld>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669D9061-ECC3-41ED-B79B-E960DCB5823B}" type="slidenum">
              <a:rPr lang="fr-FR" smtClean="0"/>
              <a:pPr/>
              <a:t>7</a:t>
            </a:fld>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669D9061-ECC3-41ED-B79B-E960DCB5823B}" type="slidenum">
              <a:rPr lang="fr-FR" smtClean="0"/>
              <a:pPr/>
              <a:t>8</a:t>
            </a:fld>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669D9061-ECC3-41ED-B79B-E960DCB5823B}" type="slidenum">
              <a:rPr lang="fr-FR" smtClean="0"/>
              <a:pPr/>
              <a:t>10</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Ref idx="1002">
        <a:schemeClr val="bg2"/>
      </p:bgRef>
    </p:bg>
    <p:spTree>
      <p:nvGrpSpPr>
        <p:cNvPr id="1" name=""/>
        <p:cNvGrpSpPr/>
        <p:nvPr/>
      </p:nvGrpSpPr>
      <p:grpSpPr>
        <a:xfrm>
          <a:off x="0" y="0"/>
          <a:ext cx="0" cy="0"/>
          <a:chOff x="0" y="0"/>
          <a:chExt cx="0" cy="0"/>
        </a:xfrm>
      </p:grpSpPr>
      <p:sp>
        <p:nvSpPr>
          <p:cNvPr id="9" name="Titr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17" name="Sous-titr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30" name="Espace réservé de la date 29"/>
          <p:cNvSpPr>
            <a:spLocks noGrp="1"/>
          </p:cNvSpPr>
          <p:nvPr>
            <p:ph type="dt" sz="half" idx="10"/>
          </p:nvPr>
        </p:nvSpPr>
        <p:spPr/>
        <p:txBody>
          <a:bodyPr/>
          <a:lstStyle/>
          <a:p>
            <a:fld id="{69561F8F-914B-4D5F-A12D-5471DB5F8445}" type="datetimeFigureOut">
              <a:rPr lang="fr-FR" smtClean="0"/>
              <a:pPr/>
              <a:t>05/01/2010</a:t>
            </a:fld>
            <a:endParaRPr lang="fr-FR"/>
          </a:p>
        </p:txBody>
      </p:sp>
      <p:sp>
        <p:nvSpPr>
          <p:cNvPr id="19" name="Espace réservé du pied de page 18"/>
          <p:cNvSpPr>
            <a:spLocks noGrp="1"/>
          </p:cNvSpPr>
          <p:nvPr>
            <p:ph type="ftr" sz="quarter" idx="11"/>
          </p:nvPr>
        </p:nvSpPr>
        <p:spPr/>
        <p:txBody>
          <a:bodyPr/>
          <a:lstStyle/>
          <a:p>
            <a:endParaRPr lang="fr-FR"/>
          </a:p>
        </p:txBody>
      </p:sp>
      <p:sp>
        <p:nvSpPr>
          <p:cNvPr id="27" name="Espace réservé du numéro de diapositive 26"/>
          <p:cNvSpPr>
            <a:spLocks noGrp="1"/>
          </p:cNvSpPr>
          <p:nvPr>
            <p:ph type="sldNum" sz="quarter" idx="12"/>
          </p:nvPr>
        </p:nvSpPr>
        <p:spPr/>
        <p:txBody>
          <a:bodyPr/>
          <a:lstStyle/>
          <a:p>
            <a:fld id="{0D045658-B469-49F2-8D43-FE5EE884CF86}"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69561F8F-914B-4D5F-A12D-5471DB5F8445}" type="datetimeFigureOut">
              <a:rPr lang="fr-FR" smtClean="0"/>
              <a:pPr/>
              <a:t>05/01/2010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D045658-B469-49F2-8D43-FE5EE884CF86}"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914401"/>
            <a:ext cx="2057400" cy="5211763"/>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914401"/>
            <a:ext cx="6019800" cy="5211763"/>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69561F8F-914B-4D5F-A12D-5471DB5F8445}" type="datetimeFigureOut">
              <a:rPr lang="fr-FR" smtClean="0"/>
              <a:pPr/>
              <a:t>05/01/2010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D045658-B469-49F2-8D43-FE5EE884CF86}"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69561F8F-914B-4D5F-A12D-5471DB5F8445}" type="datetimeFigureOut">
              <a:rPr lang="fr-FR" smtClean="0"/>
              <a:pPr/>
              <a:t>05/01/2010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D045658-B469-49F2-8D43-FE5EE884CF86}"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2">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p>
            <a:fld id="{69561F8F-914B-4D5F-A12D-5471DB5F8445}" type="datetimeFigureOut">
              <a:rPr lang="fr-FR" smtClean="0"/>
              <a:pPr/>
              <a:t>05/01/2010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D045658-B469-49F2-8D43-FE5EE884CF86}"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69561F8F-914B-4D5F-A12D-5471DB5F8445}" type="datetimeFigureOut">
              <a:rPr lang="fr-FR" smtClean="0"/>
              <a:pPr/>
              <a:t>05/01/2010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D045658-B469-49F2-8D43-FE5EE884CF86}"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tIns="45720" anchor="b"/>
          <a:lstStyle>
            <a:lvl1pPr>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p>
            <a:fld id="{69561F8F-914B-4D5F-A12D-5471DB5F8445}" type="datetimeFigureOut">
              <a:rPr lang="fr-FR" smtClean="0"/>
              <a:pPr/>
              <a:t>05/01/2010</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0D045658-B469-49F2-8D43-FE5EE884CF86}"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fld id="{69561F8F-914B-4D5F-A12D-5471DB5F8445}" type="datetimeFigureOut">
              <a:rPr lang="fr-FR" smtClean="0"/>
              <a:pPr/>
              <a:t>05/01/2010</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0D045658-B469-49F2-8D43-FE5EE884CF86}"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69561F8F-914B-4D5F-A12D-5471DB5F8445}" type="datetimeFigureOut">
              <a:rPr lang="fr-FR" smtClean="0"/>
              <a:pPr/>
              <a:t>05/01/2010</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0D045658-B469-49F2-8D43-FE5EE884CF86}"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69561F8F-914B-4D5F-A12D-5471DB5F8445}" type="datetimeFigureOut">
              <a:rPr lang="fr-FR" smtClean="0"/>
              <a:pPr/>
              <a:t>05/01/2010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D045658-B469-49F2-8D43-FE5EE884CF86}"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9" name="Rogner et arrondir un rectangle à un seul coin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le rect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r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fr-FR" smtClean="0"/>
              <a:t>Cliquez pour modifier le style du titre</a:t>
            </a:r>
            <a:endParaRPr kumimoji="0" lang="en-US"/>
          </a:p>
        </p:txBody>
      </p:sp>
      <p:sp>
        <p:nvSpPr>
          <p:cNvPr id="4" name="Espace réservé du texte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p:txBody>
          <a:bodyPr/>
          <a:lstStyle/>
          <a:p>
            <a:fld id="{69561F8F-914B-4D5F-A12D-5471DB5F8445}" type="datetimeFigureOut">
              <a:rPr lang="fr-FR" smtClean="0"/>
              <a:pPr/>
              <a:t>05/01/2010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a:xfrm>
            <a:off x="8077200" y="6356350"/>
            <a:ext cx="609600" cy="365125"/>
          </a:xfrm>
        </p:spPr>
        <p:txBody>
          <a:bodyPr/>
          <a:lstStyle/>
          <a:p>
            <a:fld id="{0D045658-B469-49F2-8D43-FE5EE884CF86}" type="slidenum">
              <a:rPr lang="fr-FR" smtClean="0"/>
              <a:pPr/>
              <a:t>‹N°›</a:t>
            </a:fld>
            <a:endParaRPr lang="fr-FR"/>
          </a:p>
        </p:txBody>
      </p:sp>
      <p:sp>
        <p:nvSpPr>
          <p:cNvPr id="3" name="Espace réservé pour une imag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fr-FR" smtClean="0"/>
              <a:t>Cliquez sur l'icône pour ajouter une image</a:t>
            </a:r>
            <a:endParaRPr kumimoji="0" lang="en-US" dirty="0"/>
          </a:p>
        </p:txBody>
      </p:sp>
      <p:sp>
        <p:nvSpPr>
          <p:cNvPr id="10" name="Forme libre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orme libre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orme libre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orme libre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Espace réservé du titre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fr-FR" smtClean="0"/>
              <a:t>Cliquez pour modifier le style du titre</a:t>
            </a:r>
            <a:endParaRPr kumimoji="0" lang="en-US"/>
          </a:p>
        </p:txBody>
      </p:sp>
      <p:sp>
        <p:nvSpPr>
          <p:cNvPr id="30" name="Espace réservé du texte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0" name="Espace réservé de la date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9561F8F-914B-4D5F-A12D-5471DB5F8445}" type="datetimeFigureOut">
              <a:rPr lang="fr-FR" smtClean="0"/>
              <a:pPr/>
              <a:t>05/01/2010</a:t>
            </a:fld>
            <a:endParaRPr lang="fr-FR"/>
          </a:p>
        </p:txBody>
      </p:sp>
      <p:sp>
        <p:nvSpPr>
          <p:cNvPr id="22" name="Espace réservé du pied de page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fr-FR"/>
          </a:p>
        </p:txBody>
      </p:sp>
      <p:sp>
        <p:nvSpPr>
          <p:cNvPr id="18" name="Espace réservé du numéro de diapositive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D045658-B469-49F2-8D43-FE5EE884CF86}" type="slidenum">
              <a:rPr lang="fr-FR" smtClean="0"/>
              <a:pPr/>
              <a:t>‹N°›</a:t>
            </a:fld>
            <a:endParaRPr lang="fr-FR"/>
          </a:p>
        </p:txBody>
      </p:sp>
      <p:grpSp>
        <p:nvGrpSpPr>
          <p:cNvPr id="2" name="Groupe 1"/>
          <p:cNvGrpSpPr/>
          <p:nvPr/>
        </p:nvGrpSpPr>
        <p:grpSpPr>
          <a:xfrm>
            <a:off x="-19017" y="202408"/>
            <a:ext cx="9180548" cy="649224"/>
            <a:chOff x="-19045" y="216550"/>
            <a:chExt cx="9180548" cy="649224"/>
          </a:xfrm>
        </p:grpSpPr>
        <p:sp>
          <p:nvSpPr>
            <p:cNvPr id="12" name="Forme libre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orme libre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457200" y="704088"/>
            <a:ext cx="8229600" cy="867524"/>
          </a:xfrm>
        </p:spPr>
        <p:txBody>
          <a:bodyPr/>
          <a:lstStyle/>
          <a:p>
            <a:r>
              <a:rPr lang="fr-FR" b="1" dirty="0" smtClean="0"/>
              <a:t>1. Qu'est ce qu'une SAS ?</a:t>
            </a:r>
            <a:endParaRPr lang="fr-FR" dirty="0"/>
          </a:p>
        </p:txBody>
      </p:sp>
      <p:sp>
        <p:nvSpPr>
          <p:cNvPr id="5" name="Espace réservé du contenu 4"/>
          <p:cNvSpPr>
            <a:spLocks noGrp="1"/>
          </p:cNvSpPr>
          <p:nvPr>
            <p:ph idx="1"/>
          </p:nvPr>
        </p:nvSpPr>
        <p:spPr>
          <a:xfrm>
            <a:off x="457200" y="1935480"/>
            <a:ext cx="8229600" cy="4422478"/>
          </a:xfrm>
        </p:spPr>
        <p:txBody>
          <a:bodyPr>
            <a:normAutofit/>
          </a:bodyPr>
          <a:lstStyle/>
          <a:p>
            <a:pPr hangingPunct="0"/>
            <a:r>
              <a:rPr lang="fr-FR" b="1" dirty="0" smtClean="0"/>
              <a:t>Société commerciale par actions accessible à tous : grandes entreprises, PME et entrepreneurs </a:t>
            </a:r>
            <a:r>
              <a:rPr lang="fr-FR" b="1" dirty="0" smtClean="0"/>
              <a:t>individuels.</a:t>
            </a:r>
            <a:endParaRPr lang="fr-FR" b="1" dirty="0" smtClean="0"/>
          </a:p>
          <a:p>
            <a:pPr hangingPunct="0"/>
            <a:r>
              <a:rPr lang="fr-FR" b="1" dirty="0" smtClean="0"/>
              <a:t>Grande souplesse d’organisation et de fonctionnement. </a:t>
            </a:r>
          </a:p>
          <a:p>
            <a:pPr hangingPunct="0"/>
            <a:r>
              <a:rPr lang="fr-FR" b="1" dirty="0" smtClean="0"/>
              <a:t>La SAS peut être pluripersonnelle ou unipersonnelle (SASU).</a:t>
            </a:r>
          </a:p>
          <a:p>
            <a:pPr hangingPunct="0"/>
            <a:r>
              <a:rPr lang="fr-FR" b="1" dirty="0" smtClean="0"/>
              <a:t>Elle ne peut pas être cotée en Bourse.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a:r>
            <a:br>
              <a:rPr lang="fr-FR" dirty="0" smtClean="0"/>
            </a:br>
            <a:r>
              <a:rPr lang="fr-FR" b="1" dirty="0" smtClean="0"/>
              <a:t>10</a:t>
            </a:r>
            <a:r>
              <a:rPr lang="fr-FR" dirty="0" smtClean="0"/>
              <a:t>. </a:t>
            </a:r>
            <a:r>
              <a:rPr lang="fr-FR" b="1" dirty="0" smtClean="0"/>
              <a:t>Les responsabilités des dirigeants </a:t>
            </a:r>
            <a:r>
              <a:rPr lang="fr-FR" b="1" dirty="0" smtClean="0"/>
              <a:t>de </a:t>
            </a:r>
            <a:r>
              <a:rPr lang="fr-FR" b="1" dirty="0" smtClean="0"/>
              <a:t>la SAS</a:t>
            </a:r>
            <a:endParaRPr lang="fr-FR" dirty="0"/>
          </a:p>
        </p:txBody>
      </p:sp>
      <p:sp>
        <p:nvSpPr>
          <p:cNvPr id="3" name="Espace réservé du contenu 2"/>
          <p:cNvSpPr>
            <a:spLocks noGrp="1"/>
          </p:cNvSpPr>
          <p:nvPr>
            <p:ph idx="1"/>
          </p:nvPr>
        </p:nvSpPr>
        <p:spPr/>
        <p:txBody>
          <a:bodyPr>
            <a:normAutofit lnSpcReduction="10000"/>
          </a:bodyPr>
          <a:lstStyle/>
          <a:p>
            <a:pPr hangingPunct="0"/>
            <a:r>
              <a:rPr lang="fr-FR" b="1" dirty="0" smtClean="0"/>
              <a:t>Responsabilité </a:t>
            </a:r>
            <a:r>
              <a:rPr lang="fr-FR" b="1" dirty="0" smtClean="0"/>
              <a:t>des dirigeants de la SAS = responsabilité des membres du conseil d'administration ou du directoire de la SA - La qualité de dirigeant de la SAS s’apprécie en fonction des pouvoirs dont il dispose.</a:t>
            </a:r>
            <a:endParaRPr lang="fr-FR" dirty="0" smtClean="0"/>
          </a:p>
          <a:p>
            <a:pPr hangingPunct="0"/>
            <a:r>
              <a:rPr lang="fr-FR" b="1" dirty="0" smtClean="0"/>
              <a:t>Les </a:t>
            </a:r>
            <a:r>
              <a:rPr lang="fr-FR" b="1" dirty="0" smtClean="0"/>
              <a:t>dirigeants de la SAS engagent leur responsabilité civile et </a:t>
            </a:r>
            <a:r>
              <a:rPr lang="fr-FR" b="1" dirty="0" smtClean="0"/>
              <a:t>pénale.</a:t>
            </a:r>
            <a:endParaRPr lang="fr-FR" dirty="0" smtClean="0"/>
          </a:p>
          <a:p>
            <a:pPr hangingPunct="0"/>
            <a:r>
              <a:rPr lang="fr-FR" b="1" dirty="0" smtClean="0"/>
              <a:t>R</a:t>
            </a:r>
            <a:r>
              <a:rPr lang="fr-FR" b="1" dirty="0" smtClean="0"/>
              <a:t>esponsabilité </a:t>
            </a:r>
            <a:r>
              <a:rPr lang="fr-FR" b="1" dirty="0" smtClean="0"/>
              <a:t>solidaire du paiement des dettes </a:t>
            </a:r>
            <a:r>
              <a:rPr lang="fr-FR" b="1" dirty="0" smtClean="0"/>
              <a:t>fiscales.</a:t>
            </a:r>
            <a:endParaRPr lang="fr-FR" dirty="0" smtClean="0"/>
          </a:p>
          <a:p>
            <a:pPr hangingPunct="0"/>
            <a:r>
              <a:rPr lang="fr-FR" b="1" dirty="0" smtClean="0"/>
              <a:t>Responsabilité </a:t>
            </a:r>
            <a:r>
              <a:rPr lang="fr-FR" b="1" dirty="0" smtClean="0"/>
              <a:t>en cas de redressement ou de liquidation judiciaire de la SAS.</a:t>
            </a:r>
            <a:endParaRPr lang="fr-FR" dirty="0" smtClean="0"/>
          </a:p>
          <a:p>
            <a:endParaRPr lang="fr-F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a:r>
            <a:br>
              <a:rPr lang="fr-FR" dirty="0" smtClean="0"/>
            </a:br>
            <a:r>
              <a:rPr lang="fr-FR" dirty="0" smtClean="0"/>
              <a:t/>
            </a:r>
            <a:br>
              <a:rPr lang="fr-FR" dirty="0" smtClean="0"/>
            </a:br>
            <a:r>
              <a:rPr lang="fr-FR" b="1" dirty="0" smtClean="0"/>
              <a:t>11. Le </a:t>
            </a:r>
            <a:r>
              <a:rPr lang="fr-FR" b="1" dirty="0" smtClean="0"/>
              <a:t>contrôle des dirigeants de la SAS</a:t>
            </a:r>
            <a:endParaRPr lang="fr-FR" dirty="0"/>
          </a:p>
        </p:txBody>
      </p:sp>
      <p:sp>
        <p:nvSpPr>
          <p:cNvPr id="3" name="Espace réservé du contenu 2"/>
          <p:cNvSpPr>
            <a:spLocks noGrp="1"/>
          </p:cNvSpPr>
          <p:nvPr>
            <p:ph idx="1"/>
          </p:nvPr>
        </p:nvSpPr>
        <p:spPr/>
        <p:txBody>
          <a:bodyPr>
            <a:normAutofit/>
          </a:bodyPr>
          <a:lstStyle/>
          <a:p>
            <a:pPr hangingPunct="0"/>
            <a:r>
              <a:rPr lang="fr-FR" b="1" dirty="0" smtClean="0"/>
              <a:t>Les </a:t>
            </a:r>
            <a:r>
              <a:rPr lang="fr-FR" b="1" dirty="0" smtClean="0"/>
              <a:t>associés peuvent prévoir un comité de surveillance des dirigeants et/ou des missions d’audits extérieurs de la gestion. </a:t>
            </a:r>
          </a:p>
          <a:p>
            <a:pPr hangingPunct="0"/>
            <a:r>
              <a:rPr lang="fr-FR" b="1" dirty="0" smtClean="0"/>
              <a:t>La loi impose le contrôle des conventions </a:t>
            </a:r>
            <a:r>
              <a:rPr lang="fr-FR" b="1" dirty="0" smtClean="0"/>
              <a:t>réglementées.</a:t>
            </a:r>
            <a:endParaRPr lang="fr-FR" dirty="0" smtClean="0"/>
          </a:p>
          <a:p>
            <a:pPr hangingPunct="0"/>
            <a:r>
              <a:rPr lang="fr-FR" b="1" dirty="0" smtClean="0"/>
              <a:t>Pas </a:t>
            </a:r>
            <a:r>
              <a:rPr lang="fr-FR" b="1" dirty="0" smtClean="0"/>
              <a:t>de commissaire aux comptes dans les petites SAS.</a:t>
            </a:r>
            <a:br>
              <a:rPr lang="fr-FR" b="1" dirty="0" smtClean="0"/>
            </a:br>
            <a:endParaRPr lang="fr-F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a:r>
            <a:br>
              <a:rPr lang="fr-FR" dirty="0" smtClean="0"/>
            </a:br>
            <a:r>
              <a:rPr lang="fr-FR" b="1" dirty="0" smtClean="0"/>
              <a:t>12</a:t>
            </a:r>
            <a:r>
              <a:rPr lang="fr-FR" b="1" dirty="0" smtClean="0"/>
              <a:t>. </a:t>
            </a:r>
            <a:r>
              <a:rPr lang="fr-FR" b="1" dirty="0" smtClean="0"/>
              <a:t>Statut </a:t>
            </a:r>
            <a:r>
              <a:rPr lang="fr-FR" b="1" dirty="0" smtClean="0"/>
              <a:t>social des dirigeants de SAS</a:t>
            </a:r>
            <a:endParaRPr lang="fr-FR" dirty="0"/>
          </a:p>
        </p:txBody>
      </p:sp>
      <p:sp>
        <p:nvSpPr>
          <p:cNvPr id="3" name="Espace réservé du contenu 2"/>
          <p:cNvSpPr>
            <a:spLocks noGrp="1"/>
          </p:cNvSpPr>
          <p:nvPr>
            <p:ph idx="1"/>
          </p:nvPr>
        </p:nvSpPr>
        <p:spPr/>
        <p:txBody>
          <a:bodyPr>
            <a:normAutofit/>
          </a:bodyPr>
          <a:lstStyle/>
          <a:p>
            <a:pPr hangingPunct="0"/>
            <a:r>
              <a:rPr lang="fr-FR" b="1" dirty="0" smtClean="0"/>
              <a:t>Le </a:t>
            </a:r>
            <a:r>
              <a:rPr lang="fr-FR" b="1" dirty="0" smtClean="0"/>
              <a:t>dirigeant peut cumuler son mandat social avec un contrat de travail.</a:t>
            </a:r>
            <a:endParaRPr lang="fr-FR" dirty="0" smtClean="0"/>
          </a:p>
          <a:p>
            <a:pPr hangingPunct="0"/>
            <a:r>
              <a:rPr lang="fr-FR" b="1" dirty="0" smtClean="0"/>
              <a:t>Les fonctions de dirigeant sont gratuites ou rémunérées.</a:t>
            </a:r>
            <a:endParaRPr lang="fr-FR" dirty="0" smtClean="0"/>
          </a:p>
          <a:p>
            <a:pPr hangingPunct="0"/>
            <a:r>
              <a:rPr lang="fr-FR" b="1" dirty="0" smtClean="0"/>
              <a:t>Le dirigeant est assimilé à un salarié pour sa couverture sociale et la retraite complémentaire.</a:t>
            </a:r>
            <a:endParaRPr lang="fr-FR" dirty="0" smtClean="0"/>
          </a:p>
          <a:p>
            <a:pPr hangingPunct="0"/>
            <a:r>
              <a:rPr lang="fr-FR" b="1" dirty="0" smtClean="0"/>
              <a:t>En général, le dirigeant de la SAS ne bénéficie pas de l’assurance chômage car c’est un mandataire social.</a:t>
            </a:r>
            <a:endParaRPr lang="fr-FR" dirty="0" smtClean="0"/>
          </a:p>
          <a:p>
            <a:endParaRPr lang="fr-F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a:r>
            <a:br>
              <a:rPr lang="fr-FR" dirty="0" smtClean="0"/>
            </a:br>
            <a:r>
              <a:rPr lang="fr-FR" b="1" dirty="0" smtClean="0"/>
              <a:t>13</a:t>
            </a:r>
            <a:r>
              <a:rPr lang="fr-FR" b="1" dirty="0" smtClean="0"/>
              <a:t>. Statut fiscal des dirigeants de SAS</a:t>
            </a:r>
            <a:endParaRPr lang="fr-FR" dirty="0"/>
          </a:p>
        </p:txBody>
      </p:sp>
      <p:sp>
        <p:nvSpPr>
          <p:cNvPr id="3" name="Espace réservé du contenu 2"/>
          <p:cNvSpPr>
            <a:spLocks noGrp="1"/>
          </p:cNvSpPr>
          <p:nvPr>
            <p:ph idx="1"/>
          </p:nvPr>
        </p:nvSpPr>
        <p:spPr/>
        <p:txBody>
          <a:bodyPr>
            <a:normAutofit/>
          </a:bodyPr>
          <a:lstStyle/>
          <a:p>
            <a:pPr hangingPunct="0"/>
            <a:r>
              <a:rPr lang="fr-FR" b="1" dirty="0" smtClean="0"/>
              <a:t>La </a:t>
            </a:r>
            <a:r>
              <a:rPr lang="fr-FR" b="1" dirty="0" smtClean="0"/>
              <a:t>rémunération du président et des autres dirigeants de la SAS est imposée en tant que salaire.</a:t>
            </a:r>
            <a:endParaRPr lang="fr-FR" dirty="0" smtClean="0"/>
          </a:p>
          <a:p>
            <a:pPr hangingPunct="0"/>
            <a:r>
              <a:rPr lang="fr-FR" b="1" dirty="0" smtClean="0"/>
              <a:t>La </a:t>
            </a:r>
            <a:r>
              <a:rPr lang="fr-FR" b="1" dirty="0" smtClean="0"/>
              <a:t>rémunération versée par la SAS au dirigeant personne morale est imposée à l’IS ou à l’IR selon le cas.</a:t>
            </a:r>
            <a:endParaRPr lang="fr-FR" dirty="0" smtClean="0"/>
          </a:p>
          <a:p>
            <a:pPr hangingPunct="0"/>
            <a:r>
              <a:rPr lang="fr-FR" b="1" dirty="0" smtClean="0"/>
              <a:t>Les </a:t>
            </a:r>
            <a:r>
              <a:rPr lang="fr-FR" b="1" dirty="0" smtClean="0"/>
              <a:t>membres d’un organe collégial de contrôle ou de surveillance sont normalement </a:t>
            </a:r>
            <a:r>
              <a:rPr lang="fr-FR" b="1" dirty="0" smtClean="0"/>
              <a:t>rémunérés </a:t>
            </a:r>
            <a:r>
              <a:rPr lang="fr-FR" b="1" dirty="0" smtClean="0"/>
              <a:t>sous forme de jetons de </a:t>
            </a:r>
            <a:r>
              <a:rPr lang="fr-FR" b="1" dirty="0" smtClean="0"/>
              <a:t>présence.</a:t>
            </a:r>
            <a:endParaRPr lang="fr-FR" dirty="0" smtClean="0"/>
          </a:p>
          <a:p>
            <a:endParaRPr lang="fr-F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a:r>
            <a:br>
              <a:rPr lang="fr-FR" dirty="0" smtClean="0"/>
            </a:br>
            <a:r>
              <a:rPr lang="fr-FR" b="1" dirty="0" smtClean="0"/>
              <a:t>14. Le </a:t>
            </a:r>
            <a:r>
              <a:rPr lang="fr-FR" b="1" dirty="0" smtClean="0"/>
              <a:t>pouvoir de décision des associés de la SAS</a:t>
            </a:r>
            <a:endParaRPr lang="fr-FR" dirty="0"/>
          </a:p>
        </p:txBody>
      </p:sp>
      <p:sp>
        <p:nvSpPr>
          <p:cNvPr id="3" name="Espace réservé du contenu 2"/>
          <p:cNvSpPr>
            <a:spLocks noGrp="1"/>
          </p:cNvSpPr>
          <p:nvPr>
            <p:ph idx="1"/>
          </p:nvPr>
        </p:nvSpPr>
        <p:spPr/>
        <p:txBody>
          <a:bodyPr>
            <a:normAutofit/>
          </a:bodyPr>
          <a:lstStyle/>
          <a:p>
            <a:pPr hangingPunct="0"/>
            <a:r>
              <a:rPr lang="fr-FR" b="1" dirty="0" smtClean="0"/>
              <a:t>Les statuts déterminent librement les décisions qui doivent être prises par la collectivité des associés et selon quelles modalités.</a:t>
            </a:r>
            <a:endParaRPr lang="fr-FR" dirty="0" smtClean="0"/>
          </a:p>
          <a:p>
            <a:pPr hangingPunct="0"/>
            <a:r>
              <a:rPr lang="fr-FR" b="1" dirty="0" smtClean="0"/>
              <a:t>Cependant, cette liberté a des limites :</a:t>
            </a:r>
            <a:endParaRPr lang="fr-FR" dirty="0" smtClean="0"/>
          </a:p>
          <a:p>
            <a:pPr lvl="1" hangingPunct="0"/>
            <a:r>
              <a:rPr lang="fr-FR" b="1" dirty="0" smtClean="0"/>
              <a:t>Certaines décisions  doivent être prises obligatoirement par la collectivité des </a:t>
            </a:r>
            <a:r>
              <a:rPr lang="fr-FR" b="1" dirty="0" smtClean="0"/>
              <a:t>associés;</a:t>
            </a:r>
            <a:endParaRPr lang="fr-FR" dirty="0" smtClean="0"/>
          </a:p>
          <a:p>
            <a:pPr lvl="1" hangingPunct="0"/>
            <a:r>
              <a:rPr lang="fr-FR" b="1" dirty="0" smtClean="0"/>
              <a:t>Certaines de ces décisions doivent être prises à l'unanimité des associés.</a:t>
            </a:r>
            <a:endParaRPr lang="fr-FR" dirty="0" smtClean="0"/>
          </a:p>
          <a:p>
            <a:endParaRPr lang="fr-F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1" dirty="0" smtClean="0"/>
              <a:t>15. </a:t>
            </a:r>
            <a:r>
              <a:rPr lang="fr-FR" b="1" dirty="0" smtClean="0"/>
              <a:t>Comment verrouiller la SAS ?</a:t>
            </a:r>
            <a:endParaRPr lang="fr-FR" dirty="0"/>
          </a:p>
        </p:txBody>
      </p:sp>
      <p:sp>
        <p:nvSpPr>
          <p:cNvPr id="3" name="Espace réservé du contenu 2"/>
          <p:cNvSpPr>
            <a:spLocks noGrp="1"/>
          </p:cNvSpPr>
          <p:nvPr>
            <p:ph idx="1"/>
          </p:nvPr>
        </p:nvSpPr>
        <p:spPr/>
        <p:txBody>
          <a:bodyPr/>
          <a:lstStyle/>
          <a:p>
            <a:pPr hangingPunct="0"/>
            <a:r>
              <a:rPr lang="fr-FR" b="1" dirty="0" smtClean="0"/>
              <a:t>La SAS permet d’assurer la cohésion de son actionnariat au moyen de clauses statutaires : clause d’exclusion d’un associé - clause d'inaliénabilité - clause d'agrément - clause de préemption - clause de plafonnement - clauses de sortie...</a:t>
            </a:r>
            <a:endParaRPr lang="fr-FR" dirty="0" smtClean="0"/>
          </a:p>
          <a:p>
            <a:pPr hangingPunct="0"/>
            <a:r>
              <a:rPr lang="fr-FR" b="1" dirty="0" smtClean="0"/>
              <a:t>Ces clauses ne peuvent être adoptées ou modifiées qu’à l’unanimité des associés.</a:t>
            </a:r>
            <a:endParaRPr lang="fr-FR" dirty="0" smtClean="0"/>
          </a:p>
          <a:p>
            <a:endParaRPr lang="fr-F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b="1" dirty="0" smtClean="0"/>
              <a:t>16. L’approbation des comptes</a:t>
            </a:r>
            <a:endParaRPr lang="fr-FR" dirty="0"/>
          </a:p>
        </p:txBody>
      </p:sp>
      <p:sp>
        <p:nvSpPr>
          <p:cNvPr id="3" name="Espace réservé du contenu 2"/>
          <p:cNvSpPr>
            <a:spLocks noGrp="1"/>
          </p:cNvSpPr>
          <p:nvPr>
            <p:ph idx="1"/>
          </p:nvPr>
        </p:nvSpPr>
        <p:spPr/>
        <p:txBody>
          <a:bodyPr/>
          <a:lstStyle/>
          <a:p>
            <a:pPr hangingPunct="0"/>
            <a:r>
              <a:rPr lang="fr-FR" b="1" dirty="0" smtClean="0"/>
              <a:t>L’approbation des comptes et l’affectation des résultats relèvent obligatoirement de la compétence des associés.</a:t>
            </a:r>
            <a:endParaRPr lang="fr-FR" dirty="0" smtClean="0"/>
          </a:p>
          <a:p>
            <a:pPr hangingPunct="0"/>
            <a:r>
              <a:rPr lang="fr-FR" b="1" dirty="0" smtClean="0"/>
              <a:t>Les associés peuvent décider en assemblée, par correspondance ou dans un acte unique, selon les modalités fixées par les statuts.</a:t>
            </a:r>
            <a:endParaRPr lang="fr-FR" dirty="0" smtClean="0"/>
          </a:p>
          <a:p>
            <a:endParaRPr lang="fr-F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1" dirty="0" smtClean="0"/>
              <a:t>17. Les modifications du capital de la SAS</a:t>
            </a:r>
            <a:endParaRPr lang="fr-FR" dirty="0"/>
          </a:p>
        </p:txBody>
      </p:sp>
      <p:sp>
        <p:nvSpPr>
          <p:cNvPr id="3" name="Espace réservé du contenu 2"/>
          <p:cNvSpPr>
            <a:spLocks noGrp="1"/>
          </p:cNvSpPr>
          <p:nvPr>
            <p:ph idx="1"/>
          </p:nvPr>
        </p:nvSpPr>
        <p:spPr/>
        <p:txBody>
          <a:bodyPr/>
          <a:lstStyle/>
          <a:p>
            <a:pPr hangingPunct="0"/>
            <a:r>
              <a:rPr lang="fr-FR" b="1" dirty="0" smtClean="0"/>
              <a:t>Seule la collectivité des associés dans la SAS, ou l'associé unique dans la SASU, peut prendre la décision d'augmenter ou de réduire le capital.</a:t>
            </a:r>
            <a:endParaRPr lang="fr-FR" dirty="0" smtClean="0"/>
          </a:p>
          <a:p>
            <a:pPr hangingPunct="0"/>
            <a:r>
              <a:rPr lang="fr-FR" b="1" dirty="0" smtClean="0"/>
              <a:t>Les associés peuvent cependant confier la mise en œuvre de la décision d'augmentation ou de réduction du capital au président, ou à tout autre dirigeant de la SAS.</a:t>
            </a:r>
            <a:endParaRPr lang="fr-FR" dirty="0" smtClean="0"/>
          </a:p>
          <a:p>
            <a:endParaRPr lang="fr-F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b="1" dirty="0" smtClean="0"/>
              <a:t>18. </a:t>
            </a:r>
            <a:r>
              <a:rPr lang="fr-FR" b="1" dirty="0" smtClean="0"/>
              <a:t>La transformation de la SAS</a:t>
            </a:r>
            <a:endParaRPr lang="fr-FR" dirty="0"/>
          </a:p>
        </p:txBody>
      </p:sp>
      <p:sp>
        <p:nvSpPr>
          <p:cNvPr id="3" name="Espace réservé du contenu 2"/>
          <p:cNvSpPr>
            <a:spLocks noGrp="1"/>
          </p:cNvSpPr>
          <p:nvPr>
            <p:ph idx="1"/>
          </p:nvPr>
        </p:nvSpPr>
        <p:spPr/>
        <p:txBody>
          <a:bodyPr>
            <a:normAutofit/>
          </a:bodyPr>
          <a:lstStyle/>
          <a:p>
            <a:pPr hangingPunct="0"/>
            <a:r>
              <a:rPr lang="fr-FR" b="1" dirty="0" smtClean="0"/>
              <a:t>Conditions pour la transformation d’une SAS en SARL ou en SA :</a:t>
            </a:r>
            <a:endParaRPr lang="fr-FR" dirty="0" smtClean="0"/>
          </a:p>
          <a:p>
            <a:pPr lvl="1" hangingPunct="0"/>
            <a:r>
              <a:rPr lang="fr-FR" b="1" dirty="0" smtClean="0"/>
              <a:t>La SAS doit avoir au moins deux ans </a:t>
            </a:r>
            <a:r>
              <a:rPr lang="fr-FR" b="1" dirty="0" smtClean="0"/>
              <a:t>d'existence.</a:t>
            </a:r>
            <a:endParaRPr lang="fr-FR" dirty="0" smtClean="0"/>
          </a:p>
          <a:p>
            <a:pPr lvl="1" hangingPunct="0"/>
            <a:r>
              <a:rPr lang="fr-FR" b="1" dirty="0" smtClean="0"/>
              <a:t>Le bilan des deux premiers exercices sociaux a été établi et approuvé par les </a:t>
            </a:r>
            <a:r>
              <a:rPr lang="fr-FR" b="1" dirty="0" smtClean="0"/>
              <a:t>associés.</a:t>
            </a:r>
            <a:endParaRPr lang="fr-FR" dirty="0" smtClean="0"/>
          </a:p>
          <a:p>
            <a:pPr lvl="1" hangingPunct="0"/>
            <a:r>
              <a:rPr lang="fr-FR" b="1" dirty="0" smtClean="0"/>
              <a:t>Rapport des commissaires aux comptes de la SAS et rapport d'un commissaire à la transformation pour la SA.</a:t>
            </a:r>
            <a:endParaRPr lang="fr-FR" dirty="0" smtClean="0"/>
          </a:p>
          <a:p>
            <a:pPr hangingPunct="0"/>
            <a:r>
              <a:rPr lang="fr-FR" b="1" dirty="0" smtClean="0"/>
              <a:t>Une SASU peut devenir SAS, et une SAS peut devenir SASU sans qu’il y ait de transformation.</a:t>
            </a:r>
            <a:endParaRPr lang="fr-FR" dirty="0" smtClean="0"/>
          </a:p>
          <a:p>
            <a:endParaRPr lang="fr-F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hangingPunct="0"/>
            <a:r>
              <a:rPr lang="fr-FR" b="1" dirty="0" smtClean="0"/>
              <a:t>19. </a:t>
            </a:r>
            <a:r>
              <a:rPr lang="fr-FR" b="1" dirty="0" smtClean="0"/>
              <a:t>La dissolution de la SAS</a:t>
            </a:r>
            <a:endParaRPr lang="fr-FR" dirty="0" smtClean="0"/>
          </a:p>
        </p:txBody>
      </p:sp>
      <p:sp>
        <p:nvSpPr>
          <p:cNvPr id="3" name="Espace réservé du contenu 2"/>
          <p:cNvSpPr>
            <a:spLocks noGrp="1"/>
          </p:cNvSpPr>
          <p:nvPr>
            <p:ph idx="1"/>
          </p:nvPr>
        </p:nvSpPr>
        <p:spPr/>
        <p:txBody>
          <a:bodyPr>
            <a:normAutofit/>
          </a:bodyPr>
          <a:lstStyle/>
          <a:p>
            <a:pPr hangingPunct="0"/>
            <a:r>
              <a:rPr lang="fr-FR" b="1" dirty="0" smtClean="0"/>
              <a:t>La dissolution de la SAS débouche sur sa liquidation. L'actif de la SAS est vendu et les créanciers sociaux sont payés. Le solde est partagé entre les associés. Les associés organisent librement la liquidation de la société. Droit de partage de 1 % sur l'actif net partagé.</a:t>
            </a:r>
            <a:endParaRPr lang="fr-FR" dirty="0" smtClean="0"/>
          </a:p>
          <a:p>
            <a:r>
              <a:rPr lang="fr-FR" b="1" dirty="0" smtClean="0"/>
              <a:t>La dissolution de la SASU n'est pas suivie de sa liquidation. Elle entraîne simplement l’appropriation par l'associé unique de l'ensemble du patrimoine de la </a:t>
            </a:r>
            <a:r>
              <a:rPr lang="fr-FR" b="1" dirty="0" smtClean="0"/>
              <a:t>société</a:t>
            </a:r>
            <a:r>
              <a:rPr lang="fr-FR" dirty="0" smtClean="0"/>
              <a:t>.</a:t>
            </a:r>
            <a:endParaRPr lang="fr-F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010400"/>
          </a:xfrm>
        </p:spPr>
        <p:txBody>
          <a:bodyPr>
            <a:normAutofit/>
          </a:bodyPr>
          <a:lstStyle/>
          <a:p>
            <a:r>
              <a:rPr lang="fr-FR" b="1" dirty="0" smtClean="0"/>
              <a:t>2. Pourquoi </a:t>
            </a:r>
            <a:r>
              <a:rPr lang="fr-FR" b="1" dirty="0" smtClean="0"/>
              <a:t>créer une SAS ?</a:t>
            </a:r>
            <a:endParaRPr lang="fr-FR" dirty="0"/>
          </a:p>
        </p:txBody>
      </p:sp>
      <p:sp>
        <p:nvSpPr>
          <p:cNvPr id="3" name="Espace réservé du contenu 2"/>
          <p:cNvSpPr>
            <a:spLocks noGrp="1"/>
          </p:cNvSpPr>
          <p:nvPr>
            <p:ph idx="1"/>
          </p:nvPr>
        </p:nvSpPr>
        <p:spPr/>
        <p:txBody>
          <a:bodyPr>
            <a:normAutofit/>
          </a:bodyPr>
          <a:lstStyle/>
          <a:p>
            <a:pPr hangingPunct="0"/>
            <a:r>
              <a:rPr lang="fr-FR" b="1" dirty="0" smtClean="0"/>
              <a:t>Grande liberté de fonctionnement, bonne maîtrise de l'actionnariat, limitation de la responsabilité des associés, statut social et fiscal de salarié des dirigeants, absence de commissaire aux comptes, absence de capital minimum </a:t>
            </a:r>
            <a:r>
              <a:rPr lang="fr-FR" b="1" dirty="0" smtClean="0">
                <a:latin typeface="Times New Roman"/>
                <a:cs typeface="Times New Roman"/>
              </a:rPr>
              <a:t>→ </a:t>
            </a:r>
            <a:r>
              <a:rPr lang="fr-FR" b="1" dirty="0" smtClean="0"/>
              <a:t>SAS = instrument idéal pour :</a:t>
            </a:r>
          </a:p>
          <a:p>
            <a:pPr lvl="1" hangingPunct="0"/>
            <a:r>
              <a:rPr lang="fr-FR" b="1" dirty="0" smtClean="0"/>
              <a:t>développer une PME ou un projet en solo (SASU</a:t>
            </a:r>
            <a:r>
              <a:rPr lang="fr-FR" b="1" dirty="0" smtClean="0"/>
              <a:t>);</a:t>
            </a:r>
            <a:endParaRPr lang="fr-FR" b="1" dirty="0" smtClean="0"/>
          </a:p>
          <a:p>
            <a:pPr lvl="1" hangingPunct="0"/>
            <a:r>
              <a:rPr lang="fr-FR" b="1" dirty="0" smtClean="0"/>
              <a:t>la filialisation et la </a:t>
            </a:r>
            <a:r>
              <a:rPr lang="fr-FR" b="1" dirty="0" smtClean="0"/>
              <a:t>coopération;</a:t>
            </a:r>
            <a:endParaRPr lang="fr-FR" b="1" dirty="0" smtClean="0"/>
          </a:p>
          <a:p>
            <a:pPr lvl="1" hangingPunct="0"/>
            <a:r>
              <a:rPr lang="fr-FR" b="1" dirty="0" smtClean="0"/>
              <a:t>la transmission </a:t>
            </a:r>
            <a:r>
              <a:rPr lang="fr-FR" b="1" dirty="0" smtClean="0"/>
              <a:t>d'entreprise.</a:t>
            </a:r>
            <a:endParaRPr lang="fr-FR" b="1" dirty="0" smtClean="0"/>
          </a:p>
          <a:p>
            <a:endParaRPr lang="fr-F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b="1" dirty="0" smtClean="0"/>
              <a:t>20. </a:t>
            </a:r>
            <a:r>
              <a:rPr lang="fr-FR" b="1" dirty="0" smtClean="0"/>
              <a:t>La SASU</a:t>
            </a:r>
            <a:endParaRPr lang="fr-FR" dirty="0"/>
          </a:p>
        </p:txBody>
      </p:sp>
      <p:sp>
        <p:nvSpPr>
          <p:cNvPr id="3" name="Espace réservé du contenu 2"/>
          <p:cNvSpPr>
            <a:spLocks noGrp="1"/>
          </p:cNvSpPr>
          <p:nvPr>
            <p:ph idx="1"/>
          </p:nvPr>
        </p:nvSpPr>
        <p:spPr/>
        <p:txBody>
          <a:bodyPr>
            <a:normAutofit fontScale="92500" lnSpcReduction="10000"/>
          </a:bodyPr>
          <a:lstStyle/>
          <a:p>
            <a:pPr lvl="0" hangingPunct="0"/>
            <a:r>
              <a:rPr lang="fr-FR" b="1" dirty="0" smtClean="0"/>
              <a:t>L'associé unique de la SASU peut être une personne </a:t>
            </a:r>
            <a:r>
              <a:rPr lang="fr-FR" b="1" dirty="0" smtClean="0"/>
              <a:t>physique </a:t>
            </a:r>
            <a:r>
              <a:rPr lang="fr-FR" b="1" dirty="0" smtClean="0"/>
              <a:t>ou une personne </a:t>
            </a:r>
            <a:r>
              <a:rPr lang="fr-FR" b="1" dirty="0" smtClean="0"/>
              <a:t>morale.</a:t>
            </a:r>
            <a:endParaRPr lang="fr-FR" dirty="0" smtClean="0"/>
          </a:p>
          <a:p>
            <a:pPr lvl="0" hangingPunct="0"/>
            <a:r>
              <a:rPr lang="fr-FR" b="1" dirty="0" smtClean="0"/>
              <a:t>Le président associé unique est </a:t>
            </a:r>
            <a:r>
              <a:rPr lang="fr-FR" b="1" dirty="0" smtClean="0"/>
              <a:t>irrévocable.</a:t>
            </a:r>
            <a:endParaRPr lang="fr-FR" dirty="0" smtClean="0"/>
          </a:p>
          <a:p>
            <a:pPr lvl="0" hangingPunct="0"/>
            <a:r>
              <a:rPr lang="fr-FR" b="1" dirty="0" smtClean="0"/>
              <a:t>Pas de capital social minimum. Le capital de la SASU </a:t>
            </a:r>
            <a:r>
              <a:rPr lang="fr-FR" b="1" dirty="0" smtClean="0"/>
              <a:t>peut être </a:t>
            </a:r>
            <a:r>
              <a:rPr lang="fr-FR" b="1" dirty="0" smtClean="0"/>
              <a:t>libéré de la moitié au moins lors de la constitution. Le capital </a:t>
            </a:r>
            <a:r>
              <a:rPr lang="fr-FR" b="1" dirty="0" smtClean="0"/>
              <a:t>peut être </a:t>
            </a:r>
            <a:r>
              <a:rPr lang="fr-FR" b="1" dirty="0" smtClean="0"/>
              <a:t>variable.</a:t>
            </a:r>
            <a:endParaRPr lang="fr-FR" dirty="0" smtClean="0"/>
          </a:p>
          <a:p>
            <a:pPr lvl="0" hangingPunct="0"/>
            <a:r>
              <a:rPr lang="fr-FR" b="1" dirty="0" smtClean="0"/>
              <a:t>Pas de commissaire aux comptes dans les </a:t>
            </a:r>
            <a:r>
              <a:rPr lang="fr-FR" b="1" dirty="0" smtClean="0"/>
              <a:t>petites </a:t>
            </a:r>
            <a:r>
              <a:rPr lang="fr-FR" b="1" dirty="0" smtClean="0"/>
              <a:t>SASU. </a:t>
            </a:r>
            <a:endParaRPr lang="fr-FR" dirty="0" smtClean="0"/>
          </a:p>
          <a:p>
            <a:pPr lvl="0" hangingPunct="0"/>
            <a:r>
              <a:rPr lang="fr-FR" b="1" dirty="0" smtClean="0"/>
              <a:t>Le président de la SASU a le statut fiscal et social d’un salarié.</a:t>
            </a:r>
            <a:endParaRPr lang="fr-FR" dirty="0" smtClean="0"/>
          </a:p>
          <a:p>
            <a:pPr lvl="0" hangingPunct="0"/>
            <a:r>
              <a:rPr lang="fr-FR" b="1" dirty="0" smtClean="0"/>
              <a:t>La SASU pluripersonnelle devient une SAS.</a:t>
            </a:r>
            <a:endParaRPr lang="fr-FR" dirty="0" smtClean="0"/>
          </a:p>
          <a:p>
            <a:endParaRPr lang="fr-F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428604"/>
            <a:ext cx="8229600" cy="1000132"/>
          </a:xfrm>
        </p:spPr>
        <p:txBody>
          <a:bodyPr>
            <a:normAutofit/>
          </a:bodyPr>
          <a:lstStyle/>
          <a:p>
            <a:r>
              <a:rPr lang="fr-FR" b="1" dirty="0" smtClean="0"/>
              <a:t>3</a:t>
            </a:r>
            <a:r>
              <a:rPr lang="fr-FR" b="1" dirty="0" smtClean="0"/>
              <a:t>. </a:t>
            </a:r>
            <a:r>
              <a:rPr lang="fr-FR" b="1" dirty="0" smtClean="0"/>
              <a:t>Comment </a:t>
            </a:r>
            <a:r>
              <a:rPr lang="fr-FR" b="1" dirty="0" smtClean="0"/>
              <a:t>créer la </a:t>
            </a:r>
            <a:r>
              <a:rPr lang="fr-FR" b="1" dirty="0" smtClean="0"/>
              <a:t>SAS ?</a:t>
            </a:r>
            <a:endParaRPr lang="fr-FR" dirty="0"/>
          </a:p>
        </p:txBody>
      </p:sp>
      <p:sp>
        <p:nvSpPr>
          <p:cNvPr id="3" name="Espace réservé du contenu 2"/>
          <p:cNvSpPr>
            <a:spLocks noGrp="1"/>
          </p:cNvSpPr>
          <p:nvPr>
            <p:ph idx="1"/>
          </p:nvPr>
        </p:nvSpPr>
        <p:spPr>
          <a:xfrm>
            <a:off x="457200" y="1500174"/>
            <a:ext cx="8229600" cy="4824426"/>
          </a:xfrm>
        </p:spPr>
        <p:txBody>
          <a:bodyPr>
            <a:normAutofit/>
          </a:bodyPr>
          <a:lstStyle/>
          <a:p>
            <a:pPr hangingPunct="0"/>
            <a:r>
              <a:rPr lang="fr-FR" b="1" dirty="0" smtClean="0"/>
              <a:t>Constitution d’une société nouvelle ou transformation d'une société </a:t>
            </a:r>
            <a:r>
              <a:rPr lang="fr-FR" b="1" dirty="0" smtClean="0"/>
              <a:t>existante.</a:t>
            </a:r>
            <a:r>
              <a:rPr lang="fr-FR" b="1" dirty="0" smtClean="0"/>
              <a:t> </a:t>
            </a:r>
            <a:endParaRPr lang="fr-FR" dirty="0" smtClean="0"/>
          </a:p>
          <a:p>
            <a:pPr hangingPunct="0"/>
            <a:r>
              <a:rPr lang="fr-FR" b="1" dirty="0" smtClean="0"/>
              <a:t>Associés</a:t>
            </a:r>
            <a:r>
              <a:rPr lang="fr-FR" b="1" dirty="0" smtClean="0"/>
              <a:t> : personnes physiques ou </a:t>
            </a:r>
            <a:r>
              <a:rPr lang="fr-FR" b="1" dirty="0" smtClean="0"/>
              <a:t>personnes </a:t>
            </a:r>
            <a:r>
              <a:rPr lang="fr-FR" b="1" dirty="0" smtClean="0"/>
              <a:t>morales - un seul associé suffit (SAS unipersonnelle) - le nombre d’associés n’est pas limité </a:t>
            </a:r>
            <a:r>
              <a:rPr lang="fr-FR" b="1" dirty="0" smtClean="0"/>
              <a:t>– le </a:t>
            </a:r>
            <a:r>
              <a:rPr lang="fr-FR" b="1" dirty="0" smtClean="0"/>
              <a:t>conjoint ne peut pas revendiquer la qualité </a:t>
            </a:r>
            <a:r>
              <a:rPr lang="fr-FR" b="1" dirty="0" smtClean="0"/>
              <a:t>d'associé.</a:t>
            </a:r>
            <a:endParaRPr lang="fr-FR" dirty="0" smtClean="0"/>
          </a:p>
          <a:p>
            <a:pPr hangingPunct="0"/>
            <a:r>
              <a:rPr lang="fr-FR" b="1" dirty="0" smtClean="0"/>
              <a:t>Siège </a:t>
            </a:r>
            <a:r>
              <a:rPr lang="fr-FR" b="1" dirty="0" smtClean="0"/>
              <a:t>social : domiciliation collective - domiciliation temporaire dans le local d'habitation du </a:t>
            </a:r>
            <a:r>
              <a:rPr lang="fr-FR" b="1" dirty="0" smtClean="0"/>
              <a:t>président.</a:t>
            </a:r>
            <a:endParaRPr lang="fr-FR" dirty="0" smtClean="0"/>
          </a:p>
          <a:p>
            <a:endParaRPr lang="fr-F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b="1" dirty="0" smtClean="0"/>
              <a:t>4</a:t>
            </a:r>
            <a:r>
              <a:rPr lang="fr-FR" b="1" dirty="0" smtClean="0"/>
              <a:t>. </a:t>
            </a:r>
            <a:r>
              <a:rPr lang="fr-FR" b="1" dirty="0" smtClean="0"/>
              <a:t>Le </a:t>
            </a:r>
            <a:r>
              <a:rPr lang="fr-FR" b="1" dirty="0" smtClean="0"/>
              <a:t>capital de la SAS</a:t>
            </a:r>
            <a:endParaRPr lang="fr-FR" dirty="0"/>
          </a:p>
        </p:txBody>
      </p:sp>
      <p:sp>
        <p:nvSpPr>
          <p:cNvPr id="3" name="Espace réservé du contenu 2"/>
          <p:cNvSpPr>
            <a:spLocks noGrp="1"/>
          </p:cNvSpPr>
          <p:nvPr>
            <p:ph idx="1"/>
          </p:nvPr>
        </p:nvSpPr>
        <p:spPr/>
        <p:txBody>
          <a:bodyPr>
            <a:normAutofit/>
          </a:bodyPr>
          <a:lstStyle/>
          <a:p>
            <a:pPr hangingPunct="0"/>
            <a:r>
              <a:rPr lang="fr-FR" b="1" dirty="0" smtClean="0"/>
              <a:t>Pas de capital minimum ! </a:t>
            </a:r>
            <a:endParaRPr lang="fr-FR" dirty="0" smtClean="0"/>
          </a:p>
          <a:p>
            <a:pPr hangingPunct="0"/>
            <a:r>
              <a:rPr lang="fr-FR" b="1" dirty="0" smtClean="0"/>
              <a:t>Pas d’appel public à </a:t>
            </a:r>
            <a:r>
              <a:rPr lang="fr-FR" b="1" dirty="0" smtClean="0"/>
              <a:t>l'épargne.</a:t>
            </a:r>
            <a:endParaRPr lang="fr-FR" dirty="0" smtClean="0"/>
          </a:p>
          <a:p>
            <a:pPr hangingPunct="0"/>
            <a:r>
              <a:rPr lang="fr-FR" b="1" dirty="0" smtClean="0"/>
              <a:t>Pas d’apports en </a:t>
            </a:r>
            <a:r>
              <a:rPr lang="fr-FR" b="1" dirty="0" smtClean="0"/>
              <a:t>industrie.</a:t>
            </a:r>
            <a:endParaRPr lang="fr-FR" dirty="0" smtClean="0"/>
          </a:p>
          <a:p>
            <a:pPr hangingPunct="0"/>
            <a:r>
              <a:rPr lang="fr-FR" b="1" dirty="0" smtClean="0"/>
              <a:t>Libération minimum à la constitution : 50 % - solde à verser dans les cinq </a:t>
            </a:r>
            <a:r>
              <a:rPr lang="fr-FR" b="1" dirty="0" smtClean="0"/>
              <a:t>ans.</a:t>
            </a:r>
            <a:endParaRPr lang="fr-FR" dirty="0" smtClean="0"/>
          </a:p>
          <a:p>
            <a:pPr hangingPunct="0"/>
            <a:r>
              <a:rPr lang="fr-FR" b="1" dirty="0" smtClean="0"/>
              <a:t>Le </a:t>
            </a:r>
            <a:r>
              <a:rPr lang="fr-FR" b="1" dirty="0" smtClean="0"/>
              <a:t>capital d'une SAS </a:t>
            </a:r>
            <a:r>
              <a:rPr lang="fr-FR" b="1" dirty="0" smtClean="0"/>
              <a:t>peut être </a:t>
            </a:r>
            <a:r>
              <a:rPr lang="fr-FR" b="1" dirty="0" smtClean="0"/>
              <a:t>variable - Libération minimum à la constitution : dixième du capital.</a:t>
            </a:r>
            <a:endParaRPr lang="fr-FR" dirty="0" smtClean="0"/>
          </a:p>
          <a:p>
            <a:endParaRPr lang="fr-F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a:r>
            <a:br>
              <a:rPr lang="fr-FR" dirty="0" smtClean="0"/>
            </a:br>
            <a:r>
              <a:rPr lang="fr-FR" b="1" dirty="0" smtClean="0"/>
              <a:t> </a:t>
            </a:r>
            <a:r>
              <a:rPr lang="fr-FR" b="1" dirty="0" smtClean="0"/>
              <a:t>5. Coût </a:t>
            </a:r>
            <a:r>
              <a:rPr lang="fr-FR" b="1" dirty="0" smtClean="0"/>
              <a:t>de constitution de la SAS</a:t>
            </a:r>
            <a:endParaRPr lang="fr-FR" dirty="0"/>
          </a:p>
        </p:txBody>
      </p:sp>
      <p:sp>
        <p:nvSpPr>
          <p:cNvPr id="3" name="Espace réservé du contenu 2"/>
          <p:cNvSpPr>
            <a:spLocks noGrp="1"/>
          </p:cNvSpPr>
          <p:nvPr>
            <p:ph idx="1"/>
          </p:nvPr>
        </p:nvSpPr>
        <p:spPr/>
        <p:txBody>
          <a:bodyPr>
            <a:normAutofit/>
          </a:bodyPr>
          <a:lstStyle/>
          <a:p>
            <a:pPr hangingPunct="0"/>
            <a:r>
              <a:rPr lang="fr-FR" b="1" dirty="0" smtClean="0"/>
              <a:t>Les frais à la charge de la </a:t>
            </a:r>
            <a:r>
              <a:rPr lang="fr-FR" b="1" dirty="0" smtClean="0"/>
              <a:t>société.</a:t>
            </a:r>
            <a:endParaRPr lang="fr-FR" dirty="0" smtClean="0"/>
          </a:p>
          <a:p>
            <a:pPr lvl="0" hangingPunct="0"/>
            <a:r>
              <a:rPr lang="fr-FR" b="1" dirty="0" smtClean="0"/>
              <a:t>Les droits d'apport : apports « à titre pur et simple » et apports « à titre onéreux » - mise en SAS de l’entreprise individuelle </a:t>
            </a:r>
            <a:r>
              <a:rPr lang="fr-FR" b="1" dirty="0" smtClean="0"/>
              <a:t>.</a:t>
            </a:r>
            <a:endParaRPr lang="fr-FR" dirty="0" smtClean="0"/>
          </a:p>
          <a:p>
            <a:pPr lvl="0" hangingPunct="0"/>
            <a:r>
              <a:rPr lang="fr-FR" b="1" dirty="0" smtClean="0"/>
              <a:t>Les honoraires de constitution et les autres </a:t>
            </a:r>
            <a:r>
              <a:rPr lang="fr-FR" b="1" dirty="0" smtClean="0"/>
              <a:t>frais.</a:t>
            </a:r>
            <a:endParaRPr lang="fr-FR" dirty="0" smtClean="0"/>
          </a:p>
          <a:p>
            <a:pPr hangingPunct="0"/>
            <a:r>
              <a:rPr lang="fr-FR" b="1" dirty="0" smtClean="0"/>
              <a:t>Les frais à la charge des </a:t>
            </a:r>
            <a:r>
              <a:rPr lang="fr-FR" b="1" dirty="0" smtClean="0"/>
              <a:t>associés.</a:t>
            </a:r>
            <a:endParaRPr lang="fr-FR" dirty="0" smtClean="0"/>
          </a:p>
          <a:p>
            <a:pPr lvl="0" hangingPunct="0"/>
            <a:r>
              <a:rPr lang="fr-FR" b="1" dirty="0" smtClean="0"/>
              <a:t>L’imposition des plus-values d’apport : régime des plus-values des particuliers ou des plus-values professionnelles - régimes de </a:t>
            </a:r>
            <a:r>
              <a:rPr lang="fr-FR" b="1" dirty="0" smtClean="0"/>
              <a:t>faveur.</a:t>
            </a:r>
            <a:endParaRPr lang="fr-FR" dirty="0" smtClean="0"/>
          </a:p>
          <a:p>
            <a:endParaRPr lang="fr-F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a:r>
            <a:br>
              <a:rPr lang="fr-FR" dirty="0" smtClean="0"/>
            </a:br>
            <a:r>
              <a:rPr lang="fr-FR" b="1" dirty="0" smtClean="0"/>
              <a:t>6</a:t>
            </a:r>
            <a:r>
              <a:rPr lang="fr-FR" b="1" dirty="0" smtClean="0"/>
              <a:t>. Transformation d’une société existante en SAS</a:t>
            </a:r>
            <a:endParaRPr lang="fr-FR" dirty="0"/>
          </a:p>
        </p:txBody>
      </p:sp>
      <p:sp>
        <p:nvSpPr>
          <p:cNvPr id="3" name="Espace réservé du contenu 2"/>
          <p:cNvSpPr>
            <a:spLocks noGrp="1"/>
          </p:cNvSpPr>
          <p:nvPr>
            <p:ph idx="1"/>
          </p:nvPr>
        </p:nvSpPr>
        <p:spPr/>
        <p:txBody>
          <a:bodyPr>
            <a:normAutofit/>
          </a:bodyPr>
          <a:lstStyle/>
          <a:p>
            <a:pPr hangingPunct="0"/>
            <a:r>
              <a:rPr lang="fr-FR" b="1" dirty="0" smtClean="0"/>
              <a:t>Décision de transformation prise à l'unanimité des associés - Rapport du commissaire aux comptes</a:t>
            </a:r>
            <a:r>
              <a:rPr lang="fr-FR" b="1" baseline="30000" dirty="0" smtClean="0"/>
              <a:t> </a:t>
            </a:r>
            <a:r>
              <a:rPr lang="fr-FR" b="1" dirty="0" smtClean="0"/>
              <a:t> pour la transformation d’une SARL ou d’une SA.</a:t>
            </a:r>
            <a:endParaRPr lang="fr-FR" dirty="0" smtClean="0"/>
          </a:p>
          <a:p>
            <a:pPr hangingPunct="0"/>
            <a:r>
              <a:rPr lang="fr-FR" b="1" dirty="0" smtClean="0"/>
              <a:t>Pas de création d'une personne morale nouvelle mais simple modification des statuts.</a:t>
            </a:r>
            <a:endParaRPr lang="fr-FR" dirty="0" smtClean="0"/>
          </a:p>
          <a:p>
            <a:pPr hangingPunct="0"/>
            <a:r>
              <a:rPr lang="fr-FR" b="1" dirty="0" smtClean="0"/>
              <a:t>La </a:t>
            </a:r>
            <a:r>
              <a:rPr lang="fr-FR" b="1" dirty="0" smtClean="0"/>
              <a:t>transformation met automatiquement fin aux fonctions des dirigeants en place.</a:t>
            </a:r>
            <a:endParaRPr lang="fr-FR" dirty="0" smtClean="0"/>
          </a:p>
          <a:p>
            <a:endParaRPr lang="fr-F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a:r>
            <a:br>
              <a:rPr lang="fr-FR" dirty="0" smtClean="0"/>
            </a:br>
            <a:r>
              <a:rPr lang="fr-FR" b="1" dirty="0" smtClean="0"/>
              <a:t>7</a:t>
            </a:r>
            <a:r>
              <a:rPr lang="fr-FR" b="1" dirty="0" smtClean="0"/>
              <a:t>. L’organisation de la direction de la SAS</a:t>
            </a:r>
            <a:endParaRPr lang="fr-FR" dirty="0"/>
          </a:p>
        </p:txBody>
      </p:sp>
      <p:sp>
        <p:nvSpPr>
          <p:cNvPr id="3" name="Espace réservé du contenu 2"/>
          <p:cNvSpPr>
            <a:spLocks noGrp="1"/>
          </p:cNvSpPr>
          <p:nvPr>
            <p:ph idx="1"/>
          </p:nvPr>
        </p:nvSpPr>
        <p:spPr/>
        <p:txBody>
          <a:bodyPr>
            <a:normAutofit/>
          </a:bodyPr>
          <a:lstStyle/>
          <a:p>
            <a:pPr hangingPunct="0"/>
            <a:r>
              <a:rPr lang="fr-FR" b="1" dirty="0" smtClean="0"/>
              <a:t>Les associés déterminent librement l’organisation de la direction de la SAS</a:t>
            </a:r>
            <a:r>
              <a:rPr lang="fr-FR" b="1" dirty="0" smtClean="0"/>
              <a:t>.</a:t>
            </a:r>
            <a:endParaRPr lang="fr-FR" dirty="0" smtClean="0"/>
          </a:p>
          <a:p>
            <a:pPr hangingPunct="0"/>
            <a:r>
              <a:rPr lang="fr-FR" b="1" dirty="0" smtClean="0"/>
              <a:t>Un </a:t>
            </a:r>
            <a:r>
              <a:rPr lang="fr-FR" b="1" dirty="0" smtClean="0"/>
              <a:t>président est obligatoire : la présidence ne peut pas être </a:t>
            </a:r>
            <a:r>
              <a:rPr lang="fr-FR" b="1" dirty="0" smtClean="0"/>
              <a:t>collégiale.</a:t>
            </a:r>
            <a:endParaRPr lang="fr-FR" dirty="0" smtClean="0"/>
          </a:p>
          <a:p>
            <a:pPr hangingPunct="0"/>
            <a:r>
              <a:rPr lang="fr-FR" b="1" dirty="0" smtClean="0"/>
              <a:t>Une </a:t>
            </a:r>
            <a:r>
              <a:rPr lang="fr-FR" b="1" dirty="0" smtClean="0"/>
              <a:t>direction collégiale est possible. La direction peut-être contrôlée et/ou assistée par des comités: comités de nomination, de rémunération, d'audit, d'éthique...  </a:t>
            </a:r>
            <a:endParaRPr lang="fr-FR" dirty="0" smtClean="0"/>
          </a:p>
          <a:p>
            <a:endParaRPr lang="fr-F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a:r>
            <a:br>
              <a:rPr lang="fr-FR" dirty="0" smtClean="0"/>
            </a:br>
            <a:r>
              <a:rPr lang="fr-FR" b="1" dirty="0" smtClean="0"/>
              <a:t>8. Qui peut être </a:t>
            </a:r>
            <a:r>
              <a:rPr lang="fr-FR" b="1" dirty="0" smtClean="0"/>
              <a:t>dirigeant de la SAS </a:t>
            </a:r>
            <a:r>
              <a:rPr lang="fr-FR" b="1" dirty="0" smtClean="0"/>
              <a:t>?</a:t>
            </a:r>
            <a:endParaRPr lang="fr-FR" dirty="0"/>
          </a:p>
        </p:txBody>
      </p:sp>
      <p:sp>
        <p:nvSpPr>
          <p:cNvPr id="3" name="Espace réservé du contenu 2"/>
          <p:cNvSpPr>
            <a:spLocks noGrp="1"/>
          </p:cNvSpPr>
          <p:nvPr>
            <p:ph idx="1"/>
          </p:nvPr>
        </p:nvSpPr>
        <p:spPr/>
        <p:txBody>
          <a:bodyPr>
            <a:normAutofit/>
          </a:bodyPr>
          <a:lstStyle/>
          <a:p>
            <a:pPr hangingPunct="0"/>
            <a:r>
              <a:rPr lang="fr-FR" b="1" dirty="0" smtClean="0"/>
              <a:t>Les </a:t>
            </a:r>
            <a:r>
              <a:rPr lang="fr-FR" b="1" dirty="0" smtClean="0"/>
              <a:t>statuts déterminent les conditions d'accès et les modalités de </a:t>
            </a:r>
            <a:r>
              <a:rPr lang="fr-FR" b="1" dirty="0" smtClean="0"/>
              <a:t>désignation.</a:t>
            </a:r>
            <a:endParaRPr lang="fr-FR" dirty="0" smtClean="0"/>
          </a:p>
          <a:p>
            <a:pPr lvl="0" hangingPunct="0"/>
            <a:r>
              <a:rPr lang="fr-FR" b="1" dirty="0" smtClean="0"/>
              <a:t>La qualité d’associé n’est pas obligatoire.</a:t>
            </a:r>
            <a:endParaRPr lang="fr-FR" dirty="0" smtClean="0"/>
          </a:p>
          <a:p>
            <a:pPr lvl="0" hangingPunct="0"/>
            <a:r>
              <a:rPr lang="fr-FR" b="1" dirty="0" smtClean="0"/>
              <a:t>Le dirigeant peut être une personne physique ou une personne </a:t>
            </a:r>
            <a:r>
              <a:rPr lang="fr-FR" b="1" dirty="0" smtClean="0"/>
              <a:t>morale.</a:t>
            </a:r>
            <a:endParaRPr lang="fr-FR" dirty="0" smtClean="0"/>
          </a:p>
          <a:p>
            <a:pPr hangingPunct="0"/>
            <a:r>
              <a:rPr lang="fr-FR" b="1" dirty="0" smtClean="0"/>
              <a:t>Les </a:t>
            </a:r>
            <a:r>
              <a:rPr lang="fr-FR" b="1" dirty="0" smtClean="0"/>
              <a:t>statuts fixent les conditions et modalités de la fin des fonctions des </a:t>
            </a:r>
            <a:r>
              <a:rPr lang="fr-FR" b="1" dirty="0" smtClean="0"/>
              <a:t>dirigeants.</a:t>
            </a:r>
            <a:endParaRPr lang="fr-FR" dirty="0" smtClean="0"/>
          </a:p>
          <a:p>
            <a:pPr lvl="0" hangingPunct="0"/>
            <a:r>
              <a:rPr lang="fr-FR" b="1" dirty="0" smtClean="0"/>
              <a:t>Délai </a:t>
            </a:r>
            <a:r>
              <a:rPr lang="fr-FR" b="1" dirty="0" smtClean="0"/>
              <a:t>de préavis minimal pour une </a:t>
            </a:r>
            <a:r>
              <a:rPr lang="fr-FR" b="1" dirty="0" smtClean="0"/>
              <a:t>démission.</a:t>
            </a:r>
            <a:endParaRPr lang="fr-FR" dirty="0" smtClean="0"/>
          </a:p>
          <a:p>
            <a:pPr lvl="0" hangingPunct="0"/>
            <a:r>
              <a:rPr lang="fr-FR" b="1" dirty="0" smtClean="0"/>
              <a:t>L</a:t>
            </a:r>
            <a:r>
              <a:rPr lang="fr-FR" b="1" dirty="0" smtClean="0"/>
              <a:t>es </a:t>
            </a:r>
            <a:r>
              <a:rPr lang="fr-FR" b="1" dirty="0" smtClean="0"/>
              <a:t>cas de révocation, avec ou sans justes </a:t>
            </a:r>
            <a:r>
              <a:rPr lang="fr-FR" b="1" dirty="0" smtClean="0"/>
              <a:t>motifs.</a:t>
            </a:r>
            <a:endParaRPr lang="fr-FR" dirty="0" smtClean="0"/>
          </a:p>
          <a:p>
            <a:endParaRPr lang="fr-F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1" dirty="0" smtClean="0"/>
              <a:t/>
            </a:r>
            <a:br>
              <a:rPr lang="fr-FR" b="1" dirty="0" smtClean="0"/>
            </a:br>
            <a:r>
              <a:rPr lang="fr-FR" b="1" dirty="0" smtClean="0"/>
              <a:t>9. Les </a:t>
            </a:r>
            <a:r>
              <a:rPr lang="fr-FR" b="1" dirty="0" smtClean="0"/>
              <a:t>pouvoirs des dirigeants de la </a:t>
            </a:r>
            <a:r>
              <a:rPr lang="fr-FR" b="1" dirty="0" smtClean="0"/>
              <a:t>SAS</a:t>
            </a:r>
            <a:endParaRPr lang="fr-FR" dirty="0"/>
          </a:p>
        </p:txBody>
      </p:sp>
      <p:sp>
        <p:nvSpPr>
          <p:cNvPr id="3" name="Espace réservé du contenu 2"/>
          <p:cNvSpPr>
            <a:spLocks noGrp="1"/>
          </p:cNvSpPr>
          <p:nvPr>
            <p:ph idx="1"/>
          </p:nvPr>
        </p:nvSpPr>
        <p:spPr/>
        <p:txBody>
          <a:bodyPr>
            <a:normAutofit fontScale="92500"/>
          </a:bodyPr>
          <a:lstStyle/>
          <a:p>
            <a:pPr hangingPunct="0"/>
            <a:r>
              <a:rPr lang="fr-FR" b="1" dirty="0" smtClean="0"/>
              <a:t>Le président représente la société</a:t>
            </a:r>
            <a:r>
              <a:rPr lang="fr-FR" b="1" i="1" dirty="0" smtClean="0"/>
              <a:t> </a:t>
            </a:r>
            <a:r>
              <a:rPr lang="fr-FR" b="1" dirty="0" smtClean="0"/>
              <a:t>à l'égard des </a:t>
            </a:r>
            <a:r>
              <a:rPr lang="fr-FR" b="1" dirty="0" smtClean="0"/>
              <a:t>tiers.</a:t>
            </a:r>
            <a:endParaRPr lang="fr-FR" dirty="0" smtClean="0"/>
          </a:p>
          <a:p>
            <a:pPr lvl="0" hangingPunct="0"/>
            <a:r>
              <a:rPr lang="fr-FR" b="1" dirty="0" smtClean="0"/>
              <a:t>Le président est investi des pouvoirs les plus étendus dans la limite de l'objet social.</a:t>
            </a:r>
            <a:endParaRPr lang="fr-FR" dirty="0" smtClean="0"/>
          </a:p>
          <a:p>
            <a:pPr lvl="0" hangingPunct="0"/>
            <a:r>
              <a:rPr lang="fr-FR" b="1" dirty="0" smtClean="0"/>
              <a:t>Les statuts peuvent limiter les pouvoirs du président uniquement dans ses rapports avec les associés.</a:t>
            </a:r>
            <a:endParaRPr lang="fr-FR" dirty="0" smtClean="0"/>
          </a:p>
          <a:p>
            <a:pPr lvl="0" hangingPunct="0"/>
            <a:r>
              <a:rPr lang="fr-FR" b="1" dirty="0" smtClean="0"/>
              <a:t>Le président peut </a:t>
            </a:r>
            <a:r>
              <a:rPr lang="fr-FR" b="1" dirty="0" smtClean="0"/>
              <a:t>déléguer </a:t>
            </a:r>
            <a:r>
              <a:rPr lang="fr-FR" b="1" dirty="0" smtClean="0"/>
              <a:t>à d'autres personnes une partie de ses pouvoirs</a:t>
            </a:r>
            <a:r>
              <a:rPr lang="fr-FR" b="1" dirty="0" smtClean="0"/>
              <a:t>.</a:t>
            </a:r>
            <a:endParaRPr lang="fr-FR" dirty="0" smtClean="0"/>
          </a:p>
          <a:p>
            <a:r>
              <a:rPr lang="fr-FR" b="1" dirty="0" smtClean="0"/>
              <a:t>Le président détient le pouvoir de gestion. Cependant, les statuts peuvent désigner d’autres dirigeants pour leur attribuer tout ou partie des pouvoirs de gestion.</a:t>
            </a:r>
            <a:endParaRPr lang="fr-FR"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ébit">
  <a:themeElements>
    <a:clrScheme name="Débit">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Débit">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Débit">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101</TotalTime>
  <Words>929</Words>
  <Application>Microsoft Office PowerPoint</Application>
  <PresentationFormat>Affichage à l'écran (4:3)</PresentationFormat>
  <Paragraphs>114</Paragraphs>
  <Slides>20</Slides>
  <Notes>19</Notes>
  <HiddenSlides>0</HiddenSlides>
  <MMClips>0</MMClips>
  <ScaleCrop>false</ScaleCrop>
  <HeadingPairs>
    <vt:vector size="4" baseType="variant">
      <vt:variant>
        <vt:lpstr>Thème</vt:lpstr>
      </vt:variant>
      <vt:variant>
        <vt:i4>1</vt:i4>
      </vt:variant>
      <vt:variant>
        <vt:lpstr>Titres des diapositives</vt:lpstr>
      </vt:variant>
      <vt:variant>
        <vt:i4>20</vt:i4>
      </vt:variant>
    </vt:vector>
  </HeadingPairs>
  <TitlesOfParts>
    <vt:vector size="21" baseType="lpstr">
      <vt:lpstr>Débit</vt:lpstr>
      <vt:lpstr>1. Qu'est ce qu'une SAS ?</vt:lpstr>
      <vt:lpstr>2. Pourquoi créer une SAS ?</vt:lpstr>
      <vt:lpstr>3. Comment créer la SAS ?</vt:lpstr>
      <vt:lpstr>4. Le capital de la SAS</vt:lpstr>
      <vt:lpstr>  5. Coût de constitution de la SAS</vt:lpstr>
      <vt:lpstr> 6. Transformation d’une société existante en SAS</vt:lpstr>
      <vt:lpstr> 7. L’organisation de la direction de la SAS</vt:lpstr>
      <vt:lpstr> 8. Qui peut être dirigeant de la SAS ?</vt:lpstr>
      <vt:lpstr> 9. Les pouvoirs des dirigeants de la SAS</vt:lpstr>
      <vt:lpstr> 10. Les responsabilités des dirigeants de la SAS</vt:lpstr>
      <vt:lpstr>  11. Le contrôle des dirigeants de la SAS</vt:lpstr>
      <vt:lpstr> 12. Statut social des dirigeants de SAS</vt:lpstr>
      <vt:lpstr> 13. Statut fiscal des dirigeants de SAS</vt:lpstr>
      <vt:lpstr> 14. Le pouvoir de décision des associés de la SAS</vt:lpstr>
      <vt:lpstr>15. Comment verrouiller la SAS ?</vt:lpstr>
      <vt:lpstr>16. L’approbation des comptes</vt:lpstr>
      <vt:lpstr>17. Les modifications du capital de la SAS</vt:lpstr>
      <vt:lpstr>18. La transformation de la SAS</vt:lpstr>
      <vt:lpstr>19. La dissolution de la SAS</vt:lpstr>
      <vt:lpstr>20. La SASU</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DENOS Pascal</dc:creator>
  <cp:lastModifiedBy>Matthieu Montaudouin</cp:lastModifiedBy>
  <cp:revision>23</cp:revision>
  <dcterms:created xsi:type="dcterms:W3CDTF">2009-12-21T15:51:39Z</dcterms:created>
  <dcterms:modified xsi:type="dcterms:W3CDTF">2010-01-05T16:35:29Z</dcterms:modified>
</cp:coreProperties>
</file>