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notesSlides/notesSlide13.xml" ContentType="application/vnd.openxmlformats-officedocument.presentationml.notesSlide+xml"/>
  <Override PartName="/ppt/charts/chart5.xml" ContentType="application/vnd.openxmlformats-officedocument.drawingml.chart+xml"/>
  <Override PartName="/ppt/notesSlides/notesSlide14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15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6.xml" ContentType="application/vnd.openxmlformats-officedocument.presentationml.notesSl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17.xml" ContentType="application/vnd.openxmlformats-officedocument.presentationml.notesSlide+xml"/>
  <Override PartName="/ppt/charts/chart12.xml" ContentType="application/vnd.openxmlformats-officedocument.drawingml.chart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50" r:id="rId2"/>
    <p:sldId id="350" r:id="rId3"/>
    <p:sldId id="351" r:id="rId4"/>
    <p:sldId id="419" r:id="rId5"/>
    <p:sldId id="420" r:id="rId6"/>
    <p:sldId id="418" r:id="rId7"/>
    <p:sldId id="403" r:id="rId8"/>
    <p:sldId id="437" r:id="rId9"/>
    <p:sldId id="451" r:id="rId10"/>
    <p:sldId id="459" r:id="rId11"/>
    <p:sldId id="452" r:id="rId12"/>
    <p:sldId id="453" r:id="rId13"/>
    <p:sldId id="454" r:id="rId14"/>
    <p:sldId id="455" r:id="rId15"/>
    <p:sldId id="456" r:id="rId16"/>
    <p:sldId id="457" r:id="rId17"/>
    <p:sldId id="458" r:id="rId18"/>
    <p:sldId id="448" r:id="rId19"/>
  </p:sldIdLst>
  <p:sldSz cx="9144000" cy="6858000" type="screen4x3"/>
  <p:notesSz cx="6665913" cy="98663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6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6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6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6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7">
          <p15:clr>
            <a:srgbClr val="A4A3A4"/>
          </p15:clr>
        </p15:guide>
        <p15:guide id="2" orient="horz" pos="3696">
          <p15:clr>
            <a:srgbClr val="A4A3A4"/>
          </p15:clr>
        </p15:guide>
        <p15:guide id="3" orient="horz" pos="2216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3408">
          <p15:clr>
            <a:srgbClr val="A4A3A4"/>
          </p15:clr>
        </p15:guide>
        <p15:guide id="6" orient="horz" pos="3772">
          <p15:clr>
            <a:srgbClr val="A4A3A4"/>
          </p15:clr>
        </p15:guide>
        <p15:guide id="7" orient="horz" pos="576">
          <p15:clr>
            <a:srgbClr val="A4A3A4"/>
          </p15:clr>
        </p15:guide>
        <p15:guide id="8" orient="horz" pos="3600">
          <p15:clr>
            <a:srgbClr val="A4A3A4"/>
          </p15:clr>
        </p15:guide>
        <p15:guide id="9" pos="2905">
          <p15:clr>
            <a:srgbClr val="A4A3A4"/>
          </p15:clr>
        </p15:guide>
        <p15:guide id="10" pos="1248">
          <p15:clr>
            <a:srgbClr val="A4A3A4"/>
          </p15:clr>
        </p15:guide>
        <p15:guide id="11" pos="4886">
          <p15:clr>
            <a:srgbClr val="A4A3A4"/>
          </p15:clr>
        </p15:guide>
        <p15:guide id="12" pos="55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  <a:srgbClr val="800000"/>
    <a:srgbClr val="990033"/>
    <a:srgbClr val="993300"/>
    <a:srgbClr val="990000"/>
    <a:srgbClr val="CC0000"/>
    <a:srgbClr val="CC33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 snapToGrid="0">
      <p:cViewPr>
        <p:scale>
          <a:sx n="90" d="100"/>
          <a:sy n="90" d="100"/>
        </p:scale>
        <p:origin x="756" y="-222"/>
      </p:cViewPr>
      <p:guideLst>
        <p:guide orient="horz" pos="4037"/>
        <p:guide orient="horz" pos="3696"/>
        <p:guide orient="horz" pos="2216"/>
        <p:guide orient="horz" pos="192"/>
        <p:guide orient="horz" pos="3408"/>
        <p:guide orient="horz" pos="3772"/>
        <p:guide orient="horz" pos="576"/>
        <p:guide orient="horz" pos="3600"/>
        <p:guide pos="2905"/>
        <p:guide pos="1248"/>
        <p:guide pos="4886"/>
        <p:guide pos="55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35" d="100"/>
          <a:sy n="35" d="100"/>
        </p:scale>
        <p:origin x="-1416" y="-84"/>
      </p:cViewPr>
      <p:guideLst>
        <p:guide orient="horz" pos="310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8.xml"/><Relationship Id="rId2" Type="http://schemas.openxmlformats.org/officeDocument/2006/relationships/slide" Target="slides/slide5.xml"/><Relationship Id="rId1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LIER\Documents\_Paul\Publications\BOOKS\Book%20m&#233;thodo%202002\2e%20Edition%202016\Version%20de%20travail\Version%20Juin%2015\M&#233;thode%20GPS%20book.xlsx%2010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LIER\Documents\_Paul\Publications\BOOKS\Book%20m&#233;thodo%202002\2e%20Edition%202016\Version%20de%20travail\Version%20Juin%2015\M&#233;thode%20GPS%20book.xlsx%2010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LIER\Documents\_Paul\Publications\BOOKS\Book%20m&#233;thodo%202002\2e%20Edition%202016\Version%20de%20travail\Version%20Juin%2015\M&#233;thode%20GPS%20book.xlsx%2010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LIER\Documents\_Paul\Publications\BOOKS\Book%20m&#233;thodo%202002\2e%20Edition%202016\Version%20de%20travail\Version%20Juin%2015\M&#233;thode%20GPS%20book.xlsx%201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LIER\Documents\_Paul\Publications\BOOKS\Book%20m&#233;thodo%202002\2e%20Edition%202016\Version%20de%20travail\Version%20Juin%2015\M&#233;thode%20GPS%20book.xlsx%2010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LIER\Documents\_Paul\Publications\BOOKS\Book%20m&#233;thodo%202002\2e%20Edition%202016\Version%20de%20travail\Version%20Juin%2015\M&#233;thode%20GPS%20book.xlsx%2010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LIER\Documents\_Paul\Publications\BOOKS\Book%20m&#233;thodo%202002\2e%20Edition%202016\Version%20de%20travail\Version%20Juin%2015\M&#233;thode%20GPS%20book.xlsx%2010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LIER\Documents\_Paul\Publications\BOOKS\Book%20m&#233;thodo%202002\2e%20Edition%202016\Version%20de%20travail\Version%20Juin%2015\M&#233;thode%20GPS%20book.xlsx%2010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LIER\Documents\_Paul\Publications\BOOKS\Book%20m&#233;thodo%202002\2e%20Edition%202016\Version%20de%20travail\Version%20Juin%2015\M&#233;thode%20GPS%20book.xlsx%2010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LIER\Documents\_Paul\Publications\BOOKS\Book%20m&#233;thodo%202002\2e%20Edition%202016\Version%20de%20travail\Version%20Juin%2015\M&#233;thode%20GPS%20book.xlsx%2010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LIER\Documents\_Paul\Publications\BOOKS\Book%20m&#233;thodo%202002\2e%20Edition%202016\Version%20de%20travail\Version%20Juin%2015\M&#233;thode%20GPS%20book.xlsx%2010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LIER\Documents\_Paul\Publications\BOOKS\Book%20m&#233;thodo%202002\2e%20Edition%202016\Version%20de%20travail\Version%20Juin%2015\M&#233;thode%20GPS%20book.xlsx%201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radarChart>
        <c:radarStyle val="filled"/>
        <c:varyColors val="0"/>
        <c:ser>
          <c:idx val="0"/>
          <c:order val="0"/>
          <c:tx>
            <c:strRef>
              <c:f>Feuil1!$G$3</c:f>
              <c:strCache>
                <c:ptCount val="1"/>
                <c:pt idx="0">
                  <c:v>S5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val>
            <c:numRef>
              <c:f>Feuil1!$G$4:$G$14</c:f>
              <c:numCache>
                <c:formatCode>General</c:formatCode>
                <c:ptCount val="11"/>
                <c:pt idx="0">
                  <c:v>10</c:v>
                </c:pt>
                <c:pt idx="1">
                  <c:v>10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10</c:v>
                </c:pt>
                <c:pt idx="7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7772704"/>
        <c:axId val="357773488"/>
      </c:radarChart>
      <c:catAx>
        <c:axId val="357772704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357773488"/>
        <c:crosses val="autoZero"/>
        <c:auto val="1"/>
        <c:lblAlgn val="ctr"/>
        <c:lblOffset val="100"/>
        <c:noMultiLvlLbl val="0"/>
      </c:catAx>
      <c:valAx>
        <c:axId val="357773488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none"/>
        <c:tickLblPos val="nextTo"/>
        <c:crossAx val="3577727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</c:title>
    <c:autoTitleDeleted val="0"/>
    <c:plotArea>
      <c:layout/>
      <c:radarChart>
        <c:radarStyle val="filled"/>
        <c:varyColors val="0"/>
        <c:ser>
          <c:idx val="0"/>
          <c:order val="0"/>
          <c:tx>
            <c:strRef>
              <c:f>Feuil1!$J$3</c:f>
              <c:strCache>
                <c:ptCount val="1"/>
                <c:pt idx="0">
                  <c:v>S8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val>
            <c:numRef>
              <c:f>Feuil1!$J$4:$J$14</c:f>
              <c:numCache>
                <c:formatCode>General</c:formatCode>
                <c:ptCount val="11"/>
                <c:pt idx="0">
                  <c:v>10</c:v>
                </c:pt>
                <c:pt idx="1">
                  <c:v>1</c:v>
                </c:pt>
                <c:pt idx="2">
                  <c:v>10</c:v>
                </c:pt>
                <c:pt idx="3">
                  <c:v>1</c:v>
                </c:pt>
                <c:pt idx="4">
                  <c:v>10</c:v>
                </c:pt>
                <c:pt idx="5">
                  <c:v>1</c:v>
                </c:pt>
                <c:pt idx="6">
                  <c:v>10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2284536"/>
        <c:axId val="392284928"/>
      </c:radarChart>
      <c:catAx>
        <c:axId val="392284536"/>
        <c:scaling>
          <c:orientation val="minMax"/>
        </c:scaling>
        <c:delete val="0"/>
        <c:axPos val="b"/>
        <c:majorGridlines/>
        <c:majorTickMark val="none"/>
        <c:minorTickMark val="none"/>
        <c:tickLblPos val="nextTo"/>
        <c:crossAx val="392284928"/>
        <c:crosses val="autoZero"/>
        <c:auto val="1"/>
        <c:lblAlgn val="ctr"/>
        <c:lblOffset val="100"/>
        <c:noMultiLvlLbl val="0"/>
      </c:catAx>
      <c:valAx>
        <c:axId val="392284928"/>
        <c:scaling>
          <c:orientation val="minMax"/>
        </c:scaling>
        <c:delete val="1"/>
        <c:axPos val="l"/>
        <c:majorGridlines/>
        <c:numFmt formatCode="General" sourceLinked="1"/>
        <c:majorTickMark val="none"/>
        <c:minorTickMark val="none"/>
        <c:tickLblPos val="nextTo"/>
        <c:crossAx val="3922845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radarChart>
        <c:radarStyle val="filled"/>
        <c:varyColors val="0"/>
        <c:ser>
          <c:idx val="0"/>
          <c:order val="0"/>
          <c:tx>
            <c:strRef>
              <c:f>Feuil1!$M$3</c:f>
              <c:strCache>
                <c:ptCount val="1"/>
                <c:pt idx="0">
                  <c:v>S11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/>
              </a:solidFill>
            </a:ln>
          </c:spPr>
          <c:val>
            <c:numRef>
              <c:f>Feuil1!$M$4:$M$14</c:f>
              <c:numCache>
                <c:formatCode>General</c:formatCode>
                <c:ptCount val="11"/>
                <c:pt idx="0">
                  <c:v>10</c:v>
                </c:pt>
                <c:pt idx="1">
                  <c:v>1</c:v>
                </c:pt>
                <c:pt idx="2">
                  <c:v>10</c:v>
                </c:pt>
                <c:pt idx="3">
                  <c:v>1</c:v>
                </c:pt>
                <c:pt idx="4">
                  <c:v>10</c:v>
                </c:pt>
                <c:pt idx="5">
                  <c:v>1</c:v>
                </c:pt>
                <c:pt idx="6">
                  <c:v>10</c:v>
                </c:pt>
                <c:pt idx="7">
                  <c:v>10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2924136"/>
        <c:axId val="392926096"/>
      </c:radarChart>
      <c:catAx>
        <c:axId val="392924136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392926096"/>
        <c:crosses val="autoZero"/>
        <c:auto val="1"/>
        <c:lblAlgn val="ctr"/>
        <c:lblOffset val="100"/>
        <c:noMultiLvlLbl val="0"/>
      </c:catAx>
      <c:valAx>
        <c:axId val="392926096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none"/>
        <c:tickLblPos val="nextTo"/>
        <c:crossAx val="39292413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radarChart>
        <c:radarStyle val="filled"/>
        <c:varyColors val="0"/>
        <c:ser>
          <c:idx val="0"/>
          <c:order val="0"/>
          <c:tx>
            <c:strRef>
              <c:f>Feuil1!$C$3</c:f>
              <c:strCache>
                <c:ptCount val="1"/>
                <c:pt idx="0">
                  <c:v>S1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val>
            <c:numRef>
              <c:f>Feuil1!$C$4:$C$14</c:f>
              <c:numCache>
                <c:formatCode>General</c:formatCode>
                <c:ptCount val="11"/>
                <c:pt idx="0">
                  <c:v>10</c:v>
                </c:pt>
                <c:pt idx="1">
                  <c:v>10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7">
                  <c:v>1</c:v>
                </c:pt>
                <c:pt idx="8">
                  <c:v>10</c:v>
                </c:pt>
                <c:pt idx="9">
                  <c:v>1</c:v>
                </c:pt>
                <c:pt idx="10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2922960"/>
        <c:axId val="392923352"/>
      </c:radarChart>
      <c:catAx>
        <c:axId val="392922960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392923352"/>
        <c:crosses val="autoZero"/>
        <c:auto val="1"/>
        <c:lblAlgn val="ctr"/>
        <c:lblOffset val="100"/>
        <c:noMultiLvlLbl val="0"/>
      </c:catAx>
      <c:valAx>
        <c:axId val="392923352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none"/>
        <c:tickLblPos val="nextTo"/>
        <c:crossAx val="3929229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radarChart>
        <c:radarStyle val="filled"/>
        <c:varyColors val="0"/>
        <c:ser>
          <c:idx val="0"/>
          <c:order val="0"/>
          <c:tx>
            <c:strRef>
              <c:f>Feuil1!$E$3</c:f>
              <c:strCache>
                <c:ptCount val="1"/>
                <c:pt idx="0">
                  <c:v>S3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val>
            <c:numRef>
              <c:f>Feuil1!$E$4:$E$14</c:f>
              <c:numCache>
                <c:formatCode>General</c:formatCode>
                <c:ptCount val="11"/>
                <c:pt idx="0">
                  <c:v>10</c:v>
                </c:pt>
                <c:pt idx="1">
                  <c:v>10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10</c:v>
                </c:pt>
                <c:pt idx="6">
                  <c:v>1</c:v>
                </c:pt>
                <c:pt idx="7">
                  <c:v>10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7776232"/>
        <c:axId val="357770352"/>
      </c:radarChart>
      <c:catAx>
        <c:axId val="357776232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357770352"/>
        <c:crosses val="autoZero"/>
        <c:auto val="1"/>
        <c:lblAlgn val="ctr"/>
        <c:lblOffset val="100"/>
        <c:noMultiLvlLbl val="0"/>
      </c:catAx>
      <c:valAx>
        <c:axId val="357770352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none"/>
        <c:tickLblPos val="nextTo"/>
        <c:crossAx val="3577762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radarChart>
        <c:radarStyle val="filled"/>
        <c:varyColors val="0"/>
        <c:ser>
          <c:idx val="0"/>
          <c:order val="0"/>
          <c:tx>
            <c:strRef>
              <c:f>Feuil1!$D$3</c:f>
              <c:strCache>
                <c:ptCount val="1"/>
                <c:pt idx="0">
                  <c:v>S2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val>
            <c:numRef>
              <c:f>Feuil1!$D$4:$D$14</c:f>
              <c:numCache>
                <c:formatCode>General</c:formatCode>
                <c:ptCount val="11"/>
                <c:pt idx="0">
                  <c:v>10</c:v>
                </c:pt>
                <c:pt idx="1">
                  <c:v>10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7">
                  <c:v>10</c:v>
                </c:pt>
                <c:pt idx="8">
                  <c:v>10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6905480"/>
        <c:axId val="356908224"/>
      </c:radarChart>
      <c:catAx>
        <c:axId val="356905480"/>
        <c:scaling>
          <c:orientation val="minMax"/>
        </c:scaling>
        <c:delete val="0"/>
        <c:axPos val="b"/>
        <c:majorGridlines/>
        <c:majorTickMark val="none"/>
        <c:minorTickMark val="none"/>
        <c:tickLblPos val="nextTo"/>
        <c:crossAx val="356908224"/>
        <c:crosses val="autoZero"/>
        <c:auto val="1"/>
        <c:lblAlgn val="ctr"/>
        <c:lblOffset val="100"/>
        <c:noMultiLvlLbl val="0"/>
      </c:catAx>
      <c:valAx>
        <c:axId val="356908224"/>
        <c:scaling>
          <c:orientation val="minMax"/>
        </c:scaling>
        <c:delete val="1"/>
        <c:axPos val="l"/>
        <c:majorGridlines/>
        <c:numFmt formatCode="General" sourceLinked="1"/>
        <c:majorTickMark val="none"/>
        <c:minorTickMark val="none"/>
        <c:tickLblPos val="nextTo"/>
        <c:crossAx val="3569054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radarChart>
        <c:radarStyle val="filled"/>
        <c:varyColors val="0"/>
        <c:ser>
          <c:idx val="0"/>
          <c:order val="0"/>
          <c:tx>
            <c:strRef>
              <c:f>Feuil1!$D$3</c:f>
              <c:strCache>
                <c:ptCount val="1"/>
                <c:pt idx="0">
                  <c:v>S2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val>
            <c:numRef>
              <c:f>Feuil1!$D$4:$D$14</c:f>
              <c:numCache>
                <c:formatCode>General</c:formatCode>
                <c:ptCount val="11"/>
                <c:pt idx="0">
                  <c:v>10</c:v>
                </c:pt>
                <c:pt idx="1">
                  <c:v>10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7">
                  <c:v>10</c:v>
                </c:pt>
                <c:pt idx="8">
                  <c:v>10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2286104"/>
        <c:axId val="392289632"/>
      </c:radarChart>
      <c:catAx>
        <c:axId val="392286104"/>
        <c:scaling>
          <c:orientation val="minMax"/>
        </c:scaling>
        <c:delete val="0"/>
        <c:axPos val="b"/>
        <c:majorGridlines/>
        <c:majorTickMark val="none"/>
        <c:minorTickMark val="none"/>
        <c:tickLblPos val="nextTo"/>
        <c:crossAx val="392289632"/>
        <c:crosses val="autoZero"/>
        <c:auto val="1"/>
        <c:lblAlgn val="ctr"/>
        <c:lblOffset val="100"/>
        <c:noMultiLvlLbl val="0"/>
      </c:catAx>
      <c:valAx>
        <c:axId val="392289632"/>
        <c:scaling>
          <c:orientation val="minMax"/>
        </c:scaling>
        <c:delete val="1"/>
        <c:axPos val="l"/>
        <c:majorGridlines/>
        <c:numFmt formatCode="General" sourceLinked="1"/>
        <c:majorTickMark val="none"/>
        <c:minorTickMark val="none"/>
        <c:tickLblPos val="nextTo"/>
        <c:crossAx val="3922861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radarChart>
        <c:radarStyle val="filled"/>
        <c:varyColors val="0"/>
        <c:ser>
          <c:idx val="0"/>
          <c:order val="0"/>
          <c:tx>
            <c:strRef>
              <c:f>Feuil1!$F$3</c:f>
              <c:strCache>
                <c:ptCount val="1"/>
                <c:pt idx="0">
                  <c:v>S4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val>
            <c:numRef>
              <c:f>Feuil1!$F$4:$F$14</c:f>
              <c:numCache>
                <c:formatCode>General</c:formatCode>
                <c:ptCount val="11"/>
                <c:pt idx="0">
                  <c:v>10</c:v>
                </c:pt>
                <c:pt idx="1">
                  <c:v>10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10</c:v>
                </c:pt>
                <c:pt idx="7">
                  <c:v>1</c:v>
                </c:pt>
                <c:pt idx="9">
                  <c:v>10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2286496"/>
        <c:axId val="392282184"/>
      </c:radarChart>
      <c:catAx>
        <c:axId val="392286496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392282184"/>
        <c:crosses val="autoZero"/>
        <c:auto val="1"/>
        <c:lblAlgn val="ctr"/>
        <c:lblOffset val="100"/>
        <c:noMultiLvlLbl val="0"/>
      </c:catAx>
      <c:valAx>
        <c:axId val="392282184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none"/>
        <c:tickLblPos val="nextTo"/>
        <c:crossAx val="3922864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radarChart>
        <c:radarStyle val="filled"/>
        <c:varyColors val="0"/>
        <c:ser>
          <c:idx val="0"/>
          <c:order val="0"/>
          <c:tx>
            <c:strRef>
              <c:f>Feuil1!$H$3</c:f>
              <c:strCache>
                <c:ptCount val="1"/>
                <c:pt idx="0">
                  <c:v>S6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val>
            <c:numRef>
              <c:f>Feuil1!$H$4:$H$14</c:f>
              <c:numCache>
                <c:formatCode>General</c:formatCode>
                <c:ptCount val="11"/>
                <c:pt idx="0">
                  <c:v>10</c:v>
                </c:pt>
                <c:pt idx="1">
                  <c:v>10</c:v>
                </c:pt>
                <c:pt idx="2">
                  <c:v>1</c:v>
                </c:pt>
                <c:pt idx="3">
                  <c:v>10</c:v>
                </c:pt>
                <c:pt idx="4">
                  <c:v>1</c:v>
                </c:pt>
                <c:pt idx="5">
                  <c:v>1</c:v>
                </c:pt>
                <c:pt idx="6">
                  <c:v>10</c:v>
                </c:pt>
                <c:pt idx="7">
                  <c:v>10</c:v>
                </c:pt>
                <c:pt idx="9">
                  <c:v>10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2283360"/>
        <c:axId val="392287280"/>
      </c:radarChart>
      <c:catAx>
        <c:axId val="392283360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392287280"/>
        <c:crosses val="autoZero"/>
        <c:auto val="1"/>
        <c:lblAlgn val="ctr"/>
        <c:lblOffset val="100"/>
        <c:noMultiLvlLbl val="0"/>
      </c:catAx>
      <c:valAx>
        <c:axId val="392287280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none"/>
        <c:tickLblPos val="nextTo"/>
        <c:crossAx val="3922833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radarChart>
        <c:radarStyle val="filled"/>
        <c:varyColors val="0"/>
        <c:ser>
          <c:idx val="0"/>
          <c:order val="0"/>
          <c:tx>
            <c:strRef>
              <c:f>Feuil1!$I$3</c:f>
              <c:strCache>
                <c:ptCount val="1"/>
                <c:pt idx="0">
                  <c:v>S7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val>
            <c:numRef>
              <c:f>Feuil1!$I$4:$I$14</c:f>
              <c:numCache>
                <c:formatCode>General</c:formatCode>
                <c:ptCount val="11"/>
                <c:pt idx="0">
                  <c:v>10</c:v>
                </c:pt>
                <c:pt idx="1">
                  <c:v>10</c:v>
                </c:pt>
                <c:pt idx="2">
                  <c:v>1</c:v>
                </c:pt>
                <c:pt idx="3">
                  <c:v>10</c:v>
                </c:pt>
                <c:pt idx="4">
                  <c:v>1</c:v>
                </c:pt>
                <c:pt idx="5">
                  <c:v>1</c:v>
                </c:pt>
                <c:pt idx="6">
                  <c:v>10</c:v>
                </c:pt>
                <c:pt idx="7">
                  <c:v>1</c:v>
                </c:pt>
                <c:pt idx="8">
                  <c:v>1</c:v>
                </c:pt>
                <c:pt idx="9">
                  <c:v>10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2285712"/>
        <c:axId val="392286888"/>
      </c:radarChart>
      <c:catAx>
        <c:axId val="392285712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392286888"/>
        <c:crosses val="autoZero"/>
        <c:auto val="1"/>
        <c:lblAlgn val="ctr"/>
        <c:lblOffset val="100"/>
        <c:noMultiLvlLbl val="0"/>
      </c:catAx>
      <c:valAx>
        <c:axId val="392286888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none"/>
        <c:tickLblPos val="nextTo"/>
        <c:crossAx val="3922857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</c:title>
    <c:autoTitleDeleted val="0"/>
    <c:plotArea>
      <c:layout/>
      <c:radarChart>
        <c:radarStyle val="filled"/>
        <c:varyColors val="0"/>
        <c:ser>
          <c:idx val="0"/>
          <c:order val="0"/>
          <c:tx>
            <c:strRef>
              <c:f>Feuil1!$J$3</c:f>
              <c:strCache>
                <c:ptCount val="1"/>
                <c:pt idx="0">
                  <c:v>S8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val>
            <c:numRef>
              <c:f>Feuil1!$J$4:$J$14</c:f>
              <c:numCache>
                <c:formatCode>General</c:formatCode>
                <c:ptCount val="11"/>
                <c:pt idx="0">
                  <c:v>10</c:v>
                </c:pt>
                <c:pt idx="1">
                  <c:v>1</c:v>
                </c:pt>
                <c:pt idx="2">
                  <c:v>10</c:v>
                </c:pt>
                <c:pt idx="3">
                  <c:v>1</c:v>
                </c:pt>
                <c:pt idx="4">
                  <c:v>10</c:v>
                </c:pt>
                <c:pt idx="5">
                  <c:v>1</c:v>
                </c:pt>
                <c:pt idx="6">
                  <c:v>10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2287672"/>
        <c:axId val="392282968"/>
      </c:radarChart>
      <c:catAx>
        <c:axId val="392287672"/>
        <c:scaling>
          <c:orientation val="minMax"/>
        </c:scaling>
        <c:delete val="0"/>
        <c:axPos val="b"/>
        <c:majorGridlines/>
        <c:majorTickMark val="none"/>
        <c:minorTickMark val="none"/>
        <c:tickLblPos val="nextTo"/>
        <c:crossAx val="392282968"/>
        <c:crosses val="autoZero"/>
        <c:auto val="1"/>
        <c:lblAlgn val="ctr"/>
        <c:lblOffset val="100"/>
        <c:noMultiLvlLbl val="0"/>
      </c:catAx>
      <c:valAx>
        <c:axId val="392282968"/>
        <c:scaling>
          <c:orientation val="minMax"/>
        </c:scaling>
        <c:delete val="1"/>
        <c:axPos val="l"/>
        <c:majorGridlines/>
        <c:numFmt formatCode="General" sourceLinked="1"/>
        <c:majorTickMark val="none"/>
        <c:minorTickMark val="none"/>
        <c:tickLblPos val="nextTo"/>
        <c:crossAx val="3922876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radarChart>
        <c:radarStyle val="filled"/>
        <c:varyColors val="0"/>
        <c:ser>
          <c:idx val="0"/>
          <c:order val="0"/>
          <c:tx>
            <c:strRef>
              <c:f>Feuil1!$M$3</c:f>
              <c:strCache>
                <c:ptCount val="1"/>
                <c:pt idx="0">
                  <c:v>S11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/>
              </a:solidFill>
            </a:ln>
          </c:spPr>
          <c:val>
            <c:numRef>
              <c:f>Feuil1!$M$4:$M$14</c:f>
              <c:numCache>
                <c:formatCode>General</c:formatCode>
                <c:ptCount val="11"/>
                <c:pt idx="0">
                  <c:v>10</c:v>
                </c:pt>
                <c:pt idx="1">
                  <c:v>1</c:v>
                </c:pt>
                <c:pt idx="2">
                  <c:v>10</c:v>
                </c:pt>
                <c:pt idx="3">
                  <c:v>1</c:v>
                </c:pt>
                <c:pt idx="4">
                  <c:v>10</c:v>
                </c:pt>
                <c:pt idx="5">
                  <c:v>1</c:v>
                </c:pt>
                <c:pt idx="6">
                  <c:v>10</c:v>
                </c:pt>
                <c:pt idx="7">
                  <c:v>10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2288456"/>
        <c:axId val="392283752"/>
      </c:radarChart>
      <c:catAx>
        <c:axId val="392288456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392283752"/>
        <c:crosses val="autoZero"/>
        <c:auto val="1"/>
        <c:lblAlgn val="ctr"/>
        <c:lblOffset val="100"/>
        <c:noMultiLvlLbl val="0"/>
      </c:catAx>
      <c:valAx>
        <c:axId val="392283752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none"/>
        <c:tickLblPos val="nextTo"/>
        <c:crossAx val="39228845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4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8419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28700" y="862013"/>
            <a:ext cx="4610100" cy="3457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691063"/>
            <a:ext cx="4887913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de texte du masque</a:t>
            </a:r>
          </a:p>
          <a:p>
            <a:pPr lvl="1"/>
            <a:r>
              <a:rPr lang="fr-FR" altLang="fr-FR" smtClean="0"/>
              <a:t>Second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25908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3272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775808" y="9371789"/>
            <a:ext cx="2888562" cy="492913"/>
          </a:xfrm>
          <a:prstGeom prst="rect">
            <a:avLst/>
          </a:prstGeom>
        </p:spPr>
        <p:txBody>
          <a:bodyPr/>
          <a:lstStyle/>
          <a:p>
            <a:fld id="{194BA5BA-A8F2-41A3-A805-3BDF45ECF6DC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4295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775808" y="9371789"/>
            <a:ext cx="2888562" cy="492913"/>
          </a:xfrm>
          <a:prstGeom prst="rect">
            <a:avLst/>
          </a:prstGeom>
        </p:spPr>
        <p:txBody>
          <a:bodyPr/>
          <a:lstStyle/>
          <a:p>
            <a:fld id="{194BA5BA-A8F2-41A3-A805-3BDF45ECF6DC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429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775808" y="9371789"/>
            <a:ext cx="2888562" cy="492913"/>
          </a:xfrm>
          <a:prstGeom prst="rect">
            <a:avLst/>
          </a:prstGeom>
        </p:spPr>
        <p:txBody>
          <a:bodyPr/>
          <a:lstStyle/>
          <a:p>
            <a:fld id="{194BA5BA-A8F2-41A3-A805-3BDF45ECF6DC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4295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775808" y="9371789"/>
            <a:ext cx="2888562" cy="492913"/>
          </a:xfrm>
          <a:prstGeom prst="rect">
            <a:avLst/>
          </a:prstGeom>
        </p:spPr>
        <p:txBody>
          <a:bodyPr/>
          <a:lstStyle/>
          <a:p>
            <a:fld id="{194BA5BA-A8F2-41A3-A805-3BDF45ECF6DC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4295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775808" y="9371789"/>
            <a:ext cx="2888562" cy="492913"/>
          </a:xfrm>
          <a:prstGeom prst="rect">
            <a:avLst/>
          </a:prstGeom>
        </p:spPr>
        <p:txBody>
          <a:bodyPr/>
          <a:lstStyle/>
          <a:p>
            <a:fld id="{194BA5BA-A8F2-41A3-A805-3BDF45ECF6DC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4295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775808" y="9371789"/>
            <a:ext cx="2888562" cy="492913"/>
          </a:xfrm>
          <a:prstGeom prst="rect">
            <a:avLst/>
          </a:prstGeom>
        </p:spPr>
        <p:txBody>
          <a:bodyPr/>
          <a:lstStyle/>
          <a:p>
            <a:fld id="{194BA5BA-A8F2-41A3-A805-3BDF45ECF6DC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4295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775808" y="9371789"/>
            <a:ext cx="2888562" cy="492913"/>
          </a:xfrm>
          <a:prstGeom prst="rect">
            <a:avLst/>
          </a:prstGeom>
        </p:spPr>
        <p:txBody>
          <a:bodyPr/>
          <a:lstStyle/>
          <a:p>
            <a:fld id="{194BA5BA-A8F2-41A3-A805-3BDF45ECF6DC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4295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775808" y="9371789"/>
            <a:ext cx="2888562" cy="492913"/>
          </a:xfrm>
          <a:prstGeom prst="rect">
            <a:avLst/>
          </a:prstGeom>
        </p:spPr>
        <p:txBody>
          <a:bodyPr/>
          <a:lstStyle/>
          <a:p>
            <a:fld id="{194BA5BA-A8F2-41A3-A805-3BDF45ECF6DC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4295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8260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639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2997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36638" y="868363"/>
            <a:ext cx="4594225" cy="3444875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9000" y="4689475"/>
            <a:ext cx="4887913" cy="41560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201676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36638" y="868363"/>
            <a:ext cx="4594225" cy="3444875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9000" y="4689475"/>
            <a:ext cx="4887913" cy="41560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0732001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0051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124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24312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775808" y="9371789"/>
            <a:ext cx="2888562" cy="492913"/>
          </a:xfrm>
          <a:prstGeom prst="rect">
            <a:avLst/>
          </a:prstGeom>
        </p:spPr>
        <p:txBody>
          <a:bodyPr/>
          <a:lstStyle/>
          <a:p>
            <a:fld id="{194BA5BA-A8F2-41A3-A805-3BDF45ECF6DC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429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08785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255180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936396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21679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9252169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114632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916086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74977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934863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77733574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9865130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9" name="Picture 25" descr="C:\paul_millier\fond1.bmp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7627938" y="6607175"/>
            <a:ext cx="16414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 b="0" dirty="0"/>
              <a:t>P. Millier - E.M.</a:t>
            </a:r>
            <a:r>
              <a:rPr lang="fr-FR" altLang="fr-FR" sz="1200" dirty="0"/>
              <a:t>LYON</a:t>
            </a:r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3595688" y="32242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34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34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34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UNE </a:t>
            </a:r>
            <a:r>
              <a:rPr lang="fr-FR" altLang="fr-FR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PRÉSENTATION GÉNÉRALE </a:t>
            </a:r>
            <a:r>
              <a:rPr lang="fr-FR" altLang="fr-FR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LA </a:t>
            </a:r>
            <a:r>
              <a:rPr lang="fr-FR" altLang="fr-FR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MÉTHODE </a:t>
            </a:r>
            <a:r>
              <a:rPr lang="fr-FR" altLang="fr-FR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DIAGNOSTIC DE LA SITUATION MARKETING D’UN PROJET D’INNOVATION</a:t>
            </a:r>
          </a:p>
          <a:p>
            <a:r>
              <a:rPr lang="fr-FR" altLang="fr-FR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UNE SIMULATION </a:t>
            </a:r>
            <a:r>
              <a:rPr lang="fr-FR" altLang="fr-FR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ANIMÉE </a:t>
            </a:r>
            <a:r>
              <a:rPr lang="fr-FR" altLang="fr-FR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LA CONSTRUCTION DU PLAN</a:t>
            </a:r>
            <a:br>
              <a:rPr lang="fr-FR" altLang="fr-FR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fr-FR" altLang="fr-FR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DÉVELOPPEMENT</a:t>
            </a:r>
            <a:r>
              <a:rPr lang="fr-FR" altLang="fr-FR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altLang="fr-FR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altLang="fr-FR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PARTIR DU DIAGNOSTIC</a:t>
            </a:r>
          </a:p>
        </p:txBody>
      </p:sp>
      <p:sp>
        <p:nvSpPr>
          <p:cNvPr id="40858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44513" y="153988"/>
            <a:ext cx="8345487" cy="1285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  DIAGNOSTIC </a:t>
            </a:r>
            <a:r>
              <a:rPr lang="fr-FR" altLang="fr-F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(partie VI, chapitre 1 </a:t>
            </a:r>
            <a:r>
              <a:rPr lang="fr-FR" altLang="fr-F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l’ouvrage de Paul </a:t>
            </a:r>
            <a:r>
              <a:rPr lang="fr-FR" altLang="fr-F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MILLIER, </a:t>
            </a:r>
            <a:r>
              <a:rPr lang="fr-FR" altLang="fr-FR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L’étude des </a:t>
            </a:r>
            <a:r>
              <a:rPr lang="fr-FR" altLang="fr-FR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marchés qui n’existent pas </a:t>
            </a:r>
            <a:r>
              <a:rPr lang="fr-FR" altLang="fr-FR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encore, </a:t>
            </a:r>
            <a:r>
              <a:rPr lang="fr-FR" altLang="fr-F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Eyrolles, 2016) </a:t>
            </a:r>
            <a:r>
              <a:rPr lang="fr-FR" altLang="fr-FR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altLang="fr-FR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altLang="fr-FR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Ce document se compose de deux parties :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2"/>
          <p:cNvSpPr>
            <a:spLocks noChangeShapeType="1"/>
          </p:cNvSpPr>
          <p:nvPr/>
        </p:nvSpPr>
        <p:spPr bwMode="auto">
          <a:xfrm>
            <a:off x="581025" y="-19050"/>
            <a:ext cx="0" cy="6553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509588" y="6534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509588" y="53149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509588" y="40957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581025" y="2876550"/>
            <a:ext cx="139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509588" y="438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509588" y="16573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28600" y="62817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228600" y="51006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28600" y="388620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228600" y="26622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228600" y="146685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-34925" y="242888"/>
            <a:ext cx="6334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5 ou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1" name="AutoShape 15"/>
          <p:cNvSpPr>
            <a:spLocks noChangeArrowheads="1"/>
          </p:cNvSpPr>
          <p:nvPr/>
        </p:nvSpPr>
        <p:spPr bwMode="auto">
          <a:xfrm>
            <a:off x="2743200" y="6264892"/>
            <a:ext cx="1758950" cy="57150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Génération d’US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par laser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2" name="AutoShape 16"/>
          <p:cNvSpPr>
            <a:spLocks noChangeArrowheads="1"/>
          </p:cNvSpPr>
          <p:nvPr/>
        </p:nvSpPr>
        <p:spPr bwMode="auto">
          <a:xfrm>
            <a:off x="2470239" y="5606960"/>
            <a:ext cx="2320925" cy="66675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Détection 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défaut </a:t>
            </a: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ans métal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3" name="Oval 17"/>
          <p:cNvSpPr>
            <a:spLocks noChangeArrowheads="1"/>
          </p:cNvSpPr>
          <p:nvPr/>
        </p:nvSpPr>
        <p:spPr bwMode="auto">
          <a:xfrm>
            <a:off x="3305175" y="4497786"/>
            <a:ext cx="633413" cy="381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>
            <a:off x="3622675" y="4859736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6" name="AutoShape 20"/>
          <p:cNvSpPr>
            <a:spLocks noChangeArrowheads="1"/>
          </p:cNvSpPr>
          <p:nvPr/>
        </p:nvSpPr>
        <p:spPr bwMode="auto">
          <a:xfrm>
            <a:off x="2682307" y="5080692"/>
            <a:ext cx="1884849" cy="523875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mouvement relatif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9987" name="Group 51"/>
          <p:cNvGrpSpPr>
            <a:grpSpLocks/>
          </p:cNvGrpSpPr>
          <p:nvPr/>
        </p:nvGrpSpPr>
        <p:grpSpPr bwMode="auto">
          <a:xfrm>
            <a:off x="2194187" y="5006549"/>
            <a:ext cx="422275" cy="381000"/>
            <a:chOff x="672" y="3936"/>
            <a:chExt cx="288" cy="240"/>
          </a:xfrm>
        </p:grpSpPr>
        <p:sp>
          <p:nvSpPr>
            <p:cNvPr id="39988" name="Line 52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89" name="Line 53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0" name="Text Box 54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D1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9991" name="Group 55"/>
          <p:cNvGrpSpPr>
            <a:grpSpLocks/>
          </p:cNvGrpSpPr>
          <p:nvPr/>
        </p:nvGrpSpPr>
        <p:grpSpPr bwMode="auto">
          <a:xfrm>
            <a:off x="2244725" y="6445250"/>
            <a:ext cx="422275" cy="381000"/>
            <a:chOff x="672" y="3936"/>
            <a:chExt cx="288" cy="240"/>
          </a:xfrm>
        </p:grpSpPr>
        <p:sp>
          <p:nvSpPr>
            <p:cNvPr id="39992" name="Line 56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3" name="Line 57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4" name="Text Box 58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D0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0173" name="Text Box 237"/>
          <p:cNvSpPr txBox="1">
            <a:spLocks noChangeArrowheads="1"/>
          </p:cNvSpPr>
          <p:nvPr/>
        </p:nvSpPr>
        <p:spPr bwMode="auto">
          <a:xfrm>
            <a:off x="620713" y="61913"/>
            <a:ext cx="815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b="1">
                <a:latin typeface="Calibri" panose="020F0502020204030204" pitchFamily="34" charset="0"/>
                <a:cs typeface="Calibri" panose="020F0502020204030204" pitchFamily="34" charset="0"/>
              </a:rPr>
              <a:t>Années</a:t>
            </a:r>
          </a:p>
        </p:txBody>
      </p:sp>
      <p:sp>
        <p:nvSpPr>
          <p:cNvPr id="118" name="Text Box 21"/>
          <p:cNvSpPr txBox="1">
            <a:spLocks noChangeArrowheads="1"/>
          </p:cNvSpPr>
          <p:nvPr/>
        </p:nvSpPr>
        <p:spPr bwMode="auto">
          <a:xfrm>
            <a:off x="5158854" y="3886200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Text Box 22"/>
          <p:cNvSpPr txBox="1">
            <a:spLocks noChangeArrowheads="1"/>
          </p:cNvSpPr>
          <p:nvPr/>
        </p:nvSpPr>
        <p:spPr bwMode="auto">
          <a:xfrm>
            <a:off x="5158854" y="6291021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Line 25"/>
          <p:cNvSpPr>
            <a:spLocks noChangeShapeType="1"/>
          </p:cNvSpPr>
          <p:nvPr/>
        </p:nvSpPr>
        <p:spPr bwMode="auto">
          <a:xfrm>
            <a:off x="7802769" y="6426997"/>
            <a:ext cx="0" cy="932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Text Box 26"/>
          <p:cNvSpPr txBox="1">
            <a:spLocks noChangeArrowheads="1"/>
          </p:cNvSpPr>
          <p:nvPr/>
        </p:nvSpPr>
        <p:spPr bwMode="auto">
          <a:xfrm>
            <a:off x="7736987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" name="Text Box 27"/>
          <p:cNvSpPr txBox="1">
            <a:spLocks noChangeArrowheads="1"/>
          </p:cNvSpPr>
          <p:nvPr/>
        </p:nvSpPr>
        <p:spPr bwMode="auto">
          <a:xfrm>
            <a:off x="5308128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" name="Rectangle 28"/>
          <p:cNvSpPr>
            <a:spLocks noChangeArrowheads="1"/>
          </p:cNvSpPr>
          <p:nvPr/>
        </p:nvSpPr>
        <p:spPr bwMode="auto">
          <a:xfrm>
            <a:off x="7736987" y="3979440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4" name="Text Box 29"/>
          <p:cNvSpPr txBox="1">
            <a:spLocks noChangeArrowheads="1"/>
          </p:cNvSpPr>
          <p:nvPr/>
        </p:nvSpPr>
        <p:spPr bwMode="auto">
          <a:xfrm>
            <a:off x="7886261" y="3886200"/>
            <a:ext cx="523301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S9</a:t>
            </a:r>
          </a:p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S10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5" name="Rectangle 30"/>
          <p:cNvSpPr>
            <a:spLocks noChangeArrowheads="1"/>
          </p:cNvSpPr>
          <p:nvPr/>
        </p:nvSpPr>
        <p:spPr bwMode="auto">
          <a:xfrm>
            <a:off x="6060879" y="4451902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6" name="Text Box 32"/>
          <p:cNvSpPr txBox="1">
            <a:spLocks noChangeArrowheads="1"/>
          </p:cNvSpPr>
          <p:nvPr/>
        </p:nvSpPr>
        <p:spPr bwMode="auto">
          <a:xfrm>
            <a:off x="5822830" y="4254025"/>
            <a:ext cx="41973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S3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7" name="Rectangle 33"/>
          <p:cNvSpPr>
            <a:spLocks noChangeArrowheads="1"/>
          </p:cNvSpPr>
          <p:nvPr/>
        </p:nvSpPr>
        <p:spPr bwMode="auto">
          <a:xfrm>
            <a:off x="6261118" y="5762855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8" name="Text Box 34"/>
          <p:cNvSpPr txBox="1">
            <a:spLocks noChangeArrowheads="1"/>
          </p:cNvSpPr>
          <p:nvPr/>
        </p:nvSpPr>
        <p:spPr bwMode="auto">
          <a:xfrm>
            <a:off x="6354730" y="5716234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9" name="Rectangle 35"/>
          <p:cNvSpPr>
            <a:spLocks noChangeArrowheads="1"/>
          </p:cNvSpPr>
          <p:nvPr/>
        </p:nvSpPr>
        <p:spPr bwMode="auto">
          <a:xfrm>
            <a:off x="6347120" y="4375711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0" name="Text Box 36"/>
          <p:cNvSpPr txBox="1">
            <a:spLocks noChangeArrowheads="1"/>
          </p:cNvSpPr>
          <p:nvPr/>
        </p:nvSpPr>
        <p:spPr bwMode="auto">
          <a:xfrm>
            <a:off x="6398876" y="4329091"/>
            <a:ext cx="35505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S4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1" name="Rectangle 37"/>
          <p:cNvSpPr>
            <a:spLocks noChangeArrowheads="1"/>
          </p:cNvSpPr>
          <p:nvPr/>
        </p:nvSpPr>
        <p:spPr bwMode="auto">
          <a:xfrm>
            <a:off x="6669245" y="449402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2" name="Text Box 38"/>
          <p:cNvSpPr txBox="1">
            <a:spLocks noChangeArrowheads="1"/>
          </p:cNvSpPr>
          <p:nvPr/>
        </p:nvSpPr>
        <p:spPr bwMode="auto">
          <a:xfrm>
            <a:off x="6685223" y="4447401"/>
            <a:ext cx="37360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S7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" name="Rectangle 39"/>
          <p:cNvSpPr>
            <a:spLocks noChangeArrowheads="1"/>
          </p:cNvSpPr>
          <p:nvPr/>
        </p:nvSpPr>
        <p:spPr bwMode="auto">
          <a:xfrm>
            <a:off x="7001461" y="4516012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4" name="Text Box 40"/>
          <p:cNvSpPr txBox="1">
            <a:spLocks noChangeArrowheads="1"/>
          </p:cNvSpPr>
          <p:nvPr/>
        </p:nvSpPr>
        <p:spPr bwMode="auto">
          <a:xfrm>
            <a:off x="7005338" y="4548870"/>
            <a:ext cx="43011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S2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" name="Rectangle 41"/>
          <p:cNvSpPr>
            <a:spLocks noChangeArrowheads="1"/>
          </p:cNvSpPr>
          <p:nvPr/>
        </p:nvSpPr>
        <p:spPr bwMode="auto">
          <a:xfrm>
            <a:off x="6616170" y="425916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Text Box 42"/>
          <p:cNvSpPr txBox="1">
            <a:spLocks noChangeArrowheads="1"/>
          </p:cNvSpPr>
          <p:nvPr/>
        </p:nvSpPr>
        <p:spPr bwMode="auto">
          <a:xfrm>
            <a:off x="6497981" y="4055428"/>
            <a:ext cx="39300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S6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7" name="Rectangle 43"/>
          <p:cNvSpPr>
            <a:spLocks noChangeArrowheads="1"/>
          </p:cNvSpPr>
          <p:nvPr/>
        </p:nvSpPr>
        <p:spPr bwMode="auto">
          <a:xfrm>
            <a:off x="6840502" y="4259161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8" name="Text Box 44"/>
          <p:cNvSpPr txBox="1">
            <a:spLocks noChangeArrowheads="1"/>
          </p:cNvSpPr>
          <p:nvPr/>
        </p:nvSpPr>
        <p:spPr bwMode="auto">
          <a:xfrm>
            <a:off x="6722313" y="4055428"/>
            <a:ext cx="39818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S8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Rectangle 45"/>
          <p:cNvSpPr>
            <a:spLocks noChangeArrowheads="1"/>
          </p:cNvSpPr>
          <p:nvPr/>
        </p:nvSpPr>
        <p:spPr bwMode="auto">
          <a:xfrm>
            <a:off x="5269334" y="4119301"/>
            <a:ext cx="76745" cy="21911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0" name="Rectangle 46"/>
          <p:cNvSpPr>
            <a:spLocks noChangeArrowheads="1"/>
          </p:cNvSpPr>
          <p:nvPr/>
        </p:nvSpPr>
        <p:spPr bwMode="auto">
          <a:xfrm>
            <a:off x="5532460" y="6496927"/>
            <a:ext cx="2055253" cy="1398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 I S Q U E   E C O N O M I Q U 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1" name="Text Box 47"/>
          <p:cNvSpPr txBox="1">
            <a:spLocks noChangeArrowheads="1"/>
          </p:cNvSpPr>
          <p:nvPr/>
        </p:nvSpPr>
        <p:spPr bwMode="auto">
          <a:xfrm>
            <a:off x="7886261" y="4818602"/>
            <a:ext cx="1046602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Hypothèse </a:t>
            </a: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lève les barrières B1, B2 et B6 pour accéder à S5</a:t>
            </a:r>
            <a:endParaRPr lang="en-GB" altLang="fr-FR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2" name="Rectangle 48"/>
          <p:cNvSpPr>
            <a:spLocks noChangeArrowheads="1"/>
          </p:cNvSpPr>
          <p:nvPr/>
        </p:nvSpPr>
        <p:spPr bwMode="auto">
          <a:xfrm>
            <a:off x="7120495" y="416592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" name="Text Box 49"/>
          <p:cNvSpPr txBox="1">
            <a:spLocks noChangeArrowheads="1"/>
          </p:cNvSpPr>
          <p:nvPr/>
        </p:nvSpPr>
        <p:spPr bwMode="auto">
          <a:xfrm>
            <a:off x="7176999" y="4026060"/>
            <a:ext cx="55998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4" name="Connecteur droit avec flèche 143"/>
          <p:cNvCxnSpPr/>
          <p:nvPr/>
        </p:nvCxnSpPr>
        <p:spPr bwMode="auto">
          <a:xfrm>
            <a:off x="6305897" y="5145333"/>
            <a:ext cx="0" cy="57090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5" name="Rectangle 144"/>
          <p:cNvSpPr/>
          <p:nvPr/>
        </p:nvSpPr>
        <p:spPr bwMode="auto">
          <a:xfrm>
            <a:off x="5382764" y="3979440"/>
            <a:ext cx="2420004" cy="2447557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6" name="Connecteur droit 145"/>
          <p:cNvCxnSpPr/>
          <p:nvPr/>
        </p:nvCxnSpPr>
        <p:spPr bwMode="auto">
          <a:xfrm>
            <a:off x="6149595" y="398779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Connecteur droit 146"/>
          <p:cNvCxnSpPr/>
          <p:nvPr/>
        </p:nvCxnSpPr>
        <p:spPr bwMode="auto">
          <a:xfrm>
            <a:off x="6991842" y="397944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" name="Connecteur droit 147"/>
          <p:cNvCxnSpPr/>
          <p:nvPr/>
        </p:nvCxnSpPr>
        <p:spPr bwMode="auto">
          <a:xfrm>
            <a:off x="5383186" y="4766357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9" name="Connecteur droit 148"/>
          <p:cNvCxnSpPr/>
          <p:nvPr/>
        </p:nvCxnSpPr>
        <p:spPr bwMode="auto">
          <a:xfrm>
            <a:off x="5384393" y="5560999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50" name="Graphique 1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4837365"/>
              </p:ext>
            </p:extLst>
          </p:nvPr>
        </p:nvGraphicFramePr>
        <p:xfrm>
          <a:off x="6592766" y="230188"/>
          <a:ext cx="3070746" cy="2149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1" name="Rectangle 33"/>
          <p:cNvSpPr>
            <a:spLocks noChangeArrowheads="1"/>
          </p:cNvSpPr>
          <p:nvPr/>
        </p:nvSpPr>
        <p:spPr bwMode="auto">
          <a:xfrm>
            <a:off x="6496643" y="3991505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ext Box 34"/>
          <p:cNvSpPr txBox="1">
            <a:spLocks noChangeArrowheads="1"/>
          </p:cNvSpPr>
          <p:nvPr/>
        </p:nvSpPr>
        <p:spPr bwMode="auto">
          <a:xfrm>
            <a:off x="6590255" y="3944884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Text Box 75"/>
          <p:cNvSpPr txBox="1">
            <a:spLocks noChangeArrowheads="1"/>
          </p:cNvSpPr>
          <p:nvPr/>
        </p:nvSpPr>
        <p:spPr bwMode="auto">
          <a:xfrm>
            <a:off x="4874030" y="3634824"/>
            <a:ext cx="34432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600" i="1" dirty="0">
                <a:latin typeface="Calibri" panose="020F0502020204030204" pitchFamily="34" charset="0"/>
                <a:cs typeface="Calibri" panose="020F0502020204030204" pitchFamily="34" charset="0"/>
              </a:rPr>
              <a:t>Diagnostic D1</a:t>
            </a:r>
            <a:endParaRPr lang="en-GB" altLang="fr-FR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569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2"/>
          <p:cNvSpPr>
            <a:spLocks noChangeShapeType="1"/>
          </p:cNvSpPr>
          <p:nvPr/>
        </p:nvSpPr>
        <p:spPr bwMode="auto">
          <a:xfrm>
            <a:off x="581025" y="-19050"/>
            <a:ext cx="0" cy="6553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509588" y="6534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509588" y="53149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509588" y="40957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581025" y="2876550"/>
            <a:ext cx="139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509588" y="438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509588" y="16573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28600" y="62817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228600" y="51006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28600" y="388620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228600" y="26622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228600" y="146685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-34925" y="242888"/>
            <a:ext cx="6334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5 ou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1" name="AutoShape 15"/>
          <p:cNvSpPr>
            <a:spLocks noChangeArrowheads="1"/>
          </p:cNvSpPr>
          <p:nvPr/>
        </p:nvSpPr>
        <p:spPr bwMode="auto">
          <a:xfrm>
            <a:off x="2743200" y="6264892"/>
            <a:ext cx="1758950" cy="57150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Génération d’US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par laser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2" name="AutoShape 16"/>
          <p:cNvSpPr>
            <a:spLocks noChangeArrowheads="1"/>
          </p:cNvSpPr>
          <p:nvPr/>
        </p:nvSpPr>
        <p:spPr bwMode="auto">
          <a:xfrm>
            <a:off x="2470239" y="5606960"/>
            <a:ext cx="2320925" cy="66675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Détection 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défaut </a:t>
            </a: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ans métal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3" name="Oval 17"/>
          <p:cNvSpPr>
            <a:spLocks noChangeArrowheads="1"/>
          </p:cNvSpPr>
          <p:nvPr/>
        </p:nvSpPr>
        <p:spPr bwMode="auto">
          <a:xfrm>
            <a:off x="3305175" y="4497786"/>
            <a:ext cx="633413" cy="381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>
            <a:off x="3622675" y="4859736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6" name="AutoShape 20"/>
          <p:cNvSpPr>
            <a:spLocks noChangeArrowheads="1"/>
          </p:cNvSpPr>
          <p:nvPr/>
        </p:nvSpPr>
        <p:spPr bwMode="auto">
          <a:xfrm>
            <a:off x="2682307" y="5080692"/>
            <a:ext cx="1884849" cy="523875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mouvement relatif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9987" name="Group 51"/>
          <p:cNvGrpSpPr>
            <a:grpSpLocks/>
          </p:cNvGrpSpPr>
          <p:nvPr/>
        </p:nvGrpSpPr>
        <p:grpSpPr bwMode="auto">
          <a:xfrm>
            <a:off x="2194187" y="5006549"/>
            <a:ext cx="422275" cy="381000"/>
            <a:chOff x="672" y="3936"/>
            <a:chExt cx="288" cy="240"/>
          </a:xfrm>
        </p:grpSpPr>
        <p:sp>
          <p:nvSpPr>
            <p:cNvPr id="39988" name="Line 52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89" name="Line 53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0" name="Text Box 54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D1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9991" name="Group 55"/>
          <p:cNvGrpSpPr>
            <a:grpSpLocks/>
          </p:cNvGrpSpPr>
          <p:nvPr/>
        </p:nvGrpSpPr>
        <p:grpSpPr bwMode="auto">
          <a:xfrm>
            <a:off x="2244725" y="6445250"/>
            <a:ext cx="422275" cy="381000"/>
            <a:chOff x="672" y="3936"/>
            <a:chExt cx="288" cy="240"/>
          </a:xfrm>
        </p:grpSpPr>
        <p:sp>
          <p:nvSpPr>
            <p:cNvPr id="39992" name="Line 56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3" name="Line 57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4" name="Text Box 58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D0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0173" name="Text Box 237"/>
          <p:cNvSpPr txBox="1">
            <a:spLocks noChangeArrowheads="1"/>
          </p:cNvSpPr>
          <p:nvPr/>
        </p:nvSpPr>
        <p:spPr bwMode="auto">
          <a:xfrm>
            <a:off x="620713" y="61913"/>
            <a:ext cx="815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b="1" dirty="0">
                <a:latin typeface="Calibri" panose="020F0502020204030204" pitchFamily="34" charset="0"/>
                <a:cs typeface="Calibri" panose="020F0502020204030204" pitchFamily="34" charset="0"/>
              </a:rPr>
              <a:t>Années</a:t>
            </a:r>
          </a:p>
        </p:txBody>
      </p:sp>
      <p:sp>
        <p:nvSpPr>
          <p:cNvPr id="118" name="Text Box 21"/>
          <p:cNvSpPr txBox="1">
            <a:spLocks noChangeArrowheads="1"/>
          </p:cNvSpPr>
          <p:nvPr/>
        </p:nvSpPr>
        <p:spPr bwMode="auto">
          <a:xfrm>
            <a:off x="5158854" y="3886200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Text Box 22"/>
          <p:cNvSpPr txBox="1">
            <a:spLocks noChangeArrowheads="1"/>
          </p:cNvSpPr>
          <p:nvPr/>
        </p:nvSpPr>
        <p:spPr bwMode="auto">
          <a:xfrm>
            <a:off x="5158854" y="6291021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Line 25"/>
          <p:cNvSpPr>
            <a:spLocks noChangeShapeType="1"/>
          </p:cNvSpPr>
          <p:nvPr/>
        </p:nvSpPr>
        <p:spPr bwMode="auto">
          <a:xfrm>
            <a:off x="7802769" y="6426997"/>
            <a:ext cx="0" cy="932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Text Box 26"/>
          <p:cNvSpPr txBox="1">
            <a:spLocks noChangeArrowheads="1"/>
          </p:cNvSpPr>
          <p:nvPr/>
        </p:nvSpPr>
        <p:spPr bwMode="auto">
          <a:xfrm>
            <a:off x="7736987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" name="Text Box 27"/>
          <p:cNvSpPr txBox="1">
            <a:spLocks noChangeArrowheads="1"/>
          </p:cNvSpPr>
          <p:nvPr/>
        </p:nvSpPr>
        <p:spPr bwMode="auto">
          <a:xfrm>
            <a:off x="5308128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" name="Rectangle 28"/>
          <p:cNvSpPr>
            <a:spLocks noChangeArrowheads="1"/>
          </p:cNvSpPr>
          <p:nvPr/>
        </p:nvSpPr>
        <p:spPr bwMode="auto">
          <a:xfrm>
            <a:off x="7736987" y="3979440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4" name="Text Box 29"/>
          <p:cNvSpPr txBox="1">
            <a:spLocks noChangeArrowheads="1"/>
          </p:cNvSpPr>
          <p:nvPr/>
        </p:nvSpPr>
        <p:spPr bwMode="auto">
          <a:xfrm>
            <a:off x="7886261" y="3886200"/>
            <a:ext cx="523301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S9</a:t>
            </a:r>
          </a:p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S10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5" name="Rectangle 30"/>
          <p:cNvSpPr>
            <a:spLocks noChangeArrowheads="1"/>
          </p:cNvSpPr>
          <p:nvPr/>
        </p:nvSpPr>
        <p:spPr bwMode="auto">
          <a:xfrm>
            <a:off x="6049004" y="5580027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6" name="Text Box 32"/>
          <p:cNvSpPr txBox="1">
            <a:spLocks noChangeArrowheads="1"/>
          </p:cNvSpPr>
          <p:nvPr/>
        </p:nvSpPr>
        <p:spPr bwMode="auto">
          <a:xfrm>
            <a:off x="5810955" y="5382150"/>
            <a:ext cx="41973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S3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7" name="Rectangle 33"/>
          <p:cNvSpPr>
            <a:spLocks noChangeArrowheads="1"/>
          </p:cNvSpPr>
          <p:nvPr/>
        </p:nvSpPr>
        <p:spPr bwMode="auto">
          <a:xfrm>
            <a:off x="6261118" y="5762855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8" name="Text Box 34"/>
          <p:cNvSpPr txBox="1">
            <a:spLocks noChangeArrowheads="1"/>
          </p:cNvSpPr>
          <p:nvPr/>
        </p:nvSpPr>
        <p:spPr bwMode="auto">
          <a:xfrm>
            <a:off x="6354730" y="5716234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9" name="Rectangle 35"/>
          <p:cNvSpPr>
            <a:spLocks noChangeArrowheads="1"/>
          </p:cNvSpPr>
          <p:nvPr/>
        </p:nvSpPr>
        <p:spPr bwMode="auto">
          <a:xfrm>
            <a:off x="6347120" y="4375711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0" name="Text Box 36"/>
          <p:cNvSpPr txBox="1">
            <a:spLocks noChangeArrowheads="1"/>
          </p:cNvSpPr>
          <p:nvPr/>
        </p:nvSpPr>
        <p:spPr bwMode="auto">
          <a:xfrm>
            <a:off x="6398876" y="4329091"/>
            <a:ext cx="35505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S4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1" name="Rectangle 37"/>
          <p:cNvSpPr>
            <a:spLocks noChangeArrowheads="1"/>
          </p:cNvSpPr>
          <p:nvPr/>
        </p:nvSpPr>
        <p:spPr bwMode="auto">
          <a:xfrm>
            <a:off x="6692995" y="4482146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2" name="Text Box 38"/>
          <p:cNvSpPr txBox="1">
            <a:spLocks noChangeArrowheads="1"/>
          </p:cNvSpPr>
          <p:nvPr/>
        </p:nvSpPr>
        <p:spPr bwMode="auto">
          <a:xfrm>
            <a:off x="6708973" y="4435526"/>
            <a:ext cx="37360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S7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" name="Rectangle 39"/>
          <p:cNvSpPr>
            <a:spLocks noChangeArrowheads="1"/>
          </p:cNvSpPr>
          <p:nvPr/>
        </p:nvSpPr>
        <p:spPr bwMode="auto">
          <a:xfrm>
            <a:off x="7013336" y="5387711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" name="Rectangle 41"/>
          <p:cNvSpPr>
            <a:spLocks noChangeArrowheads="1"/>
          </p:cNvSpPr>
          <p:nvPr/>
        </p:nvSpPr>
        <p:spPr bwMode="auto">
          <a:xfrm>
            <a:off x="6616170" y="425916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Text Box 42"/>
          <p:cNvSpPr txBox="1">
            <a:spLocks noChangeArrowheads="1"/>
          </p:cNvSpPr>
          <p:nvPr/>
        </p:nvSpPr>
        <p:spPr bwMode="auto">
          <a:xfrm>
            <a:off x="6497981" y="4055428"/>
            <a:ext cx="39300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S6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7" name="Rectangle 43"/>
          <p:cNvSpPr>
            <a:spLocks noChangeArrowheads="1"/>
          </p:cNvSpPr>
          <p:nvPr/>
        </p:nvSpPr>
        <p:spPr bwMode="auto">
          <a:xfrm>
            <a:off x="6840502" y="4259161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8" name="Text Box 44"/>
          <p:cNvSpPr txBox="1">
            <a:spLocks noChangeArrowheads="1"/>
          </p:cNvSpPr>
          <p:nvPr/>
        </p:nvSpPr>
        <p:spPr bwMode="auto">
          <a:xfrm>
            <a:off x="6722313" y="4055428"/>
            <a:ext cx="3867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S8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Rectangle 45"/>
          <p:cNvSpPr>
            <a:spLocks noChangeArrowheads="1"/>
          </p:cNvSpPr>
          <p:nvPr/>
        </p:nvSpPr>
        <p:spPr bwMode="auto">
          <a:xfrm>
            <a:off x="5269334" y="4119301"/>
            <a:ext cx="76745" cy="21911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0" name="Rectangle 46"/>
          <p:cNvSpPr>
            <a:spLocks noChangeArrowheads="1"/>
          </p:cNvSpPr>
          <p:nvPr/>
        </p:nvSpPr>
        <p:spPr bwMode="auto">
          <a:xfrm>
            <a:off x="5532460" y="6496927"/>
            <a:ext cx="2055253" cy="1398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 I S Q U E   E C O N O M I Q U 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1" name="Text Box 47"/>
          <p:cNvSpPr txBox="1">
            <a:spLocks noChangeArrowheads="1"/>
          </p:cNvSpPr>
          <p:nvPr/>
        </p:nvSpPr>
        <p:spPr bwMode="auto">
          <a:xfrm>
            <a:off x="7833910" y="4830730"/>
            <a:ext cx="1046602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Hypothèse :</a:t>
            </a:r>
            <a:b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lève la barrière B8 pour accéder à S3</a:t>
            </a:r>
            <a:endParaRPr lang="en-GB" altLang="fr-FR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2" name="Rectangle 48"/>
          <p:cNvSpPr>
            <a:spLocks noChangeArrowheads="1"/>
          </p:cNvSpPr>
          <p:nvPr/>
        </p:nvSpPr>
        <p:spPr bwMode="auto">
          <a:xfrm>
            <a:off x="7120495" y="416592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" name="Text Box 49"/>
          <p:cNvSpPr txBox="1">
            <a:spLocks noChangeArrowheads="1"/>
          </p:cNvSpPr>
          <p:nvPr/>
        </p:nvSpPr>
        <p:spPr bwMode="auto">
          <a:xfrm>
            <a:off x="7176999" y="4026060"/>
            <a:ext cx="55365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4" name="Connecteur droit avec flèche 143"/>
          <p:cNvCxnSpPr/>
          <p:nvPr/>
        </p:nvCxnSpPr>
        <p:spPr bwMode="auto">
          <a:xfrm>
            <a:off x="5973397" y="4836583"/>
            <a:ext cx="0" cy="57090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5" name="Rectangle 144"/>
          <p:cNvSpPr/>
          <p:nvPr/>
        </p:nvSpPr>
        <p:spPr bwMode="auto">
          <a:xfrm>
            <a:off x="5382764" y="3979440"/>
            <a:ext cx="2420004" cy="2447557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6" name="Connecteur droit 145"/>
          <p:cNvCxnSpPr/>
          <p:nvPr/>
        </p:nvCxnSpPr>
        <p:spPr bwMode="auto">
          <a:xfrm>
            <a:off x="6149595" y="398779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Connecteur droit 146"/>
          <p:cNvCxnSpPr/>
          <p:nvPr/>
        </p:nvCxnSpPr>
        <p:spPr bwMode="auto">
          <a:xfrm>
            <a:off x="6991842" y="4006736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" name="Connecteur droit 147"/>
          <p:cNvCxnSpPr/>
          <p:nvPr/>
        </p:nvCxnSpPr>
        <p:spPr bwMode="auto">
          <a:xfrm>
            <a:off x="5383186" y="4766357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9" name="Connecteur droit 148"/>
          <p:cNvCxnSpPr/>
          <p:nvPr/>
        </p:nvCxnSpPr>
        <p:spPr bwMode="auto">
          <a:xfrm>
            <a:off x="5384393" y="5560999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" name="Groupe 1"/>
          <p:cNvGrpSpPr/>
          <p:nvPr/>
        </p:nvGrpSpPr>
        <p:grpSpPr>
          <a:xfrm>
            <a:off x="2068306" y="3294123"/>
            <a:ext cx="2647605" cy="1203663"/>
            <a:chOff x="2068306" y="3294123"/>
            <a:chExt cx="2647605" cy="1203663"/>
          </a:xfrm>
        </p:grpSpPr>
        <p:sp>
          <p:nvSpPr>
            <p:cNvPr id="62" name="Oval 38"/>
            <p:cNvSpPr>
              <a:spLocks noChangeArrowheads="1"/>
            </p:cNvSpPr>
            <p:nvPr/>
          </p:nvSpPr>
          <p:spPr bwMode="auto">
            <a:xfrm>
              <a:off x="3314165" y="3294123"/>
              <a:ext cx="633072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S3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Line 40"/>
            <p:cNvSpPr>
              <a:spLocks noChangeShapeType="1"/>
            </p:cNvSpPr>
            <p:nvPr/>
          </p:nvSpPr>
          <p:spPr bwMode="auto">
            <a:xfrm>
              <a:off x="3621900" y="4345386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64" name="Group 47"/>
            <p:cNvGrpSpPr>
              <a:grpSpLocks/>
            </p:cNvGrpSpPr>
            <p:nvPr/>
          </p:nvGrpSpPr>
          <p:grpSpPr bwMode="auto">
            <a:xfrm>
              <a:off x="2068306" y="3841175"/>
              <a:ext cx="422275" cy="381000"/>
              <a:chOff x="672" y="2860"/>
              <a:chExt cx="288" cy="240"/>
            </a:xfrm>
          </p:grpSpPr>
          <p:sp>
            <p:nvSpPr>
              <p:cNvPr id="65" name="Line 48"/>
              <p:cNvSpPr>
                <a:spLocks noChangeShapeType="1"/>
              </p:cNvSpPr>
              <p:nvPr/>
            </p:nvSpPr>
            <p:spPr bwMode="auto">
              <a:xfrm>
                <a:off x="672" y="2860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6" name="Line 49"/>
              <p:cNvSpPr>
                <a:spLocks noChangeShapeType="1"/>
              </p:cNvSpPr>
              <p:nvPr/>
            </p:nvSpPr>
            <p:spPr bwMode="auto">
              <a:xfrm>
                <a:off x="672" y="3100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7" name="Text Box 50"/>
              <p:cNvSpPr txBox="1">
                <a:spLocks noChangeArrowheads="1"/>
              </p:cNvSpPr>
              <p:nvPr/>
            </p:nvSpPr>
            <p:spPr bwMode="auto">
              <a:xfrm>
                <a:off x="672" y="2908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>
                    <a:latin typeface="Calibri" panose="020F0502020204030204" pitchFamily="34" charset="0"/>
                    <a:cs typeface="Calibri" panose="020F0502020204030204" pitchFamily="34" charset="0"/>
                  </a:rPr>
                  <a:t>D2</a:t>
                </a:r>
                <a:endParaRPr lang="en-GB" altLang="fr-FR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68" name="AutoShape 203"/>
            <p:cNvSpPr>
              <a:spLocks noChangeArrowheads="1"/>
            </p:cNvSpPr>
            <p:nvPr/>
          </p:nvSpPr>
          <p:spPr bwMode="auto">
            <a:xfrm>
              <a:off x="2527851" y="3805450"/>
              <a:ext cx="2188060" cy="580599"/>
            </a:xfrm>
            <a:prstGeom prst="flowChartDecis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2631348" y="3785454"/>
              <a:ext cx="2006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altLang="fr-FR" sz="12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Résist</a:t>
              </a:r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/>
              </a:r>
              <a:b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conditions </a:t>
              </a:r>
              <a:r>
                <a:rPr lang="fr-FR" altLang="fr-FR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industrielles</a:t>
              </a:r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70" name="Connecteur droit 69"/>
            <p:cNvCxnSpPr/>
            <p:nvPr/>
          </p:nvCxnSpPr>
          <p:spPr bwMode="auto">
            <a:xfrm>
              <a:off x="3625330" y="3675123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aphicFrame>
        <p:nvGraphicFramePr>
          <p:cNvPr id="72" name="Graphique 7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8006901"/>
              </p:ext>
            </p:extLst>
          </p:nvPr>
        </p:nvGraphicFramePr>
        <p:xfrm>
          <a:off x="6765865" y="-19050"/>
          <a:ext cx="2927885" cy="2173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3" name="Rectangle 33"/>
          <p:cNvSpPr>
            <a:spLocks noChangeArrowheads="1"/>
          </p:cNvSpPr>
          <p:nvPr/>
        </p:nvSpPr>
        <p:spPr bwMode="auto">
          <a:xfrm>
            <a:off x="6484768" y="3991505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 Box 34"/>
          <p:cNvSpPr txBox="1">
            <a:spLocks noChangeArrowheads="1"/>
          </p:cNvSpPr>
          <p:nvPr/>
        </p:nvSpPr>
        <p:spPr bwMode="auto">
          <a:xfrm>
            <a:off x="6578380" y="3944884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Text Box 40"/>
          <p:cNvSpPr txBox="1">
            <a:spLocks noChangeArrowheads="1"/>
          </p:cNvSpPr>
          <p:nvPr/>
        </p:nvSpPr>
        <p:spPr bwMode="auto">
          <a:xfrm>
            <a:off x="7064713" y="5296995"/>
            <a:ext cx="43011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S2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6" name="Connecteur droit avec flèche 75"/>
          <p:cNvCxnSpPr/>
          <p:nvPr/>
        </p:nvCxnSpPr>
        <p:spPr bwMode="auto">
          <a:xfrm>
            <a:off x="7099547" y="4798386"/>
            <a:ext cx="0" cy="44087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77" name="Graphique 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7620105"/>
              </p:ext>
            </p:extLst>
          </p:nvPr>
        </p:nvGraphicFramePr>
        <p:xfrm>
          <a:off x="6991842" y="1889038"/>
          <a:ext cx="2480623" cy="218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riangle isocèle 2"/>
          <p:cNvSpPr/>
          <p:nvPr/>
        </p:nvSpPr>
        <p:spPr bwMode="auto">
          <a:xfrm rot="10800000">
            <a:off x="8118374" y="396838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Triangle isocèle 77"/>
          <p:cNvSpPr/>
          <p:nvPr/>
        </p:nvSpPr>
        <p:spPr bwMode="auto">
          <a:xfrm rot="12240000">
            <a:off x="8489142" y="590182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Triangle isocèle 78"/>
          <p:cNvSpPr/>
          <p:nvPr/>
        </p:nvSpPr>
        <p:spPr bwMode="auto">
          <a:xfrm rot="20640000">
            <a:off x="8334728" y="1777532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Triangle isocèle 79"/>
          <p:cNvSpPr/>
          <p:nvPr/>
        </p:nvSpPr>
        <p:spPr bwMode="auto">
          <a:xfrm rot="10800000">
            <a:off x="8120646" y="2309830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Triangle isocèle 80"/>
          <p:cNvSpPr/>
          <p:nvPr/>
        </p:nvSpPr>
        <p:spPr bwMode="auto">
          <a:xfrm rot="12240000">
            <a:off x="8491414" y="2503174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" name="Triangle isocèle 81"/>
          <p:cNvSpPr/>
          <p:nvPr/>
        </p:nvSpPr>
        <p:spPr bwMode="auto">
          <a:xfrm rot="20640000">
            <a:off x="8337000" y="3690524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riangle isocèle 82"/>
          <p:cNvSpPr/>
          <p:nvPr/>
        </p:nvSpPr>
        <p:spPr bwMode="auto">
          <a:xfrm rot="24540000">
            <a:off x="7449880" y="1670620"/>
            <a:ext cx="238837" cy="239689"/>
          </a:xfrm>
          <a:prstGeom prst="triangl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riangle isocèle 84"/>
          <p:cNvSpPr/>
          <p:nvPr/>
        </p:nvSpPr>
        <p:spPr bwMode="auto">
          <a:xfrm rot="24540000">
            <a:off x="7442441" y="3555279"/>
            <a:ext cx="238837" cy="239689"/>
          </a:xfrm>
          <a:prstGeom prst="triangl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803887" y="102593"/>
            <a:ext cx="2711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Légende</a:t>
            </a:r>
          </a:p>
          <a:p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Barrières levées lors des étapes précédentes</a:t>
            </a: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ZoneTexte 85"/>
          <p:cNvSpPr txBox="1"/>
          <p:nvPr/>
        </p:nvSpPr>
        <p:spPr>
          <a:xfrm>
            <a:off x="4921586" y="1055815"/>
            <a:ext cx="2174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Barrières levées lors de cette étape</a:t>
            </a: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Triangle isocèle 87"/>
          <p:cNvSpPr/>
          <p:nvPr/>
        </p:nvSpPr>
        <p:spPr bwMode="auto">
          <a:xfrm rot="10800000">
            <a:off x="6878678" y="740310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Triangle isocèle 88"/>
          <p:cNvSpPr/>
          <p:nvPr/>
        </p:nvSpPr>
        <p:spPr bwMode="auto">
          <a:xfrm rot="21600000">
            <a:off x="6870274" y="1399901"/>
            <a:ext cx="238837" cy="239689"/>
          </a:xfrm>
          <a:prstGeom prst="triangl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Text Box 75"/>
          <p:cNvSpPr txBox="1">
            <a:spLocks noChangeArrowheads="1"/>
          </p:cNvSpPr>
          <p:nvPr/>
        </p:nvSpPr>
        <p:spPr bwMode="auto">
          <a:xfrm>
            <a:off x="5311916" y="3634824"/>
            <a:ext cx="2422421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600" i="1" dirty="0">
                <a:latin typeface="Calibri" panose="020F0502020204030204" pitchFamily="34" charset="0"/>
                <a:cs typeface="Calibri" panose="020F0502020204030204" pitchFamily="34" charset="0"/>
              </a:rPr>
              <a:t>Diagnostic </a:t>
            </a:r>
            <a:r>
              <a:rPr lang="fr-FR" altLang="fr-FR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D2</a:t>
            </a:r>
            <a:endParaRPr lang="en-GB" altLang="fr-FR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8341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2"/>
          <p:cNvSpPr>
            <a:spLocks noChangeShapeType="1"/>
          </p:cNvSpPr>
          <p:nvPr/>
        </p:nvSpPr>
        <p:spPr bwMode="auto">
          <a:xfrm>
            <a:off x="581025" y="-19050"/>
            <a:ext cx="0" cy="6553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509588" y="6534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509588" y="53149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509588" y="40957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581025" y="2876550"/>
            <a:ext cx="139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509588" y="438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509588" y="16573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28600" y="62817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228600" y="51006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28600" y="388620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228600" y="26622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228600" y="146685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-34925" y="242888"/>
            <a:ext cx="6334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5 ou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1" name="AutoShape 15"/>
          <p:cNvSpPr>
            <a:spLocks noChangeArrowheads="1"/>
          </p:cNvSpPr>
          <p:nvPr/>
        </p:nvSpPr>
        <p:spPr bwMode="auto">
          <a:xfrm>
            <a:off x="2743200" y="6264892"/>
            <a:ext cx="1758950" cy="57150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Génération d’US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par laser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2" name="AutoShape 16"/>
          <p:cNvSpPr>
            <a:spLocks noChangeArrowheads="1"/>
          </p:cNvSpPr>
          <p:nvPr/>
        </p:nvSpPr>
        <p:spPr bwMode="auto">
          <a:xfrm>
            <a:off x="2470239" y="5606960"/>
            <a:ext cx="2320925" cy="66675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Détection 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défaut </a:t>
            </a: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ans métal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3" name="Oval 17"/>
          <p:cNvSpPr>
            <a:spLocks noChangeArrowheads="1"/>
          </p:cNvSpPr>
          <p:nvPr/>
        </p:nvSpPr>
        <p:spPr bwMode="auto">
          <a:xfrm>
            <a:off x="3305175" y="4497786"/>
            <a:ext cx="633413" cy="381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>
            <a:off x="3622675" y="4859736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6" name="AutoShape 20"/>
          <p:cNvSpPr>
            <a:spLocks noChangeArrowheads="1"/>
          </p:cNvSpPr>
          <p:nvPr/>
        </p:nvSpPr>
        <p:spPr bwMode="auto">
          <a:xfrm>
            <a:off x="2682307" y="5080692"/>
            <a:ext cx="1884849" cy="523875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mouvement relatif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9987" name="Group 51"/>
          <p:cNvGrpSpPr>
            <a:grpSpLocks/>
          </p:cNvGrpSpPr>
          <p:nvPr/>
        </p:nvGrpSpPr>
        <p:grpSpPr bwMode="auto">
          <a:xfrm>
            <a:off x="2194187" y="5006549"/>
            <a:ext cx="422275" cy="381000"/>
            <a:chOff x="672" y="3936"/>
            <a:chExt cx="288" cy="240"/>
          </a:xfrm>
        </p:grpSpPr>
        <p:sp>
          <p:nvSpPr>
            <p:cNvPr id="39988" name="Line 52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89" name="Line 53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0" name="Text Box 54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D1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9991" name="Group 55"/>
          <p:cNvGrpSpPr>
            <a:grpSpLocks/>
          </p:cNvGrpSpPr>
          <p:nvPr/>
        </p:nvGrpSpPr>
        <p:grpSpPr bwMode="auto">
          <a:xfrm>
            <a:off x="2244725" y="6445250"/>
            <a:ext cx="422275" cy="381000"/>
            <a:chOff x="672" y="3936"/>
            <a:chExt cx="288" cy="240"/>
          </a:xfrm>
        </p:grpSpPr>
        <p:sp>
          <p:nvSpPr>
            <p:cNvPr id="39992" name="Line 56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3" name="Line 57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4" name="Text Box 58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D0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0173" name="Text Box 237"/>
          <p:cNvSpPr txBox="1">
            <a:spLocks noChangeArrowheads="1"/>
          </p:cNvSpPr>
          <p:nvPr/>
        </p:nvSpPr>
        <p:spPr bwMode="auto">
          <a:xfrm>
            <a:off x="620713" y="61913"/>
            <a:ext cx="815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b="1">
                <a:latin typeface="Calibri" panose="020F0502020204030204" pitchFamily="34" charset="0"/>
                <a:cs typeface="Calibri" panose="020F0502020204030204" pitchFamily="34" charset="0"/>
              </a:rPr>
              <a:t>Années</a:t>
            </a:r>
          </a:p>
        </p:txBody>
      </p:sp>
      <p:sp>
        <p:nvSpPr>
          <p:cNvPr id="118" name="Text Box 21"/>
          <p:cNvSpPr txBox="1">
            <a:spLocks noChangeArrowheads="1"/>
          </p:cNvSpPr>
          <p:nvPr/>
        </p:nvSpPr>
        <p:spPr bwMode="auto">
          <a:xfrm>
            <a:off x="5158854" y="3886200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Text Box 22"/>
          <p:cNvSpPr txBox="1">
            <a:spLocks noChangeArrowheads="1"/>
          </p:cNvSpPr>
          <p:nvPr/>
        </p:nvSpPr>
        <p:spPr bwMode="auto">
          <a:xfrm>
            <a:off x="5158854" y="6291021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Line 25"/>
          <p:cNvSpPr>
            <a:spLocks noChangeShapeType="1"/>
          </p:cNvSpPr>
          <p:nvPr/>
        </p:nvSpPr>
        <p:spPr bwMode="auto">
          <a:xfrm>
            <a:off x="7802769" y="6426997"/>
            <a:ext cx="0" cy="932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Text Box 26"/>
          <p:cNvSpPr txBox="1">
            <a:spLocks noChangeArrowheads="1"/>
          </p:cNvSpPr>
          <p:nvPr/>
        </p:nvSpPr>
        <p:spPr bwMode="auto">
          <a:xfrm>
            <a:off x="7736987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" name="Text Box 27"/>
          <p:cNvSpPr txBox="1">
            <a:spLocks noChangeArrowheads="1"/>
          </p:cNvSpPr>
          <p:nvPr/>
        </p:nvSpPr>
        <p:spPr bwMode="auto">
          <a:xfrm>
            <a:off x="5308128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" name="Rectangle 28"/>
          <p:cNvSpPr>
            <a:spLocks noChangeArrowheads="1"/>
          </p:cNvSpPr>
          <p:nvPr/>
        </p:nvSpPr>
        <p:spPr bwMode="auto">
          <a:xfrm>
            <a:off x="7736987" y="3979440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4" name="Text Box 29"/>
          <p:cNvSpPr txBox="1">
            <a:spLocks noChangeArrowheads="1"/>
          </p:cNvSpPr>
          <p:nvPr/>
        </p:nvSpPr>
        <p:spPr bwMode="auto">
          <a:xfrm>
            <a:off x="7886261" y="3886200"/>
            <a:ext cx="523301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S9</a:t>
            </a:r>
          </a:p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S10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5" name="Rectangle 30"/>
          <p:cNvSpPr>
            <a:spLocks noChangeArrowheads="1"/>
          </p:cNvSpPr>
          <p:nvPr/>
        </p:nvSpPr>
        <p:spPr bwMode="auto">
          <a:xfrm>
            <a:off x="6049004" y="5580027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6" name="Text Box 32"/>
          <p:cNvSpPr txBox="1">
            <a:spLocks noChangeArrowheads="1"/>
          </p:cNvSpPr>
          <p:nvPr/>
        </p:nvSpPr>
        <p:spPr bwMode="auto">
          <a:xfrm>
            <a:off x="5727830" y="5548400"/>
            <a:ext cx="41973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S3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7" name="Rectangle 33"/>
          <p:cNvSpPr>
            <a:spLocks noChangeArrowheads="1"/>
          </p:cNvSpPr>
          <p:nvPr/>
        </p:nvSpPr>
        <p:spPr bwMode="auto">
          <a:xfrm>
            <a:off x="6261118" y="5762855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8" name="Text Box 34"/>
          <p:cNvSpPr txBox="1">
            <a:spLocks noChangeArrowheads="1"/>
          </p:cNvSpPr>
          <p:nvPr/>
        </p:nvSpPr>
        <p:spPr bwMode="auto">
          <a:xfrm>
            <a:off x="6354730" y="5716234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9" name="Rectangle 35"/>
          <p:cNvSpPr>
            <a:spLocks noChangeArrowheads="1"/>
          </p:cNvSpPr>
          <p:nvPr/>
        </p:nvSpPr>
        <p:spPr bwMode="auto">
          <a:xfrm>
            <a:off x="6347120" y="5373211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0" name="Text Box 36"/>
          <p:cNvSpPr txBox="1">
            <a:spLocks noChangeArrowheads="1"/>
          </p:cNvSpPr>
          <p:nvPr/>
        </p:nvSpPr>
        <p:spPr bwMode="auto">
          <a:xfrm>
            <a:off x="6066376" y="5326591"/>
            <a:ext cx="35505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S4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1" name="Rectangle 37"/>
          <p:cNvSpPr>
            <a:spLocks noChangeArrowheads="1"/>
          </p:cNvSpPr>
          <p:nvPr/>
        </p:nvSpPr>
        <p:spPr bwMode="auto">
          <a:xfrm>
            <a:off x="6669245" y="449402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2" name="Text Box 38"/>
          <p:cNvSpPr txBox="1">
            <a:spLocks noChangeArrowheads="1"/>
          </p:cNvSpPr>
          <p:nvPr/>
        </p:nvSpPr>
        <p:spPr bwMode="auto">
          <a:xfrm>
            <a:off x="6685223" y="4447401"/>
            <a:ext cx="37360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S7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" name="Rectangle 39"/>
          <p:cNvSpPr>
            <a:spLocks noChangeArrowheads="1"/>
          </p:cNvSpPr>
          <p:nvPr/>
        </p:nvSpPr>
        <p:spPr bwMode="auto">
          <a:xfrm>
            <a:off x="6609586" y="5264137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4" name="Text Box 40"/>
          <p:cNvSpPr txBox="1">
            <a:spLocks noChangeArrowheads="1"/>
          </p:cNvSpPr>
          <p:nvPr/>
        </p:nvSpPr>
        <p:spPr bwMode="auto">
          <a:xfrm>
            <a:off x="6613463" y="5296995"/>
            <a:ext cx="43011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S2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" name="Rectangle 41"/>
          <p:cNvSpPr>
            <a:spLocks noChangeArrowheads="1"/>
          </p:cNvSpPr>
          <p:nvPr/>
        </p:nvSpPr>
        <p:spPr bwMode="auto">
          <a:xfrm>
            <a:off x="6616170" y="425916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Text Box 42"/>
          <p:cNvSpPr txBox="1">
            <a:spLocks noChangeArrowheads="1"/>
          </p:cNvSpPr>
          <p:nvPr/>
        </p:nvSpPr>
        <p:spPr bwMode="auto">
          <a:xfrm>
            <a:off x="6497981" y="4055428"/>
            <a:ext cx="39300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S6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7" name="Rectangle 43"/>
          <p:cNvSpPr>
            <a:spLocks noChangeArrowheads="1"/>
          </p:cNvSpPr>
          <p:nvPr/>
        </p:nvSpPr>
        <p:spPr bwMode="auto">
          <a:xfrm>
            <a:off x="6840502" y="4259161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8" name="Text Box 44"/>
          <p:cNvSpPr txBox="1">
            <a:spLocks noChangeArrowheads="1"/>
          </p:cNvSpPr>
          <p:nvPr/>
        </p:nvSpPr>
        <p:spPr bwMode="auto">
          <a:xfrm>
            <a:off x="6722312" y="4055428"/>
            <a:ext cx="43571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S8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Rectangle 45"/>
          <p:cNvSpPr>
            <a:spLocks noChangeArrowheads="1"/>
          </p:cNvSpPr>
          <p:nvPr/>
        </p:nvSpPr>
        <p:spPr bwMode="auto">
          <a:xfrm>
            <a:off x="5269334" y="4119301"/>
            <a:ext cx="76745" cy="21911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0" name="Rectangle 46"/>
          <p:cNvSpPr>
            <a:spLocks noChangeArrowheads="1"/>
          </p:cNvSpPr>
          <p:nvPr/>
        </p:nvSpPr>
        <p:spPr bwMode="auto">
          <a:xfrm>
            <a:off x="5532460" y="6496927"/>
            <a:ext cx="2055253" cy="1398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R I S Q U E   </a:t>
            </a:r>
            <a:r>
              <a:rPr lang="fr-FR" altLang="fr-FR" sz="1000" dirty="0" smtClean="0">
                <a:latin typeface="Calibri" panose="020F0502020204030204" pitchFamily="34" charset="0"/>
                <a:cs typeface="Calibri" panose="020F0502020204030204" pitchFamily="34" charset="0"/>
              </a:rPr>
              <a:t>É </a:t>
            </a:r>
            <a:r>
              <a:rPr lang="fr-FR" alt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C O N O M I Q U E</a:t>
            </a:r>
            <a:endParaRPr lang="en-GB" altLang="fr-FR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1" name="Text Box 47"/>
          <p:cNvSpPr txBox="1">
            <a:spLocks noChangeArrowheads="1"/>
          </p:cNvSpPr>
          <p:nvPr/>
        </p:nvSpPr>
        <p:spPr bwMode="auto">
          <a:xfrm>
            <a:off x="7886261" y="4818602"/>
            <a:ext cx="1046602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Hypothèse </a:t>
            </a: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lève la barrière B9 pour accéder à S2</a:t>
            </a:r>
            <a:endParaRPr lang="en-GB" altLang="fr-FR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2" name="Rectangle 48"/>
          <p:cNvSpPr>
            <a:spLocks noChangeArrowheads="1"/>
          </p:cNvSpPr>
          <p:nvPr/>
        </p:nvSpPr>
        <p:spPr bwMode="auto">
          <a:xfrm>
            <a:off x="7120495" y="416592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" name="Text Box 49"/>
          <p:cNvSpPr txBox="1">
            <a:spLocks noChangeArrowheads="1"/>
          </p:cNvSpPr>
          <p:nvPr/>
        </p:nvSpPr>
        <p:spPr bwMode="auto">
          <a:xfrm>
            <a:off x="7176999" y="4026060"/>
            <a:ext cx="55733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5" name="Rectangle 144"/>
          <p:cNvSpPr/>
          <p:nvPr/>
        </p:nvSpPr>
        <p:spPr bwMode="auto">
          <a:xfrm>
            <a:off x="5382764" y="3979440"/>
            <a:ext cx="2420004" cy="2447557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6" name="Connecteur droit 145"/>
          <p:cNvCxnSpPr/>
          <p:nvPr/>
        </p:nvCxnSpPr>
        <p:spPr bwMode="auto">
          <a:xfrm>
            <a:off x="6149595" y="398779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Connecteur droit 146"/>
          <p:cNvCxnSpPr/>
          <p:nvPr/>
        </p:nvCxnSpPr>
        <p:spPr bwMode="auto">
          <a:xfrm>
            <a:off x="6991842" y="397944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" name="Connecteur droit 147"/>
          <p:cNvCxnSpPr/>
          <p:nvPr/>
        </p:nvCxnSpPr>
        <p:spPr bwMode="auto">
          <a:xfrm>
            <a:off x="5383186" y="4766357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9" name="Connecteur droit 148"/>
          <p:cNvCxnSpPr/>
          <p:nvPr/>
        </p:nvCxnSpPr>
        <p:spPr bwMode="auto">
          <a:xfrm>
            <a:off x="5384393" y="5560999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" name="Groupe 1"/>
          <p:cNvGrpSpPr/>
          <p:nvPr/>
        </p:nvGrpSpPr>
        <p:grpSpPr>
          <a:xfrm>
            <a:off x="2068306" y="3294123"/>
            <a:ext cx="2647605" cy="1203663"/>
            <a:chOff x="2068306" y="3294123"/>
            <a:chExt cx="2647605" cy="1203663"/>
          </a:xfrm>
        </p:grpSpPr>
        <p:sp>
          <p:nvSpPr>
            <p:cNvPr id="62" name="Oval 38"/>
            <p:cNvSpPr>
              <a:spLocks noChangeArrowheads="1"/>
            </p:cNvSpPr>
            <p:nvPr/>
          </p:nvSpPr>
          <p:spPr bwMode="auto">
            <a:xfrm>
              <a:off x="3314165" y="3294123"/>
              <a:ext cx="633072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S3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Line 40"/>
            <p:cNvSpPr>
              <a:spLocks noChangeShapeType="1"/>
            </p:cNvSpPr>
            <p:nvPr/>
          </p:nvSpPr>
          <p:spPr bwMode="auto">
            <a:xfrm>
              <a:off x="3621900" y="4345386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64" name="Group 47"/>
            <p:cNvGrpSpPr>
              <a:grpSpLocks/>
            </p:cNvGrpSpPr>
            <p:nvPr/>
          </p:nvGrpSpPr>
          <p:grpSpPr bwMode="auto">
            <a:xfrm>
              <a:off x="2068306" y="3841175"/>
              <a:ext cx="422275" cy="381000"/>
              <a:chOff x="672" y="2860"/>
              <a:chExt cx="288" cy="240"/>
            </a:xfrm>
          </p:grpSpPr>
          <p:sp>
            <p:nvSpPr>
              <p:cNvPr id="65" name="Line 48"/>
              <p:cNvSpPr>
                <a:spLocks noChangeShapeType="1"/>
              </p:cNvSpPr>
              <p:nvPr/>
            </p:nvSpPr>
            <p:spPr bwMode="auto">
              <a:xfrm>
                <a:off x="672" y="2860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6" name="Line 49"/>
              <p:cNvSpPr>
                <a:spLocks noChangeShapeType="1"/>
              </p:cNvSpPr>
              <p:nvPr/>
            </p:nvSpPr>
            <p:spPr bwMode="auto">
              <a:xfrm>
                <a:off x="672" y="3100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7" name="Text Box 50"/>
              <p:cNvSpPr txBox="1">
                <a:spLocks noChangeArrowheads="1"/>
              </p:cNvSpPr>
              <p:nvPr/>
            </p:nvSpPr>
            <p:spPr bwMode="auto">
              <a:xfrm>
                <a:off x="672" y="2908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>
                    <a:latin typeface="Calibri" panose="020F0502020204030204" pitchFamily="34" charset="0"/>
                    <a:cs typeface="Calibri" panose="020F0502020204030204" pitchFamily="34" charset="0"/>
                  </a:rPr>
                  <a:t>D2</a:t>
                </a:r>
                <a:endParaRPr lang="en-GB" altLang="fr-FR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68" name="AutoShape 203"/>
            <p:cNvSpPr>
              <a:spLocks noChangeArrowheads="1"/>
            </p:cNvSpPr>
            <p:nvPr/>
          </p:nvSpPr>
          <p:spPr bwMode="auto">
            <a:xfrm>
              <a:off x="2527851" y="3805450"/>
              <a:ext cx="2188060" cy="580599"/>
            </a:xfrm>
            <a:prstGeom prst="flowChartDecis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2631348" y="3785454"/>
              <a:ext cx="2006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altLang="fr-FR" sz="13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Résist</a:t>
              </a:r>
              <a:r>
                <a:rPr lang="fr-FR" altLang="fr-FR" sz="1300" dirty="0">
                  <a:latin typeface="Calibri" panose="020F0502020204030204" pitchFamily="34" charset="0"/>
                  <a:cs typeface="Calibri" panose="020F0502020204030204" pitchFamily="34" charset="0"/>
                </a:rPr>
                <a:t/>
              </a:r>
              <a:br>
                <a:rPr lang="fr-FR" altLang="fr-FR" sz="1300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fr-FR" altLang="fr-FR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conditions </a:t>
              </a:r>
              <a:r>
                <a:rPr lang="fr-FR" altLang="fr-FR" sz="13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industrielles</a:t>
              </a:r>
              <a:endParaRPr lang="en-GB" altLang="fr-FR" sz="13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70" name="Connecteur droit 69"/>
            <p:cNvCxnSpPr/>
            <p:nvPr/>
          </p:nvCxnSpPr>
          <p:spPr bwMode="auto">
            <a:xfrm>
              <a:off x="3625330" y="3675123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83" name="Connecteur droit avec flèche 82"/>
          <p:cNvCxnSpPr/>
          <p:nvPr/>
        </p:nvCxnSpPr>
        <p:spPr bwMode="auto">
          <a:xfrm flipH="1">
            <a:off x="6755172" y="5285456"/>
            <a:ext cx="488165" cy="130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84" name="Graphique 8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2182955"/>
              </p:ext>
            </p:extLst>
          </p:nvPr>
        </p:nvGraphicFramePr>
        <p:xfrm>
          <a:off x="6753928" y="-19050"/>
          <a:ext cx="2480623" cy="218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Groupe 4"/>
          <p:cNvGrpSpPr/>
          <p:nvPr/>
        </p:nvGrpSpPr>
        <p:grpSpPr>
          <a:xfrm>
            <a:off x="1270438" y="2806032"/>
            <a:ext cx="2351462" cy="1021669"/>
            <a:chOff x="1270438" y="1741488"/>
            <a:chExt cx="2351462" cy="1021669"/>
          </a:xfrm>
        </p:grpSpPr>
        <p:sp>
          <p:nvSpPr>
            <p:cNvPr id="93" name="Oval 29"/>
            <p:cNvSpPr>
              <a:spLocks noChangeArrowheads="1"/>
            </p:cNvSpPr>
            <p:nvPr/>
          </p:nvSpPr>
          <p:spPr bwMode="auto">
            <a:xfrm>
              <a:off x="1270438" y="1741488"/>
              <a:ext cx="633413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S2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4" name="Line 30"/>
            <p:cNvSpPr>
              <a:spLocks noChangeShapeType="1"/>
            </p:cNvSpPr>
            <p:nvPr/>
          </p:nvSpPr>
          <p:spPr bwMode="auto">
            <a:xfrm>
              <a:off x="1758188" y="2115313"/>
              <a:ext cx="1863712" cy="6279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5" name="AutoShape 213"/>
            <p:cNvSpPr>
              <a:spLocks noChangeArrowheads="1"/>
            </p:cNvSpPr>
            <p:nvPr/>
          </p:nvSpPr>
          <p:spPr bwMode="auto">
            <a:xfrm rot="1158608">
              <a:off x="1910025" y="2055132"/>
              <a:ext cx="1412875" cy="708025"/>
            </a:xfrm>
            <a:prstGeom prst="diamond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6" name="Text Box 214"/>
            <p:cNvSpPr txBox="1">
              <a:spLocks noChangeArrowheads="1"/>
            </p:cNvSpPr>
            <p:nvPr/>
          </p:nvSpPr>
          <p:spPr bwMode="auto">
            <a:xfrm rot="775043">
              <a:off x="2183956" y="2194618"/>
              <a:ext cx="83484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Réduction</a:t>
              </a:r>
            </a:p>
            <a:p>
              <a:pPr algn="ctr" eaLnBrk="0" hangingPunct="0"/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prix</a:t>
              </a:r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7" name="Groupe 96"/>
            <p:cNvGrpSpPr/>
            <p:nvPr/>
          </p:nvGrpSpPr>
          <p:grpSpPr>
            <a:xfrm>
              <a:off x="1645277" y="2236003"/>
              <a:ext cx="720432" cy="391836"/>
              <a:chOff x="8191835" y="4269186"/>
              <a:chExt cx="720432" cy="391836"/>
            </a:xfrm>
          </p:grpSpPr>
          <p:sp>
            <p:nvSpPr>
              <p:cNvPr id="98" name="Line 201"/>
              <p:cNvSpPr>
                <a:spLocks noChangeShapeType="1"/>
              </p:cNvSpPr>
              <p:nvPr/>
            </p:nvSpPr>
            <p:spPr bwMode="auto">
              <a:xfrm>
                <a:off x="8281988" y="4269186"/>
                <a:ext cx="0" cy="3810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9" name="Line 215"/>
              <p:cNvSpPr>
                <a:spLocks noChangeShapeType="1"/>
              </p:cNvSpPr>
              <p:nvPr/>
            </p:nvSpPr>
            <p:spPr bwMode="auto">
              <a:xfrm>
                <a:off x="8281988" y="4650186"/>
                <a:ext cx="49053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0" name="Text Box 216"/>
              <p:cNvSpPr txBox="1">
                <a:spLocks noChangeArrowheads="1"/>
              </p:cNvSpPr>
              <p:nvPr/>
            </p:nvSpPr>
            <p:spPr bwMode="auto">
              <a:xfrm>
                <a:off x="8191835" y="4384023"/>
                <a:ext cx="720432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D2bis</a:t>
                </a:r>
                <a:endParaRPr lang="en-GB" altLang="fr-FR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01" name="Rectangle 33"/>
          <p:cNvSpPr>
            <a:spLocks noChangeArrowheads="1"/>
          </p:cNvSpPr>
          <p:nvPr/>
        </p:nvSpPr>
        <p:spPr bwMode="auto">
          <a:xfrm>
            <a:off x="6556018" y="3991505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" name="Text Box 34"/>
          <p:cNvSpPr txBox="1">
            <a:spLocks noChangeArrowheads="1"/>
          </p:cNvSpPr>
          <p:nvPr/>
        </p:nvSpPr>
        <p:spPr bwMode="auto">
          <a:xfrm>
            <a:off x="6649630" y="3944884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" name="Triangle isocèle 91"/>
          <p:cNvSpPr/>
          <p:nvPr/>
        </p:nvSpPr>
        <p:spPr bwMode="auto">
          <a:xfrm rot="26520000">
            <a:off x="7016036" y="1321005"/>
            <a:ext cx="238837" cy="239689"/>
          </a:xfrm>
          <a:prstGeom prst="triangl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" name="Triangle isocèle 102"/>
          <p:cNvSpPr/>
          <p:nvPr/>
        </p:nvSpPr>
        <p:spPr bwMode="auto">
          <a:xfrm rot="10800000">
            <a:off x="7872710" y="396838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Triangle isocèle 103"/>
          <p:cNvSpPr/>
          <p:nvPr/>
        </p:nvSpPr>
        <p:spPr bwMode="auto">
          <a:xfrm rot="12240000">
            <a:off x="8243478" y="590182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" name="Triangle isocèle 104"/>
          <p:cNvSpPr/>
          <p:nvPr/>
        </p:nvSpPr>
        <p:spPr bwMode="auto">
          <a:xfrm rot="20640000">
            <a:off x="8089064" y="1777532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" name="Triangle isocèle 105"/>
          <p:cNvSpPr/>
          <p:nvPr/>
        </p:nvSpPr>
        <p:spPr bwMode="auto">
          <a:xfrm rot="24540000">
            <a:off x="7327048" y="1588732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Text Box 75"/>
          <p:cNvSpPr txBox="1">
            <a:spLocks noChangeArrowheads="1"/>
          </p:cNvSpPr>
          <p:nvPr/>
        </p:nvSpPr>
        <p:spPr bwMode="auto">
          <a:xfrm>
            <a:off x="5311916" y="3634824"/>
            <a:ext cx="2422421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600" i="1" dirty="0">
                <a:latin typeface="Calibri" panose="020F0502020204030204" pitchFamily="34" charset="0"/>
                <a:cs typeface="Calibri" panose="020F0502020204030204" pitchFamily="34" charset="0"/>
              </a:rPr>
              <a:t>Diagnostic </a:t>
            </a:r>
            <a:r>
              <a:rPr lang="fr-FR" altLang="fr-FR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D2bis</a:t>
            </a:r>
            <a:endParaRPr lang="en-GB" altLang="fr-FR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530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2"/>
          <p:cNvSpPr>
            <a:spLocks noChangeShapeType="1"/>
          </p:cNvSpPr>
          <p:nvPr/>
        </p:nvSpPr>
        <p:spPr bwMode="auto">
          <a:xfrm>
            <a:off x="581025" y="-19050"/>
            <a:ext cx="0" cy="6553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509588" y="6534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509588" y="53149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509588" y="40957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581025" y="2876550"/>
            <a:ext cx="139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509588" y="438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509588" y="16573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28600" y="62817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228600" y="51006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28600" y="388620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228600" y="26622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228600" y="146685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-34925" y="242888"/>
            <a:ext cx="6334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5 ou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1" name="AutoShape 15"/>
          <p:cNvSpPr>
            <a:spLocks noChangeArrowheads="1"/>
          </p:cNvSpPr>
          <p:nvPr/>
        </p:nvSpPr>
        <p:spPr bwMode="auto">
          <a:xfrm>
            <a:off x="2743200" y="6264892"/>
            <a:ext cx="1758950" cy="57150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Génération d’US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par laser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2" name="AutoShape 16"/>
          <p:cNvSpPr>
            <a:spLocks noChangeArrowheads="1"/>
          </p:cNvSpPr>
          <p:nvPr/>
        </p:nvSpPr>
        <p:spPr bwMode="auto">
          <a:xfrm>
            <a:off x="2470239" y="5606960"/>
            <a:ext cx="2320925" cy="66675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Détection 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défaut </a:t>
            </a: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ans métal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3" name="Oval 17"/>
          <p:cNvSpPr>
            <a:spLocks noChangeArrowheads="1"/>
          </p:cNvSpPr>
          <p:nvPr/>
        </p:nvSpPr>
        <p:spPr bwMode="auto">
          <a:xfrm>
            <a:off x="3305175" y="4497786"/>
            <a:ext cx="633413" cy="381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>
            <a:off x="3622675" y="4859736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6" name="AutoShape 20"/>
          <p:cNvSpPr>
            <a:spLocks noChangeArrowheads="1"/>
          </p:cNvSpPr>
          <p:nvPr/>
        </p:nvSpPr>
        <p:spPr bwMode="auto">
          <a:xfrm>
            <a:off x="2682307" y="5080692"/>
            <a:ext cx="1884849" cy="523875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mouvement relatif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9987" name="Group 51"/>
          <p:cNvGrpSpPr>
            <a:grpSpLocks/>
          </p:cNvGrpSpPr>
          <p:nvPr/>
        </p:nvGrpSpPr>
        <p:grpSpPr bwMode="auto">
          <a:xfrm>
            <a:off x="2194187" y="5006549"/>
            <a:ext cx="422275" cy="381000"/>
            <a:chOff x="672" y="3936"/>
            <a:chExt cx="288" cy="240"/>
          </a:xfrm>
        </p:grpSpPr>
        <p:sp>
          <p:nvSpPr>
            <p:cNvPr id="39988" name="Line 52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89" name="Line 53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0" name="Text Box 54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D1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9991" name="Group 55"/>
          <p:cNvGrpSpPr>
            <a:grpSpLocks/>
          </p:cNvGrpSpPr>
          <p:nvPr/>
        </p:nvGrpSpPr>
        <p:grpSpPr bwMode="auto">
          <a:xfrm>
            <a:off x="2244725" y="6445250"/>
            <a:ext cx="422275" cy="381000"/>
            <a:chOff x="672" y="3936"/>
            <a:chExt cx="288" cy="240"/>
          </a:xfrm>
        </p:grpSpPr>
        <p:sp>
          <p:nvSpPr>
            <p:cNvPr id="39992" name="Line 56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3" name="Line 57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4" name="Text Box 58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D0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0173" name="Text Box 237"/>
          <p:cNvSpPr txBox="1">
            <a:spLocks noChangeArrowheads="1"/>
          </p:cNvSpPr>
          <p:nvPr/>
        </p:nvSpPr>
        <p:spPr bwMode="auto">
          <a:xfrm>
            <a:off x="620713" y="61913"/>
            <a:ext cx="815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b="1">
                <a:latin typeface="Calibri" panose="020F0502020204030204" pitchFamily="34" charset="0"/>
                <a:cs typeface="Calibri" panose="020F0502020204030204" pitchFamily="34" charset="0"/>
              </a:rPr>
              <a:t>Années</a:t>
            </a:r>
          </a:p>
        </p:txBody>
      </p:sp>
      <p:sp>
        <p:nvSpPr>
          <p:cNvPr id="118" name="Text Box 21"/>
          <p:cNvSpPr txBox="1">
            <a:spLocks noChangeArrowheads="1"/>
          </p:cNvSpPr>
          <p:nvPr/>
        </p:nvSpPr>
        <p:spPr bwMode="auto">
          <a:xfrm>
            <a:off x="5158854" y="3886200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Text Box 22"/>
          <p:cNvSpPr txBox="1">
            <a:spLocks noChangeArrowheads="1"/>
          </p:cNvSpPr>
          <p:nvPr/>
        </p:nvSpPr>
        <p:spPr bwMode="auto">
          <a:xfrm>
            <a:off x="5158854" y="6291021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Line 25"/>
          <p:cNvSpPr>
            <a:spLocks noChangeShapeType="1"/>
          </p:cNvSpPr>
          <p:nvPr/>
        </p:nvSpPr>
        <p:spPr bwMode="auto">
          <a:xfrm>
            <a:off x="7802769" y="6426997"/>
            <a:ext cx="0" cy="932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Text Box 26"/>
          <p:cNvSpPr txBox="1">
            <a:spLocks noChangeArrowheads="1"/>
          </p:cNvSpPr>
          <p:nvPr/>
        </p:nvSpPr>
        <p:spPr bwMode="auto">
          <a:xfrm>
            <a:off x="7736987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" name="Text Box 27"/>
          <p:cNvSpPr txBox="1">
            <a:spLocks noChangeArrowheads="1"/>
          </p:cNvSpPr>
          <p:nvPr/>
        </p:nvSpPr>
        <p:spPr bwMode="auto">
          <a:xfrm>
            <a:off x="5308128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" name="Rectangle 28"/>
          <p:cNvSpPr>
            <a:spLocks noChangeArrowheads="1"/>
          </p:cNvSpPr>
          <p:nvPr/>
        </p:nvSpPr>
        <p:spPr bwMode="auto">
          <a:xfrm>
            <a:off x="7736987" y="3979440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4" name="Text Box 29"/>
          <p:cNvSpPr txBox="1">
            <a:spLocks noChangeArrowheads="1"/>
          </p:cNvSpPr>
          <p:nvPr/>
        </p:nvSpPr>
        <p:spPr bwMode="auto">
          <a:xfrm>
            <a:off x="7886261" y="3886200"/>
            <a:ext cx="523301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S9</a:t>
            </a:r>
          </a:p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S10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5" name="Rectangle 30"/>
          <p:cNvSpPr>
            <a:spLocks noChangeArrowheads="1"/>
          </p:cNvSpPr>
          <p:nvPr/>
        </p:nvSpPr>
        <p:spPr bwMode="auto">
          <a:xfrm>
            <a:off x="6049004" y="5580027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6" name="Text Box 32"/>
          <p:cNvSpPr txBox="1">
            <a:spLocks noChangeArrowheads="1"/>
          </p:cNvSpPr>
          <p:nvPr/>
        </p:nvSpPr>
        <p:spPr bwMode="auto">
          <a:xfrm>
            <a:off x="5810955" y="5382150"/>
            <a:ext cx="41973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S3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7" name="Rectangle 33"/>
          <p:cNvSpPr>
            <a:spLocks noChangeArrowheads="1"/>
          </p:cNvSpPr>
          <p:nvPr/>
        </p:nvSpPr>
        <p:spPr bwMode="auto">
          <a:xfrm>
            <a:off x="6261118" y="5762855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8" name="Text Box 34"/>
          <p:cNvSpPr txBox="1">
            <a:spLocks noChangeArrowheads="1"/>
          </p:cNvSpPr>
          <p:nvPr/>
        </p:nvSpPr>
        <p:spPr bwMode="auto">
          <a:xfrm>
            <a:off x="6354730" y="5716234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9" name="Rectangle 35"/>
          <p:cNvSpPr>
            <a:spLocks noChangeArrowheads="1"/>
          </p:cNvSpPr>
          <p:nvPr/>
        </p:nvSpPr>
        <p:spPr bwMode="auto">
          <a:xfrm>
            <a:off x="6347120" y="5373211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0" name="Text Box 36"/>
          <p:cNvSpPr txBox="1">
            <a:spLocks noChangeArrowheads="1"/>
          </p:cNvSpPr>
          <p:nvPr/>
        </p:nvSpPr>
        <p:spPr bwMode="auto">
          <a:xfrm>
            <a:off x="6398876" y="5326591"/>
            <a:ext cx="35505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S4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1" name="Rectangle 37"/>
          <p:cNvSpPr>
            <a:spLocks noChangeArrowheads="1"/>
          </p:cNvSpPr>
          <p:nvPr/>
        </p:nvSpPr>
        <p:spPr bwMode="auto">
          <a:xfrm>
            <a:off x="6681120" y="4482146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2" name="Text Box 38"/>
          <p:cNvSpPr txBox="1">
            <a:spLocks noChangeArrowheads="1"/>
          </p:cNvSpPr>
          <p:nvPr/>
        </p:nvSpPr>
        <p:spPr bwMode="auto">
          <a:xfrm>
            <a:off x="6697098" y="4435526"/>
            <a:ext cx="37360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S7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" name="Rectangle 39"/>
          <p:cNvSpPr>
            <a:spLocks noChangeArrowheads="1"/>
          </p:cNvSpPr>
          <p:nvPr/>
        </p:nvSpPr>
        <p:spPr bwMode="auto">
          <a:xfrm>
            <a:off x="6692340" y="5264137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4" name="Text Box 40"/>
          <p:cNvSpPr txBox="1">
            <a:spLocks noChangeArrowheads="1"/>
          </p:cNvSpPr>
          <p:nvPr/>
        </p:nvSpPr>
        <p:spPr bwMode="auto">
          <a:xfrm>
            <a:off x="6696217" y="5296995"/>
            <a:ext cx="43011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S2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" name="Rectangle 41"/>
          <p:cNvSpPr>
            <a:spLocks noChangeArrowheads="1"/>
          </p:cNvSpPr>
          <p:nvPr/>
        </p:nvSpPr>
        <p:spPr bwMode="auto">
          <a:xfrm>
            <a:off x="6616170" y="425916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Text Box 42"/>
          <p:cNvSpPr txBox="1">
            <a:spLocks noChangeArrowheads="1"/>
          </p:cNvSpPr>
          <p:nvPr/>
        </p:nvSpPr>
        <p:spPr bwMode="auto">
          <a:xfrm>
            <a:off x="6497981" y="4055428"/>
            <a:ext cx="39300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S6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7" name="Rectangle 43"/>
          <p:cNvSpPr>
            <a:spLocks noChangeArrowheads="1"/>
          </p:cNvSpPr>
          <p:nvPr/>
        </p:nvSpPr>
        <p:spPr bwMode="auto">
          <a:xfrm>
            <a:off x="6840502" y="4259161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8" name="Text Box 44"/>
          <p:cNvSpPr txBox="1">
            <a:spLocks noChangeArrowheads="1"/>
          </p:cNvSpPr>
          <p:nvPr/>
        </p:nvSpPr>
        <p:spPr bwMode="auto">
          <a:xfrm>
            <a:off x="6722312" y="4055428"/>
            <a:ext cx="47324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S8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Rectangle 45"/>
          <p:cNvSpPr>
            <a:spLocks noChangeArrowheads="1"/>
          </p:cNvSpPr>
          <p:nvPr/>
        </p:nvSpPr>
        <p:spPr bwMode="auto">
          <a:xfrm>
            <a:off x="5269334" y="4119301"/>
            <a:ext cx="76745" cy="21911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0" name="Rectangle 46"/>
          <p:cNvSpPr>
            <a:spLocks noChangeArrowheads="1"/>
          </p:cNvSpPr>
          <p:nvPr/>
        </p:nvSpPr>
        <p:spPr bwMode="auto">
          <a:xfrm>
            <a:off x="5532460" y="6496927"/>
            <a:ext cx="2055253" cy="1398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 I S Q U E   E C O N O M I Q U 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1" name="Text Box 47"/>
          <p:cNvSpPr txBox="1">
            <a:spLocks noChangeArrowheads="1"/>
          </p:cNvSpPr>
          <p:nvPr/>
        </p:nvSpPr>
        <p:spPr bwMode="auto">
          <a:xfrm>
            <a:off x="7886261" y="4818602"/>
            <a:ext cx="1046602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Hypothèse </a:t>
            </a: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lève la barrière B10 pour accéder à S4</a:t>
            </a:r>
            <a:endParaRPr lang="en-GB" altLang="fr-FR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2" name="Rectangle 48"/>
          <p:cNvSpPr>
            <a:spLocks noChangeArrowheads="1"/>
          </p:cNvSpPr>
          <p:nvPr/>
        </p:nvSpPr>
        <p:spPr bwMode="auto">
          <a:xfrm>
            <a:off x="7120495" y="416592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" name="Text Box 49"/>
          <p:cNvSpPr txBox="1">
            <a:spLocks noChangeArrowheads="1"/>
          </p:cNvSpPr>
          <p:nvPr/>
        </p:nvSpPr>
        <p:spPr bwMode="auto">
          <a:xfrm>
            <a:off x="7176999" y="4026059"/>
            <a:ext cx="55733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4" name="Connecteur droit avec flèche 143"/>
          <p:cNvCxnSpPr/>
          <p:nvPr/>
        </p:nvCxnSpPr>
        <p:spPr bwMode="auto">
          <a:xfrm>
            <a:off x="6389022" y="4859736"/>
            <a:ext cx="0" cy="44087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5" name="Rectangle 144"/>
          <p:cNvSpPr/>
          <p:nvPr/>
        </p:nvSpPr>
        <p:spPr bwMode="auto">
          <a:xfrm>
            <a:off x="5382764" y="3979440"/>
            <a:ext cx="2420004" cy="2447557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6" name="Connecteur droit 145"/>
          <p:cNvCxnSpPr/>
          <p:nvPr/>
        </p:nvCxnSpPr>
        <p:spPr bwMode="auto">
          <a:xfrm>
            <a:off x="6149595" y="398779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Connecteur droit 146"/>
          <p:cNvCxnSpPr/>
          <p:nvPr/>
        </p:nvCxnSpPr>
        <p:spPr bwMode="auto">
          <a:xfrm>
            <a:off x="6991842" y="397944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" name="Connecteur droit 147"/>
          <p:cNvCxnSpPr/>
          <p:nvPr/>
        </p:nvCxnSpPr>
        <p:spPr bwMode="auto">
          <a:xfrm>
            <a:off x="5383186" y="4766357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9" name="Connecteur droit 148"/>
          <p:cNvCxnSpPr/>
          <p:nvPr/>
        </p:nvCxnSpPr>
        <p:spPr bwMode="auto">
          <a:xfrm>
            <a:off x="5384393" y="5560999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" name="Groupe 1"/>
          <p:cNvGrpSpPr/>
          <p:nvPr/>
        </p:nvGrpSpPr>
        <p:grpSpPr>
          <a:xfrm>
            <a:off x="2068306" y="3294123"/>
            <a:ext cx="2647605" cy="1203663"/>
            <a:chOff x="2068306" y="3294123"/>
            <a:chExt cx="2647605" cy="1203663"/>
          </a:xfrm>
        </p:grpSpPr>
        <p:sp>
          <p:nvSpPr>
            <p:cNvPr id="62" name="Oval 38"/>
            <p:cNvSpPr>
              <a:spLocks noChangeArrowheads="1"/>
            </p:cNvSpPr>
            <p:nvPr/>
          </p:nvSpPr>
          <p:spPr bwMode="auto">
            <a:xfrm>
              <a:off x="3314165" y="3294123"/>
              <a:ext cx="633072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S3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Line 40"/>
            <p:cNvSpPr>
              <a:spLocks noChangeShapeType="1"/>
            </p:cNvSpPr>
            <p:nvPr/>
          </p:nvSpPr>
          <p:spPr bwMode="auto">
            <a:xfrm>
              <a:off x="3621900" y="4345386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64" name="Group 47"/>
            <p:cNvGrpSpPr>
              <a:grpSpLocks/>
            </p:cNvGrpSpPr>
            <p:nvPr/>
          </p:nvGrpSpPr>
          <p:grpSpPr bwMode="auto">
            <a:xfrm>
              <a:off x="2068306" y="3841175"/>
              <a:ext cx="422275" cy="381000"/>
              <a:chOff x="672" y="2860"/>
              <a:chExt cx="288" cy="240"/>
            </a:xfrm>
          </p:grpSpPr>
          <p:sp>
            <p:nvSpPr>
              <p:cNvPr id="65" name="Line 48"/>
              <p:cNvSpPr>
                <a:spLocks noChangeShapeType="1"/>
              </p:cNvSpPr>
              <p:nvPr/>
            </p:nvSpPr>
            <p:spPr bwMode="auto">
              <a:xfrm>
                <a:off x="672" y="2860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6" name="Line 49"/>
              <p:cNvSpPr>
                <a:spLocks noChangeShapeType="1"/>
              </p:cNvSpPr>
              <p:nvPr/>
            </p:nvSpPr>
            <p:spPr bwMode="auto">
              <a:xfrm>
                <a:off x="672" y="3100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7" name="Text Box 50"/>
              <p:cNvSpPr txBox="1">
                <a:spLocks noChangeArrowheads="1"/>
              </p:cNvSpPr>
              <p:nvPr/>
            </p:nvSpPr>
            <p:spPr bwMode="auto">
              <a:xfrm>
                <a:off x="672" y="2908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>
                    <a:latin typeface="Calibri" panose="020F0502020204030204" pitchFamily="34" charset="0"/>
                    <a:cs typeface="Calibri" panose="020F0502020204030204" pitchFamily="34" charset="0"/>
                  </a:rPr>
                  <a:t>D2</a:t>
                </a:r>
                <a:endParaRPr lang="en-GB" altLang="fr-FR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68" name="AutoShape 203"/>
            <p:cNvSpPr>
              <a:spLocks noChangeArrowheads="1"/>
            </p:cNvSpPr>
            <p:nvPr/>
          </p:nvSpPr>
          <p:spPr bwMode="auto">
            <a:xfrm>
              <a:off x="2527851" y="3805450"/>
              <a:ext cx="2188060" cy="580599"/>
            </a:xfrm>
            <a:prstGeom prst="flowChartDecis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2631348" y="3785454"/>
              <a:ext cx="2006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altLang="fr-FR" sz="13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Résist</a:t>
              </a:r>
              <a:r>
                <a:rPr lang="fr-FR" altLang="fr-FR" sz="1300" dirty="0">
                  <a:latin typeface="Calibri" panose="020F0502020204030204" pitchFamily="34" charset="0"/>
                  <a:cs typeface="Calibri" panose="020F0502020204030204" pitchFamily="34" charset="0"/>
                </a:rPr>
                <a:t/>
              </a:r>
              <a:br>
                <a:rPr lang="fr-FR" altLang="fr-FR" sz="1300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fr-FR" altLang="fr-FR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conditions </a:t>
              </a:r>
              <a:r>
                <a:rPr lang="fr-FR" altLang="fr-FR" sz="13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industrielles</a:t>
              </a:r>
              <a:endParaRPr lang="en-GB" altLang="fr-FR" sz="13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70" name="Connecteur droit 69"/>
            <p:cNvCxnSpPr/>
            <p:nvPr/>
          </p:nvCxnSpPr>
          <p:spPr bwMode="auto">
            <a:xfrm>
              <a:off x="3625330" y="3675123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" name="Groupe 2"/>
          <p:cNvGrpSpPr/>
          <p:nvPr/>
        </p:nvGrpSpPr>
        <p:grpSpPr>
          <a:xfrm>
            <a:off x="2631517" y="2237119"/>
            <a:ext cx="1692205" cy="1073821"/>
            <a:chOff x="2631517" y="2237119"/>
            <a:chExt cx="1692205" cy="1073821"/>
          </a:xfrm>
        </p:grpSpPr>
        <p:sp>
          <p:nvSpPr>
            <p:cNvPr id="73" name="AutoShape 37"/>
            <p:cNvSpPr>
              <a:spLocks noChangeArrowheads="1"/>
            </p:cNvSpPr>
            <p:nvPr/>
          </p:nvSpPr>
          <p:spPr bwMode="auto">
            <a:xfrm>
              <a:off x="2916895" y="2743309"/>
              <a:ext cx="1406827" cy="441723"/>
            </a:xfrm>
            <a:prstGeom prst="flowChartDecis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fr-FR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 eaLnBrk="0" hangingPunct="0"/>
              <a:r>
                <a:rPr lang="fr-FR" altLang="fr-FR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Norme sévère</a:t>
              </a:r>
              <a:endParaRPr lang="fr-FR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 eaLnBrk="0" hangingPunct="0"/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74" name="Group 43"/>
            <p:cNvGrpSpPr>
              <a:grpSpLocks/>
            </p:cNvGrpSpPr>
            <p:nvPr/>
          </p:nvGrpSpPr>
          <p:grpSpPr bwMode="auto">
            <a:xfrm>
              <a:off x="2631517" y="2667004"/>
              <a:ext cx="422048" cy="381000"/>
              <a:chOff x="1680" y="2472"/>
              <a:chExt cx="288" cy="240"/>
            </a:xfrm>
          </p:grpSpPr>
          <p:sp>
            <p:nvSpPr>
              <p:cNvPr id="75" name="Line 44"/>
              <p:cNvSpPr>
                <a:spLocks noChangeShapeType="1"/>
              </p:cNvSpPr>
              <p:nvPr/>
            </p:nvSpPr>
            <p:spPr bwMode="auto">
              <a:xfrm>
                <a:off x="1680" y="2472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6" name="Line 45"/>
              <p:cNvSpPr>
                <a:spLocks noChangeShapeType="1"/>
              </p:cNvSpPr>
              <p:nvPr/>
            </p:nvSpPr>
            <p:spPr bwMode="auto">
              <a:xfrm>
                <a:off x="1680" y="2712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7" name="Text Box 46"/>
              <p:cNvSpPr txBox="1">
                <a:spLocks noChangeArrowheads="1"/>
              </p:cNvSpPr>
              <p:nvPr/>
            </p:nvSpPr>
            <p:spPr bwMode="auto">
              <a:xfrm>
                <a:off x="1680" y="2532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>
                    <a:latin typeface="Calibri" panose="020F0502020204030204" pitchFamily="34" charset="0"/>
                    <a:cs typeface="Calibri" panose="020F0502020204030204" pitchFamily="34" charset="0"/>
                  </a:rPr>
                  <a:t>D3</a:t>
                </a:r>
                <a:endParaRPr lang="en-GB" altLang="fr-FR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78" name="Oval 208"/>
            <p:cNvSpPr>
              <a:spLocks noChangeArrowheads="1"/>
            </p:cNvSpPr>
            <p:nvPr/>
          </p:nvSpPr>
          <p:spPr bwMode="auto">
            <a:xfrm>
              <a:off x="3287228" y="2237119"/>
              <a:ext cx="633412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S4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79" name="Connecteur droit 78"/>
            <p:cNvCxnSpPr/>
            <p:nvPr/>
          </p:nvCxnSpPr>
          <p:spPr bwMode="auto">
            <a:xfrm>
              <a:off x="3621881" y="3183464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0" name="Connecteur droit 79"/>
            <p:cNvCxnSpPr/>
            <p:nvPr/>
          </p:nvCxnSpPr>
          <p:spPr bwMode="auto">
            <a:xfrm>
              <a:off x="3604609" y="2618119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aphicFrame>
        <p:nvGraphicFramePr>
          <p:cNvPr id="81" name="Graphique 8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0048619"/>
              </p:ext>
            </p:extLst>
          </p:nvPr>
        </p:nvGraphicFramePr>
        <p:xfrm>
          <a:off x="6783829" y="-19050"/>
          <a:ext cx="2743200" cy="218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5" name="Rectangle 33"/>
          <p:cNvSpPr>
            <a:spLocks noChangeArrowheads="1"/>
          </p:cNvSpPr>
          <p:nvPr/>
        </p:nvSpPr>
        <p:spPr bwMode="auto">
          <a:xfrm>
            <a:off x="6508518" y="3991505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Text Box 34"/>
          <p:cNvSpPr txBox="1">
            <a:spLocks noChangeArrowheads="1"/>
          </p:cNvSpPr>
          <p:nvPr/>
        </p:nvSpPr>
        <p:spPr bwMode="auto">
          <a:xfrm>
            <a:off x="6602130" y="3944884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6" name="Groupe 95"/>
          <p:cNvGrpSpPr/>
          <p:nvPr/>
        </p:nvGrpSpPr>
        <p:grpSpPr>
          <a:xfrm>
            <a:off x="1270438" y="2806032"/>
            <a:ext cx="2351462" cy="1021669"/>
            <a:chOff x="1270438" y="1741488"/>
            <a:chExt cx="2351462" cy="1021669"/>
          </a:xfrm>
        </p:grpSpPr>
        <p:sp>
          <p:nvSpPr>
            <p:cNvPr id="97" name="Oval 29"/>
            <p:cNvSpPr>
              <a:spLocks noChangeArrowheads="1"/>
            </p:cNvSpPr>
            <p:nvPr/>
          </p:nvSpPr>
          <p:spPr bwMode="auto">
            <a:xfrm>
              <a:off x="1270438" y="1741488"/>
              <a:ext cx="633413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S2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8" name="Line 30"/>
            <p:cNvSpPr>
              <a:spLocks noChangeShapeType="1"/>
            </p:cNvSpPr>
            <p:nvPr/>
          </p:nvSpPr>
          <p:spPr bwMode="auto">
            <a:xfrm>
              <a:off x="1758188" y="2115313"/>
              <a:ext cx="1863712" cy="6279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9" name="AutoShape 213"/>
            <p:cNvSpPr>
              <a:spLocks noChangeArrowheads="1"/>
            </p:cNvSpPr>
            <p:nvPr/>
          </p:nvSpPr>
          <p:spPr bwMode="auto">
            <a:xfrm rot="1158608">
              <a:off x="1910025" y="2055132"/>
              <a:ext cx="1412875" cy="708025"/>
            </a:xfrm>
            <a:prstGeom prst="diamond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0" name="Text Box 214"/>
            <p:cNvSpPr txBox="1">
              <a:spLocks noChangeArrowheads="1"/>
            </p:cNvSpPr>
            <p:nvPr/>
          </p:nvSpPr>
          <p:spPr bwMode="auto">
            <a:xfrm rot="775043">
              <a:off x="2183956" y="2194618"/>
              <a:ext cx="83484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Réduction</a:t>
              </a:r>
            </a:p>
            <a:p>
              <a:pPr algn="ctr" eaLnBrk="0" hangingPunct="0"/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prix</a:t>
              </a:r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01" name="Groupe 100"/>
            <p:cNvGrpSpPr/>
            <p:nvPr/>
          </p:nvGrpSpPr>
          <p:grpSpPr>
            <a:xfrm>
              <a:off x="1632398" y="2236003"/>
              <a:ext cx="720432" cy="381000"/>
              <a:chOff x="8178956" y="4269186"/>
              <a:chExt cx="720432" cy="381000"/>
            </a:xfrm>
          </p:grpSpPr>
          <p:sp>
            <p:nvSpPr>
              <p:cNvPr id="102" name="Line 201"/>
              <p:cNvSpPr>
                <a:spLocks noChangeShapeType="1"/>
              </p:cNvSpPr>
              <p:nvPr/>
            </p:nvSpPr>
            <p:spPr bwMode="auto">
              <a:xfrm>
                <a:off x="8281988" y="4269186"/>
                <a:ext cx="0" cy="3810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3" name="Line 215"/>
              <p:cNvSpPr>
                <a:spLocks noChangeShapeType="1"/>
              </p:cNvSpPr>
              <p:nvPr/>
            </p:nvSpPr>
            <p:spPr bwMode="auto">
              <a:xfrm>
                <a:off x="8281988" y="4650186"/>
                <a:ext cx="49053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4" name="Text Box 216"/>
              <p:cNvSpPr txBox="1">
                <a:spLocks noChangeArrowheads="1"/>
              </p:cNvSpPr>
              <p:nvPr/>
            </p:nvSpPr>
            <p:spPr bwMode="auto">
              <a:xfrm>
                <a:off x="8178956" y="4345386"/>
                <a:ext cx="720432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D2bis</a:t>
                </a:r>
                <a:endParaRPr lang="en-GB" altLang="fr-FR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92" name="Triangle isocèle 91"/>
          <p:cNvSpPr/>
          <p:nvPr/>
        </p:nvSpPr>
        <p:spPr bwMode="auto">
          <a:xfrm rot="26520000">
            <a:off x="7316292" y="1211821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" name="Triangle isocèle 92"/>
          <p:cNvSpPr/>
          <p:nvPr/>
        </p:nvSpPr>
        <p:spPr bwMode="auto">
          <a:xfrm rot="10800000">
            <a:off x="8036486" y="396838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" name="Triangle isocèle 93"/>
          <p:cNvSpPr/>
          <p:nvPr/>
        </p:nvSpPr>
        <p:spPr bwMode="auto">
          <a:xfrm rot="12240000">
            <a:off x="8407254" y="590182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" name="Triangle isocèle 94"/>
          <p:cNvSpPr/>
          <p:nvPr/>
        </p:nvSpPr>
        <p:spPr bwMode="auto">
          <a:xfrm rot="20640000">
            <a:off x="8252840" y="1777532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" name="Triangle isocèle 104"/>
          <p:cNvSpPr/>
          <p:nvPr/>
        </p:nvSpPr>
        <p:spPr bwMode="auto">
          <a:xfrm rot="24540000">
            <a:off x="7490824" y="1588732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" name="Triangle isocèle 105"/>
          <p:cNvSpPr/>
          <p:nvPr/>
        </p:nvSpPr>
        <p:spPr bwMode="auto">
          <a:xfrm rot="28140000">
            <a:off x="7182084" y="777357"/>
            <a:ext cx="238837" cy="239689"/>
          </a:xfrm>
          <a:prstGeom prst="triangl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" name="Text Box 75"/>
          <p:cNvSpPr txBox="1">
            <a:spLocks noChangeArrowheads="1"/>
          </p:cNvSpPr>
          <p:nvPr/>
        </p:nvSpPr>
        <p:spPr bwMode="auto">
          <a:xfrm>
            <a:off x="5311916" y="3634824"/>
            <a:ext cx="2422421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600" i="1" dirty="0">
                <a:latin typeface="Calibri" panose="020F0502020204030204" pitchFamily="34" charset="0"/>
                <a:cs typeface="Calibri" panose="020F0502020204030204" pitchFamily="34" charset="0"/>
              </a:rPr>
              <a:t>Diagnostic </a:t>
            </a:r>
            <a:r>
              <a:rPr lang="fr-FR" altLang="fr-FR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D3</a:t>
            </a:r>
            <a:endParaRPr lang="en-GB" altLang="fr-FR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265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2"/>
          <p:cNvSpPr>
            <a:spLocks noChangeShapeType="1"/>
          </p:cNvSpPr>
          <p:nvPr/>
        </p:nvSpPr>
        <p:spPr bwMode="auto">
          <a:xfrm>
            <a:off x="581025" y="-19050"/>
            <a:ext cx="0" cy="6553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509588" y="6534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509588" y="53149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509588" y="40957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581025" y="2876550"/>
            <a:ext cx="139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509588" y="438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509588" y="16573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28600" y="62817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228600" y="51006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28600" y="388620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228600" y="26622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228600" y="146685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-34925" y="242888"/>
            <a:ext cx="6334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5 ou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1" name="AutoShape 15"/>
          <p:cNvSpPr>
            <a:spLocks noChangeArrowheads="1"/>
          </p:cNvSpPr>
          <p:nvPr/>
        </p:nvSpPr>
        <p:spPr bwMode="auto">
          <a:xfrm>
            <a:off x="2743200" y="6264892"/>
            <a:ext cx="1758950" cy="57150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Génération d’US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par laser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2" name="AutoShape 16"/>
          <p:cNvSpPr>
            <a:spLocks noChangeArrowheads="1"/>
          </p:cNvSpPr>
          <p:nvPr/>
        </p:nvSpPr>
        <p:spPr bwMode="auto">
          <a:xfrm>
            <a:off x="2470239" y="5606960"/>
            <a:ext cx="2320925" cy="66675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Détection 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défaut </a:t>
            </a: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ans métal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3" name="Oval 17"/>
          <p:cNvSpPr>
            <a:spLocks noChangeArrowheads="1"/>
          </p:cNvSpPr>
          <p:nvPr/>
        </p:nvSpPr>
        <p:spPr bwMode="auto">
          <a:xfrm>
            <a:off x="3305175" y="4497786"/>
            <a:ext cx="633413" cy="381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>
            <a:off x="3622675" y="4859736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6" name="AutoShape 20"/>
          <p:cNvSpPr>
            <a:spLocks noChangeArrowheads="1"/>
          </p:cNvSpPr>
          <p:nvPr/>
        </p:nvSpPr>
        <p:spPr bwMode="auto">
          <a:xfrm>
            <a:off x="2682307" y="5080692"/>
            <a:ext cx="1884849" cy="523875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mouvement relatif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9987" name="Group 51"/>
          <p:cNvGrpSpPr>
            <a:grpSpLocks/>
          </p:cNvGrpSpPr>
          <p:nvPr/>
        </p:nvGrpSpPr>
        <p:grpSpPr bwMode="auto">
          <a:xfrm>
            <a:off x="2194187" y="5006549"/>
            <a:ext cx="422275" cy="381000"/>
            <a:chOff x="672" y="3936"/>
            <a:chExt cx="288" cy="240"/>
          </a:xfrm>
        </p:grpSpPr>
        <p:sp>
          <p:nvSpPr>
            <p:cNvPr id="39988" name="Line 52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89" name="Line 53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0" name="Text Box 54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D1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9991" name="Group 55"/>
          <p:cNvGrpSpPr>
            <a:grpSpLocks/>
          </p:cNvGrpSpPr>
          <p:nvPr/>
        </p:nvGrpSpPr>
        <p:grpSpPr bwMode="auto">
          <a:xfrm>
            <a:off x="2244725" y="6445250"/>
            <a:ext cx="422275" cy="381000"/>
            <a:chOff x="672" y="3936"/>
            <a:chExt cx="288" cy="240"/>
          </a:xfrm>
        </p:grpSpPr>
        <p:sp>
          <p:nvSpPr>
            <p:cNvPr id="39992" name="Line 56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3" name="Line 57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4" name="Text Box 58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D0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0173" name="Text Box 237"/>
          <p:cNvSpPr txBox="1">
            <a:spLocks noChangeArrowheads="1"/>
          </p:cNvSpPr>
          <p:nvPr/>
        </p:nvSpPr>
        <p:spPr bwMode="auto">
          <a:xfrm>
            <a:off x="620713" y="61913"/>
            <a:ext cx="815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b="1">
                <a:latin typeface="Calibri" panose="020F0502020204030204" pitchFamily="34" charset="0"/>
                <a:cs typeface="Calibri" panose="020F0502020204030204" pitchFamily="34" charset="0"/>
              </a:rPr>
              <a:t>Années</a:t>
            </a:r>
          </a:p>
        </p:txBody>
      </p:sp>
      <p:sp>
        <p:nvSpPr>
          <p:cNvPr id="118" name="Text Box 21"/>
          <p:cNvSpPr txBox="1">
            <a:spLocks noChangeArrowheads="1"/>
          </p:cNvSpPr>
          <p:nvPr/>
        </p:nvSpPr>
        <p:spPr bwMode="auto">
          <a:xfrm>
            <a:off x="5158854" y="3886200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Text Box 22"/>
          <p:cNvSpPr txBox="1">
            <a:spLocks noChangeArrowheads="1"/>
          </p:cNvSpPr>
          <p:nvPr/>
        </p:nvSpPr>
        <p:spPr bwMode="auto">
          <a:xfrm>
            <a:off x="5158854" y="6291021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Line 25"/>
          <p:cNvSpPr>
            <a:spLocks noChangeShapeType="1"/>
          </p:cNvSpPr>
          <p:nvPr/>
        </p:nvSpPr>
        <p:spPr bwMode="auto">
          <a:xfrm>
            <a:off x="7802769" y="6426997"/>
            <a:ext cx="0" cy="932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Text Box 26"/>
          <p:cNvSpPr txBox="1">
            <a:spLocks noChangeArrowheads="1"/>
          </p:cNvSpPr>
          <p:nvPr/>
        </p:nvSpPr>
        <p:spPr bwMode="auto">
          <a:xfrm>
            <a:off x="7736987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" name="Text Box 27"/>
          <p:cNvSpPr txBox="1">
            <a:spLocks noChangeArrowheads="1"/>
          </p:cNvSpPr>
          <p:nvPr/>
        </p:nvSpPr>
        <p:spPr bwMode="auto">
          <a:xfrm>
            <a:off x="5308128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" name="Rectangle 28"/>
          <p:cNvSpPr>
            <a:spLocks noChangeArrowheads="1"/>
          </p:cNvSpPr>
          <p:nvPr/>
        </p:nvSpPr>
        <p:spPr bwMode="auto">
          <a:xfrm>
            <a:off x="7736987" y="3979440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4" name="Text Box 29"/>
          <p:cNvSpPr txBox="1">
            <a:spLocks noChangeArrowheads="1"/>
          </p:cNvSpPr>
          <p:nvPr/>
        </p:nvSpPr>
        <p:spPr bwMode="auto">
          <a:xfrm>
            <a:off x="7886261" y="3886200"/>
            <a:ext cx="523301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S9</a:t>
            </a:r>
          </a:p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S10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5" name="Rectangle 30"/>
          <p:cNvSpPr>
            <a:spLocks noChangeArrowheads="1"/>
          </p:cNvSpPr>
          <p:nvPr/>
        </p:nvSpPr>
        <p:spPr bwMode="auto">
          <a:xfrm>
            <a:off x="6049004" y="5580027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6" name="Text Box 32"/>
          <p:cNvSpPr txBox="1">
            <a:spLocks noChangeArrowheads="1"/>
          </p:cNvSpPr>
          <p:nvPr/>
        </p:nvSpPr>
        <p:spPr bwMode="auto">
          <a:xfrm>
            <a:off x="5727830" y="5548400"/>
            <a:ext cx="41973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S3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7" name="Rectangle 33"/>
          <p:cNvSpPr>
            <a:spLocks noChangeArrowheads="1"/>
          </p:cNvSpPr>
          <p:nvPr/>
        </p:nvSpPr>
        <p:spPr bwMode="auto">
          <a:xfrm>
            <a:off x="6261118" y="5762855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8" name="Text Box 34"/>
          <p:cNvSpPr txBox="1">
            <a:spLocks noChangeArrowheads="1"/>
          </p:cNvSpPr>
          <p:nvPr/>
        </p:nvSpPr>
        <p:spPr bwMode="auto">
          <a:xfrm>
            <a:off x="6354730" y="5716234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9" name="Rectangle 35"/>
          <p:cNvSpPr>
            <a:spLocks noChangeArrowheads="1"/>
          </p:cNvSpPr>
          <p:nvPr/>
        </p:nvSpPr>
        <p:spPr bwMode="auto">
          <a:xfrm>
            <a:off x="6347120" y="5373211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0" name="Text Box 36"/>
          <p:cNvSpPr txBox="1">
            <a:spLocks noChangeArrowheads="1"/>
          </p:cNvSpPr>
          <p:nvPr/>
        </p:nvSpPr>
        <p:spPr bwMode="auto">
          <a:xfrm>
            <a:off x="6066376" y="5326591"/>
            <a:ext cx="35505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S4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1" name="Rectangle 37"/>
          <p:cNvSpPr>
            <a:spLocks noChangeArrowheads="1"/>
          </p:cNvSpPr>
          <p:nvPr/>
        </p:nvSpPr>
        <p:spPr bwMode="auto">
          <a:xfrm>
            <a:off x="6728620" y="513527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2" name="Text Box 38"/>
          <p:cNvSpPr txBox="1">
            <a:spLocks noChangeArrowheads="1"/>
          </p:cNvSpPr>
          <p:nvPr/>
        </p:nvSpPr>
        <p:spPr bwMode="auto">
          <a:xfrm>
            <a:off x="6720848" y="5076776"/>
            <a:ext cx="37360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S7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" name="Rectangle 39"/>
          <p:cNvSpPr>
            <a:spLocks noChangeArrowheads="1"/>
          </p:cNvSpPr>
          <p:nvPr/>
        </p:nvSpPr>
        <p:spPr bwMode="auto">
          <a:xfrm>
            <a:off x="6609586" y="5264137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4" name="Text Box 40"/>
          <p:cNvSpPr txBox="1">
            <a:spLocks noChangeArrowheads="1"/>
          </p:cNvSpPr>
          <p:nvPr/>
        </p:nvSpPr>
        <p:spPr bwMode="auto">
          <a:xfrm>
            <a:off x="6640759" y="5296995"/>
            <a:ext cx="43011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S2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" name="Rectangle 41"/>
          <p:cNvSpPr>
            <a:spLocks noChangeArrowheads="1"/>
          </p:cNvSpPr>
          <p:nvPr/>
        </p:nvSpPr>
        <p:spPr bwMode="auto">
          <a:xfrm>
            <a:off x="6675545" y="5648536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Text Box 42"/>
          <p:cNvSpPr txBox="1">
            <a:spLocks noChangeArrowheads="1"/>
          </p:cNvSpPr>
          <p:nvPr/>
        </p:nvSpPr>
        <p:spPr bwMode="auto">
          <a:xfrm>
            <a:off x="6640481" y="5753553"/>
            <a:ext cx="39300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S6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7" name="Rectangle 43"/>
          <p:cNvSpPr>
            <a:spLocks noChangeArrowheads="1"/>
          </p:cNvSpPr>
          <p:nvPr/>
        </p:nvSpPr>
        <p:spPr bwMode="auto">
          <a:xfrm>
            <a:off x="6840502" y="4259161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8" name="Text Box 44"/>
          <p:cNvSpPr txBox="1">
            <a:spLocks noChangeArrowheads="1"/>
          </p:cNvSpPr>
          <p:nvPr/>
        </p:nvSpPr>
        <p:spPr bwMode="auto">
          <a:xfrm>
            <a:off x="6722312" y="4055428"/>
            <a:ext cx="52577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S8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Rectangle 45"/>
          <p:cNvSpPr>
            <a:spLocks noChangeArrowheads="1"/>
          </p:cNvSpPr>
          <p:nvPr/>
        </p:nvSpPr>
        <p:spPr bwMode="auto">
          <a:xfrm>
            <a:off x="5269334" y="4119301"/>
            <a:ext cx="76745" cy="21911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0" name="Rectangle 46"/>
          <p:cNvSpPr>
            <a:spLocks noChangeArrowheads="1"/>
          </p:cNvSpPr>
          <p:nvPr/>
        </p:nvSpPr>
        <p:spPr bwMode="auto">
          <a:xfrm>
            <a:off x="5532460" y="6496927"/>
            <a:ext cx="2055253" cy="1398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 I S Q U E   E C O N O M I Q U 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1" name="Text Box 47"/>
          <p:cNvSpPr txBox="1">
            <a:spLocks noChangeArrowheads="1"/>
          </p:cNvSpPr>
          <p:nvPr/>
        </p:nvSpPr>
        <p:spPr bwMode="auto">
          <a:xfrm>
            <a:off x="7886261" y="4818602"/>
            <a:ext cx="1046602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Hypothèse </a:t>
            </a: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lève les barrières B4 et B7 pour accéder à S6 et S7</a:t>
            </a:r>
            <a:endParaRPr lang="en-GB" altLang="fr-FR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2" name="Rectangle 48"/>
          <p:cNvSpPr>
            <a:spLocks noChangeArrowheads="1"/>
          </p:cNvSpPr>
          <p:nvPr/>
        </p:nvSpPr>
        <p:spPr bwMode="auto">
          <a:xfrm>
            <a:off x="7120495" y="416592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" name="Text Box 49"/>
          <p:cNvSpPr txBox="1">
            <a:spLocks noChangeArrowheads="1"/>
          </p:cNvSpPr>
          <p:nvPr/>
        </p:nvSpPr>
        <p:spPr bwMode="auto">
          <a:xfrm>
            <a:off x="7176999" y="4026060"/>
            <a:ext cx="48270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5" name="Rectangle 144"/>
          <p:cNvSpPr/>
          <p:nvPr/>
        </p:nvSpPr>
        <p:spPr bwMode="auto">
          <a:xfrm>
            <a:off x="5382764" y="3979440"/>
            <a:ext cx="2420004" cy="2447557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6" name="Connecteur droit 145"/>
          <p:cNvCxnSpPr/>
          <p:nvPr/>
        </p:nvCxnSpPr>
        <p:spPr bwMode="auto">
          <a:xfrm>
            <a:off x="6149595" y="398779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Connecteur droit 146"/>
          <p:cNvCxnSpPr/>
          <p:nvPr/>
        </p:nvCxnSpPr>
        <p:spPr bwMode="auto">
          <a:xfrm>
            <a:off x="6991842" y="397944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" name="Connecteur droit 147"/>
          <p:cNvCxnSpPr/>
          <p:nvPr/>
        </p:nvCxnSpPr>
        <p:spPr bwMode="auto">
          <a:xfrm>
            <a:off x="5383186" y="4766357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9" name="Connecteur droit 148"/>
          <p:cNvCxnSpPr/>
          <p:nvPr/>
        </p:nvCxnSpPr>
        <p:spPr bwMode="auto">
          <a:xfrm>
            <a:off x="5384393" y="5560999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" name="Groupe 1"/>
          <p:cNvGrpSpPr/>
          <p:nvPr/>
        </p:nvGrpSpPr>
        <p:grpSpPr>
          <a:xfrm>
            <a:off x="2068306" y="3294123"/>
            <a:ext cx="2647605" cy="1203663"/>
            <a:chOff x="2068306" y="3294123"/>
            <a:chExt cx="2647605" cy="1203663"/>
          </a:xfrm>
        </p:grpSpPr>
        <p:sp>
          <p:nvSpPr>
            <p:cNvPr id="62" name="Oval 38"/>
            <p:cNvSpPr>
              <a:spLocks noChangeArrowheads="1"/>
            </p:cNvSpPr>
            <p:nvPr/>
          </p:nvSpPr>
          <p:spPr bwMode="auto">
            <a:xfrm>
              <a:off x="3314165" y="3294123"/>
              <a:ext cx="633072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S3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Line 40"/>
            <p:cNvSpPr>
              <a:spLocks noChangeShapeType="1"/>
            </p:cNvSpPr>
            <p:nvPr/>
          </p:nvSpPr>
          <p:spPr bwMode="auto">
            <a:xfrm>
              <a:off x="3621900" y="4345386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64" name="Group 47"/>
            <p:cNvGrpSpPr>
              <a:grpSpLocks/>
            </p:cNvGrpSpPr>
            <p:nvPr/>
          </p:nvGrpSpPr>
          <p:grpSpPr bwMode="auto">
            <a:xfrm>
              <a:off x="2068306" y="3841175"/>
              <a:ext cx="422275" cy="381000"/>
              <a:chOff x="672" y="2860"/>
              <a:chExt cx="288" cy="240"/>
            </a:xfrm>
          </p:grpSpPr>
          <p:sp>
            <p:nvSpPr>
              <p:cNvPr id="65" name="Line 48"/>
              <p:cNvSpPr>
                <a:spLocks noChangeShapeType="1"/>
              </p:cNvSpPr>
              <p:nvPr/>
            </p:nvSpPr>
            <p:spPr bwMode="auto">
              <a:xfrm>
                <a:off x="672" y="2860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6" name="Line 49"/>
              <p:cNvSpPr>
                <a:spLocks noChangeShapeType="1"/>
              </p:cNvSpPr>
              <p:nvPr/>
            </p:nvSpPr>
            <p:spPr bwMode="auto">
              <a:xfrm>
                <a:off x="672" y="3100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7" name="Text Box 50"/>
              <p:cNvSpPr txBox="1">
                <a:spLocks noChangeArrowheads="1"/>
              </p:cNvSpPr>
              <p:nvPr/>
            </p:nvSpPr>
            <p:spPr bwMode="auto">
              <a:xfrm>
                <a:off x="672" y="2908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>
                    <a:latin typeface="Calibri" panose="020F0502020204030204" pitchFamily="34" charset="0"/>
                    <a:cs typeface="Calibri" panose="020F0502020204030204" pitchFamily="34" charset="0"/>
                  </a:rPr>
                  <a:t>D2</a:t>
                </a:r>
                <a:endParaRPr lang="en-GB" altLang="fr-FR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68" name="AutoShape 203"/>
            <p:cNvSpPr>
              <a:spLocks noChangeArrowheads="1"/>
            </p:cNvSpPr>
            <p:nvPr/>
          </p:nvSpPr>
          <p:spPr bwMode="auto">
            <a:xfrm>
              <a:off x="2527851" y="3805450"/>
              <a:ext cx="2188060" cy="580599"/>
            </a:xfrm>
            <a:prstGeom prst="flowChartDecis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2631348" y="3785454"/>
              <a:ext cx="2006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altLang="fr-FR" sz="12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Résist</a:t>
              </a:r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/>
              </a:r>
              <a:b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conditions </a:t>
              </a:r>
              <a:r>
                <a:rPr lang="fr-FR" altLang="fr-FR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industrielles</a:t>
              </a:r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70" name="Connecteur droit 69"/>
            <p:cNvCxnSpPr/>
            <p:nvPr/>
          </p:nvCxnSpPr>
          <p:spPr bwMode="auto">
            <a:xfrm>
              <a:off x="3625330" y="3675123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3" name="AutoShape 37"/>
          <p:cNvSpPr>
            <a:spLocks noChangeArrowheads="1"/>
          </p:cNvSpPr>
          <p:nvPr/>
        </p:nvSpPr>
        <p:spPr bwMode="auto">
          <a:xfrm>
            <a:off x="2916895" y="2871000"/>
            <a:ext cx="1406827" cy="314032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Norme sévère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4" name="Group 43"/>
          <p:cNvGrpSpPr>
            <a:grpSpLocks/>
          </p:cNvGrpSpPr>
          <p:nvPr/>
        </p:nvGrpSpPr>
        <p:grpSpPr bwMode="auto">
          <a:xfrm>
            <a:off x="2631517" y="2638431"/>
            <a:ext cx="422048" cy="395288"/>
            <a:chOff x="1680" y="2454"/>
            <a:chExt cx="288" cy="249"/>
          </a:xfrm>
        </p:grpSpPr>
        <p:sp>
          <p:nvSpPr>
            <p:cNvPr id="75" name="Line 44"/>
            <p:cNvSpPr>
              <a:spLocks noChangeShapeType="1"/>
            </p:cNvSpPr>
            <p:nvPr/>
          </p:nvSpPr>
          <p:spPr bwMode="auto">
            <a:xfrm>
              <a:off x="1680" y="245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Line 45"/>
            <p:cNvSpPr>
              <a:spLocks noChangeShapeType="1"/>
            </p:cNvSpPr>
            <p:nvPr/>
          </p:nvSpPr>
          <p:spPr bwMode="auto">
            <a:xfrm>
              <a:off x="1680" y="2703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7" name="Text Box 46"/>
            <p:cNvSpPr txBox="1">
              <a:spLocks noChangeArrowheads="1"/>
            </p:cNvSpPr>
            <p:nvPr/>
          </p:nvSpPr>
          <p:spPr bwMode="auto">
            <a:xfrm>
              <a:off x="1680" y="251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D3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cxnSp>
        <p:nvCxnSpPr>
          <p:cNvPr id="79" name="Connecteur droit 78"/>
          <p:cNvCxnSpPr/>
          <p:nvPr/>
        </p:nvCxnSpPr>
        <p:spPr bwMode="auto">
          <a:xfrm>
            <a:off x="3621881" y="3183464"/>
            <a:ext cx="0" cy="12747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Connecteur droit avec flèche 82"/>
          <p:cNvCxnSpPr/>
          <p:nvPr/>
        </p:nvCxnSpPr>
        <p:spPr bwMode="auto">
          <a:xfrm>
            <a:off x="6769187" y="4688286"/>
            <a:ext cx="1" cy="42511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Oval 41"/>
          <p:cNvSpPr>
            <a:spLocks noChangeArrowheads="1"/>
          </p:cNvSpPr>
          <p:nvPr/>
        </p:nvSpPr>
        <p:spPr bwMode="auto">
          <a:xfrm>
            <a:off x="3273961" y="719137"/>
            <a:ext cx="633072" cy="23515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>
                <a:latin typeface="Calibri" panose="020F0502020204030204" pitchFamily="34" charset="0"/>
                <a:cs typeface="Calibri" panose="020F0502020204030204" pitchFamily="34" charset="0"/>
              </a:rPr>
              <a:t>S6</a:t>
            </a:r>
            <a:endParaRPr lang="en-GB" alt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Oval 209"/>
          <p:cNvSpPr>
            <a:spLocks noChangeArrowheads="1"/>
          </p:cNvSpPr>
          <p:nvPr/>
        </p:nvSpPr>
        <p:spPr bwMode="auto">
          <a:xfrm>
            <a:off x="3260313" y="1115520"/>
            <a:ext cx="633412" cy="2976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>
                <a:latin typeface="Calibri" panose="020F0502020204030204" pitchFamily="34" charset="0"/>
                <a:cs typeface="Calibri" panose="020F0502020204030204" pitchFamily="34" charset="0"/>
              </a:rPr>
              <a:t>S7</a:t>
            </a:r>
            <a:endParaRPr lang="en-GB" alt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Line 210"/>
          <p:cNvSpPr>
            <a:spLocks noChangeShapeType="1"/>
          </p:cNvSpPr>
          <p:nvPr/>
        </p:nvSpPr>
        <p:spPr bwMode="auto">
          <a:xfrm>
            <a:off x="3612738" y="1413150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4" name="Connecteur droit 93"/>
          <p:cNvCxnSpPr/>
          <p:nvPr/>
        </p:nvCxnSpPr>
        <p:spPr bwMode="auto">
          <a:xfrm>
            <a:off x="3585279" y="988045"/>
            <a:ext cx="0" cy="12747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2" name="Groupe 101"/>
          <p:cNvGrpSpPr/>
          <p:nvPr/>
        </p:nvGrpSpPr>
        <p:grpSpPr>
          <a:xfrm>
            <a:off x="1270438" y="2806032"/>
            <a:ext cx="2351462" cy="1021669"/>
            <a:chOff x="1270438" y="1741488"/>
            <a:chExt cx="2351462" cy="1021669"/>
          </a:xfrm>
        </p:grpSpPr>
        <p:sp>
          <p:nvSpPr>
            <p:cNvPr id="103" name="Oval 29"/>
            <p:cNvSpPr>
              <a:spLocks noChangeArrowheads="1"/>
            </p:cNvSpPr>
            <p:nvPr/>
          </p:nvSpPr>
          <p:spPr bwMode="auto">
            <a:xfrm>
              <a:off x="1270438" y="1741488"/>
              <a:ext cx="633413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S2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4" name="Line 30"/>
            <p:cNvSpPr>
              <a:spLocks noChangeShapeType="1"/>
            </p:cNvSpPr>
            <p:nvPr/>
          </p:nvSpPr>
          <p:spPr bwMode="auto">
            <a:xfrm>
              <a:off x="1758188" y="2115313"/>
              <a:ext cx="1863712" cy="6279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5" name="AutoShape 213"/>
            <p:cNvSpPr>
              <a:spLocks noChangeArrowheads="1"/>
            </p:cNvSpPr>
            <p:nvPr/>
          </p:nvSpPr>
          <p:spPr bwMode="auto">
            <a:xfrm rot="1158608">
              <a:off x="1910025" y="2055132"/>
              <a:ext cx="1412875" cy="708025"/>
            </a:xfrm>
            <a:prstGeom prst="diamond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6" name="Text Box 214"/>
            <p:cNvSpPr txBox="1">
              <a:spLocks noChangeArrowheads="1"/>
            </p:cNvSpPr>
            <p:nvPr/>
          </p:nvSpPr>
          <p:spPr bwMode="auto">
            <a:xfrm rot="775043">
              <a:off x="2183956" y="2194618"/>
              <a:ext cx="83484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Réduction</a:t>
              </a:r>
            </a:p>
            <a:p>
              <a:pPr algn="ctr" eaLnBrk="0" hangingPunct="0"/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prix</a:t>
              </a:r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1735430" y="2236003"/>
              <a:ext cx="588962" cy="381000"/>
              <a:chOff x="8281988" y="4269186"/>
              <a:chExt cx="588962" cy="381000"/>
            </a:xfrm>
          </p:grpSpPr>
          <p:sp>
            <p:nvSpPr>
              <p:cNvPr id="108" name="Line 201"/>
              <p:cNvSpPr>
                <a:spLocks noChangeShapeType="1"/>
              </p:cNvSpPr>
              <p:nvPr/>
            </p:nvSpPr>
            <p:spPr bwMode="auto">
              <a:xfrm>
                <a:off x="8281988" y="4269186"/>
                <a:ext cx="0" cy="3810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9" name="Line 215"/>
              <p:cNvSpPr>
                <a:spLocks noChangeShapeType="1"/>
              </p:cNvSpPr>
              <p:nvPr/>
            </p:nvSpPr>
            <p:spPr bwMode="auto">
              <a:xfrm>
                <a:off x="8281988" y="4650186"/>
                <a:ext cx="49053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0" name="Text Box 216"/>
              <p:cNvSpPr txBox="1">
                <a:spLocks noChangeArrowheads="1"/>
              </p:cNvSpPr>
              <p:nvPr/>
            </p:nvSpPr>
            <p:spPr bwMode="auto">
              <a:xfrm>
                <a:off x="8281988" y="4345386"/>
                <a:ext cx="588962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D2bis</a:t>
                </a:r>
                <a:endParaRPr lang="en-GB" altLang="fr-FR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graphicFrame>
        <p:nvGraphicFramePr>
          <p:cNvPr id="111" name="Graphique 1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8440599"/>
              </p:ext>
            </p:extLst>
          </p:nvPr>
        </p:nvGraphicFramePr>
        <p:xfrm>
          <a:off x="6651094" y="-115750"/>
          <a:ext cx="2811437" cy="2238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2" name="Graphique 1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7860579"/>
              </p:ext>
            </p:extLst>
          </p:nvPr>
        </p:nvGraphicFramePr>
        <p:xfrm>
          <a:off x="6364410" y="1834633"/>
          <a:ext cx="3471677" cy="2131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14" name="Connecteur droit avec flèche 113"/>
          <p:cNvCxnSpPr/>
          <p:nvPr/>
        </p:nvCxnSpPr>
        <p:spPr bwMode="auto">
          <a:xfrm>
            <a:off x="6707837" y="5232561"/>
            <a:ext cx="1" cy="42511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5" name="Rectangle 33"/>
          <p:cNvSpPr>
            <a:spLocks noChangeArrowheads="1"/>
          </p:cNvSpPr>
          <p:nvPr/>
        </p:nvSpPr>
        <p:spPr bwMode="auto">
          <a:xfrm>
            <a:off x="6579768" y="3991505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6" name="Text Box 34"/>
          <p:cNvSpPr txBox="1">
            <a:spLocks noChangeArrowheads="1"/>
          </p:cNvSpPr>
          <p:nvPr/>
        </p:nvSpPr>
        <p:spPr bwMode="auto">
          <a:xfrm>
            <a:off x="6673380" y="3944884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" name="Triangle isocèle 112"/>
          <p:cNvSpPr/>
          <p:nvPr/>
        </p:nvSpPr>
        <p:spPr bwMode="auto">
          <a:xfrm rot="26520000">
            <a:off x="7234404" y="1088989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7" name="Triangle isocèle 116"/>
          <p:cNvSpPr/>
          <p:nvPr/>
        </p:nvSpPr>
        <p:spPr bwMode="auto">
          <a:xfrm rot="10800000">
            <a:off x="7954598" y="274006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4" name="Triangle isocèle 143"/>
          <p:cNvSpPr/>
          <p:nvPr/>
        </p:nvSpPr>
        <p:spPr bwMode="auto">
          <a:xfrm rot="12240000">
            <a:off x="8325366" y="467350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0" name="Triangle isocèle 149"/>
          <p:cNvSpPr/>
          <p:nvPr/>
        </p:nvSpPr>
        <p:spPr bwMode="auto">
          <a:xfrm rot="20640000">
            <a:off x="8170952" y="1654700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riangle isocèle 150"/>
          <p:cNvSpPr/>
          <p:nvPr/>
        </p:nvSpPr>
        <p:spPr bwMode="auto">
          <a:xfrm rot="24540000">
            <a:off x="7408936" y="1465900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riangle isocèle 151"/>
          <p:cNvSpPr/>
          <p:nvPr/>
        </p:nvSpPr>
        <p:spPr bwMode="auto">
          <a:xfrm rot="28140000">
            <a:off x="7209380" y="722765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riangle isocèle 152"/>
          <p:cNvSpPr/>
          <p:nvPr/>
        </p:nvSpPr>
        <p:spPr bwMode="auto">
          <a:xfrm rot="23280000">
            <a:off x="7646664" y="1855459"/>
            <a:ext cx="238837" cy="239689"/>
          </a:xfrm>
          <a:prstGeom prst="triangl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4" name="Triangle isocèle 153"/>
          <p:cNvSpPr/>
          <p:nvPr/>
        </p:nvSpPr>
        <p:spPr bwMode="auto">
          <a:xfrm rot="16620000">
            <a:off x="8854387" y="1150546"/>
            <a:ext cx="238837" cy="239689"/>
          </a:xfrm>
          <a:prstGeom prst="triangl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5" name="Triangle isocèle 154"/>
          <p:cNvSpPr/>
          <p:nvPr/>
        </p:nvSpPr>
        <p:spPr bwMode="auto">
          <a:xfrm rot="26520000">
            <a:off x="7263972" y="3056573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6" name="Triangle isocèle 155"/>
          <p:cNvSpPr/>
          <p:nvPr/>
        </p:nvSpPr>
        <p:spPr bwMode="auto">
          <a:xfrm rot="10800000">
            <a:off x="7984166" y="2241590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7" name="Triangle isocèle 156"/>
          <p:cNvSpPr/>
          <p:nvPr/>
        </p:nvSpPr>
        <p:spPr bwMode="auto">
          <a:xfrm rot="12240000">
            <a:off x="8354934" y="2434934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Triangle isocèle 157"/>
          <p:cNvSpPr/>
          <p:nvPr/>
        </p:nvSpPr>
        <p:spPr bwMode="auto">
          <a:xfrm rot="20640000">
            <a:off x="8200520" y="3622284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9" name="Triangle isocèle 158"/>
          <p:cNvSpPr/>
          <p:nvPr/>
        </p:nvSpPr>
        <p:spPr bwMode="auto">
          <a:xfrm rot="24540000">
            <a:off x="7438504" y="3433484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0" name="Triangle isocèle 159"/>
          <p:cNvSpPr/>
          <p:nvPr/>
        </p:nvSpPr>
        <p:spPr bwMode="auto">
          <a:xfrm rot="28140000">
            <a:off x="7238948" y="2690349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1" name="Triangle isocèle 160"/>
          <p:cNvSpPr/>
          <p:nvPr/>
        </p:nvSpPr>
        <p:spPr bwMode="auto">
          <a:xfrm rot="23280000">
            <a:off x="7701990" y="3745769"/>
            <a:ext cx="238837" cy="239689"/>
          </a:xfrm>
          <a:prstGeom prst="triangl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2" name="Triangle isocèle 161"/>
          <p:cNvSpPr/>
          <p:nvPr/>
        </p:nvSpPr>
        <p:spPr bwMode="auto">
          <a:xfrm rot="16620000">
            <a:off x="8883955" y="3118130"/>
            <a:ext cx="238837" cy="239689"/>
          </a:xfrm>
          <a:prstGeom prst="triangl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2526268" y="1564075"/>
            <a:ext cx="1853349" cy="1290704"/>
            <a:chOff x="4682652" y="1564075"/>
            <a:chExt cx="1853349" cy="1290704"/>
          </a:xfrm>
        </p:grpSpPr>
        <p:sp>
          <p:nvSpPr>
            <p:cNvPr id="163" name="Oval 208"/>
            <p:cNvSpPr>
              <a:spLocks noChangeArrowheads="1"/>
            </p:cNvSpPr>
            <p:nvPr/>
          </p:nvSpPr>
          <p:spPr bwMode="auto">
            <a:xfrm>
              <a:off x="5470908" y="2536803"/>
              <a:ext cx="633412" cy="1905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S4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64" name="Connecteur droit 163"/>
            <p:cNvCxnSpPr/>
            <p:nvPr/>
          </p:nvCxnSpPr>
          <p:spPr bwMode="auto">
            <a:xfrm>
              <a:off x="5788289" y="2727303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65" name="Group 23"/>
            <p:cNvGrpSpPr>
              <a:grpSpLocks/>
            </p:cNvGrpSpPr>
            <p:nvPr/>
          </p:nvGrpSpPr>
          <p:grpSpPr bwMode="auto">
            <a:xfrm>
              <a:off x="4682652" y="1666927"/>
              <a:ext cx="421922" cy="381000"/>
              <a:chOff x="576" y="1872"/>
              <a:chExt cx="288" cy="240"/>
            </a:xfrm>
          </p:grpSpPr>
          <p:sp>
            <p:nvSpPr>
              <p:cNvPr id="166" name="Line 24"/>
              <p:cNvSpPr>
                <a:spLocks noChangeShapeType="1"/>
              </p:cNvSpPr>
              <p:nvPr/>
            </p:nvSpPr>
            <p:spPr bwMode="auto">
              <a:xfrm>
                <a:off x="576" y="1872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67" name="Line 25"/>
              <p:cNvSpPr>
                <a:spLocks noChangeShapeType="1"/>
              </p:cNvSpPr>
              <p:nvPr/>
            </p:nvSpPr>
            <p:spPr bwMode="auto">
              <a:xfrm>
                <a:off x="576" y="2112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68" name="Text Box 26"/>
              <p:cNvSpPr txBox="1">
                <a:spLocks noChangeArrowheads="1"/>
              </p:cNvSpPr>
              <p:nvPr/>
            </p:nvSpPr>
            <p:spPr bwMode="auto">
              <a:xfrm>
                <a:off x="576" y="1920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>
                    <a:latin typeface="Calibri" panose="020F0502020204030204" pitchFamily="34" charset="0"/>
                    <a:cs typeface="Calibri" panose="020F0502020204030204" pitchFamily="34" charset="0"/>
                  </a:rPr>
                  <a:t>D4</a:t>
                </a:r>
                <a:endParaRPr lang="en-GB" altLang="fr-FR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69" name="Group 226"/>
            <p:cNvGrpSpPr>
              <a:grpSpLocks/>
            </p:cNvGrpSpPr>
            <p:nvPr/>
          </p:nvGrpSpPr>
          <p:grpSpPr bwMode="auto">
            <a:xfrm>
              <a:off x="5040576" y="1925665"/>
              <a:ext cx="1495425" cy="491489"/>
              <a:chOff x="4152" y="1321"/>
              <a:chExt cx="942" cy="363"/>
            </a:xfrm>
          </p:grpSpPr>
          <p:sp>
            <p:nvSpPr>
              <p:cNvPr id="170" name="AutoShape 227"/>
              <p:cNvSpPr>
                <a:spLocks noChangeArrowheads="1"/>
              </p:cNvSpPr>
              <p:nvPr/>
            </p:nvSpPr>
            <p:spPr bwMode="auto">
              <a:xfrm>
                <a:off x="4152" y="1321"/>
                <a:ext cx="942" cy="340"/>
              </a:xfrm>
              <a:prstGeom prst="diamond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71" name="Text Box 228"/>
              <p:cNvSpPr txBox="1">
                <a:spLocks noChangeArrowheads="1"/>
              </p:cNvSpPr>
              <p:nvPr/>
            </p:nvSpPr>
            <p:spPr bwMode="auto">
              <a:xfrm>
                <a:off x="4276" y="1343"/>
                <a:ext cx="722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fr-FR" altLang="fr-FR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Caractérisation</a:t>
                </a:r>
              </a:p>
              <a:p>
                <a:pPr algn="ctr" eaLnBrk="0" hangingPunct="0"/>
                <a:r>
                  <a:rPr lang="fr-FR" alt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défauts</a:t>
                </a:r>
                <a:endParaRPr lang="en-GB" altLang="fr-FR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cxnSp>
          <p:nvCxnSpPr>
            <p:cNvPr id="172" name="Connecteur droit 171"/>
            <p:cNvCxnSpPr/>
            <p:nvPr/>
          </p:nvCxnSpPr>
          <p:spPr bwMode="auto">
            <a:xfrm>
              <a:off x="5791711" y="2389245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3" name="AutoShape 37"/>
            <p:cNvSpPr>
              <a:spLocks noChangeArrowheads="1"/>
            </p:cNvSpPr>
            <p:nvPr/>
          </p:nvSpPr>
          <p:spPr bwMode="auto">
            <a:xfrm>
              <a:off x="5089293" y="1564075"/>
              <a:ext cx="1406827" cy="327530"/>
            </a:xfrm>
            <a:prstGeom prst="flowChartDecis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fr-FR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 eaLnBrk="0" hangingPunct="0"/>
              <a:r>
                <a:rPr lang="fr-FR" altLang="fr-FR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Balayage</a:t>
              </a:r>
              <a:endParaRPr lang="fr-FR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 eaLnBrk="0" hangingPunct="0"/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74" name="Text Box 75"/>
          <p:cNvSpPr txBox="1">
            <a:spLocks noChangeArrowheads="1"/>
          </p:cNvSpPr>
          <p:nvPr/>
        </p:nvSpPr>
        <p:spPr bwMode="auto">
          <a:xfrm>
            <a:off x="5311916" y="3634824"/>
            <a:ext cx="2422421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600" i="1" dirty="0">
                <a:latin typeface="Calibri" panose="020F0502020204030204" pitchFamily="34" charset="0"/>
                <a:cs typeface="Calibri" panose="020F0502020204030204" pitchFamily="34" charset="0"/>
              </a:rPr>
              <a:t>Diagnostic </a:t>
            </a:r>
            <a:r>
              <a:rPr lang="fr-FR" altLang="fr-FR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D4</a:t>
            </a:r>
            <a:endParaRPr lang="en-GB" altLang="fr-FR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20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2"/>
          <p:cNvSpPr>
            <a:spLocks noChangeShapeType="1"/>
          </p:cNvSpPr>
          <p:nvPr/>
        </p:nvSpPr>
        <p:spPr bwMode="auto">
          <a:xfrm>
            <a:off x="581025" y="-19050"/>
            <a:ext cx="0" cy="6553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509588" y="6534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509588" y="53149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509588" y="40957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581025" y="2876550"/>
            <a:ext cx="139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509588" y="438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509588" y="16573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28600" y="62817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228600" y="51006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28600" y="388620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228600" y="26622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228600" y="146685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-34925" y="242888"/>
            <a:ext cx="6334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5 ou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1" name="AutoShape 15"/>
          <p:cNvSpPr>
            <a:spLocks noChangeArrowheads="1"/>
          </p:cNvSpPr>
          <p:nvPr/>
        </p:nvSpPr>
        <p:spPr bwMode="auto">
          <a:xfrm>
            <a:off x="2743200" y="6264892"/>
            <a:ext cx="1758950" cy="57150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Génération d’US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par laser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2" name="AutoShape 16"/>
          <p:cNvSpPr>
            <a:spLocks noChangeArrowheads="1"/>
          </p:cNvSpPr>
          <p:nvPr/>
        </p:nvSpPr>
        <p:spPr bwMode="auto">
          <a:xfrm>
            <a:off x="2470239" y="5606960"/>
            <a:ext cx="2320925" cy="66675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Détection 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défaut </a:t>
            </a: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ans métal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3" name="Oval 17"/>
          <p:cNvSpPr>
            <a:spLocks noChangeArrowheads="1"/>
          </p:cNvSpPr>
          <p:nvPr/>
        </p:nvSpPr>
        <p:spPr bwMode="auto">
          <a:xfrm>
            <a:off x="3305175" y="4497786"/>
            <a:ext cx="633413" cy="381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>
            <a:off x="3622675" y="4859736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6" name="AutoShape 20"/>
          <p:cNvSpPr>
            <a:spLocks noChangeArrowheads="1"/>
          </p:cNvSpPr>
          <p:nvPr/>
        </p:nvSpPr>
        <p:spPr bwMode="auto">
          <a:xfrm>
            <a:off x="2682307" y="5080692"/>
            <a:ext cx="1884849" cy="523875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mouvement relatif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9987" name="Group 51"/>
          <p:cNvGrpSpPr>
            <a:grpSpLocks/>
          </p:cNvGrpSpPr>
          <p:nvPr/>
        </p:nvGrpSpPr>
        <p:grpSpPr bwMode="auto">
          <a:xfrm>
            <a:off x="2194187" y="5006549"/>
            <a:ext cx="422275" cy="381000"/>
            <a:chOff x="672" y="3936"/>
            <a:chExt cx="288" cy="240"/>
          </a:xfrm>
        </p:grpSpPr>
        <p:sp>
          <p:nvSpPr>
            <p:cNvPr id="39988" name="Line 52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89" name="Line 53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0" name="Text Box 54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D1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9991" name="Group 55"/>
          <p:cNvGrpSpPr>
            <a:grpSpLocks/>
          </p:cNvGrpSpPr>
          <p:nvPr/>
        </p:nvGrpSpPr>
        <p:grpSpPr bwMode="auto">
          <a:xfrm>
            <a:off x="2244725" y="6445250"/>
            <a:ext cx="422275" cy="381000"/>
            <a:chOff x="672" y="3936"/>
            <a:chExt cx="288" cy="240"/>
          </a:xfrm>
        </p:grpSpPr>
        <p:sp>
          <p:nvSpPr>
            <p:cNvPr id="39992" name="Line 56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3" name="Line 57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4" name="Text Box 58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D0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0173" name="Text Box 237"/>
          <p:cNvSpPr txBox="1">
            <a:spLocks noChangeArrowheads="1"/>
          </p:cNvSpPr>
          <p:nvPr/>
        </p:nvSpPr>
        <p:spPr bwMode="auto">
          <a:xfrm>
            <a:off x="620713" y="61913"/>
            <a:ext cx="815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b="1">
                <a:latin typeface="Calibri" panose="020F0502020204030204" pitchFamily="34" charset="0"/>
                <a:cs typeface="Calibri" panose="020F0502020204030204" pitchFamily="34" charset="0"/>
              </a:rPr>
              <a:t>Années</a:t>
            </a:r>
          </a:p>
        </p:txBody>
      </p:sp>
      <p:grpSp>
        <p:nvGrpSpPr>
          <p:cNvPr id="2" name="Groupe 1"/>
          <p:cNvGrpSpPr/>
          <p:nvPr/>
        </p:nvGrpSpPr>
        <p:grpSpPr>
          <a:xfrm>
            <a:off x="2068306" y="3294123"/>
            <a:ext cx="2647605" cy="1203663"/>
            <a:chOff x="2068306" y="3294123"/>
            <a:chExt cx="2647605" cy="1203663"/>
          </a:xfrm>
        </p:grpSpPr>
        <p:sp>
          <p:nvSpPr>
            <p:cNvPr id="62" name="Oval 38"/>
            <p:cNvSpPr>
              <a:spLocks noChangeArrowheads="1"/>
            </p:cNvSpPr>
            <p:nvPr/>
          </p:nvSpPr>
          <p:spPr bwMode="auto">
            <a:xfrm>
              <a:off x="3314165" y="3294123"/>
              <a:ext cx="633072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S3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Line 40"/>
            <p:cNvSpPr>
              <a:spLocks noChangeShapeType="1"/>
            </p:cNvSpPr>
            <p:nvPr/>
          </p:nvSpPr>
          <p:spPr bwMode="auto">
            <a:xfrm>
              <a:off x="3621900" y="4345386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64" name="Group 47"/>
            <p:cNvGrpSpPr>
              <a:grpSpLocks/>
            </p:cNvGrpSpPr>
            <p:nvPr/>
          </p:nvGrpSpPr>
          <p:grpSpPr bwMode="auto">
            <a:xfrm>
              <a:off x="2068306" y="3841175"/>
              <a:ext cx="422275" cy="381000"/>
              <a:chOff x="672" y="2860"/>
              <a:chExt cx="288" cy="240"/>
            </a:xfrm>
          </p:grpSpPr>
          <p:sp>
            <p:nvSpPr>
              <p:cNvPr id="65" name="Line 48"/>
              <p:cNvSpPr>
                <a:spLocks noChangeShapeType="1"/>
              </p:cNvSpPr>
              <p:nvPr/>
            </p:nvSpPr>
            <p:spPr bwMode="auto">
              <a:xfrm>
                <a:off x="672" y="2860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6" name="Line 49"/>
              <p:cNvSpPr>
                <a:spLocks noChangeShapeType="1"/>
              </p:cNvSpPr>
              <p:nvPr/>
            </p:nvSpPr>
            <p:spPr bwMode="auto">
              <a:xfrm>
                <a:off x="672" y="3100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7" name="Text Box 50"/>
              <p:cNvSpPr txBox="1">
                <a:spLocks noChangeArrowheads="1"/>
              </p:cNvSpPr>
              <p:nvPr/>
            </p:nvSpPr>
            <p:spPr bwMode="auto">
              <a:xfrm>
                <a:off x="672" y="2908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>
                    <a:latin typeface="Calibri" panose="020F0502020204030204" pitchFamily="34" charset="0"/>
                    <a:cs typeface="Calibri" panose="020F0502020204030204" pitchFamily="34" charset="0"/>
                  </a:rPr>
                  <a:t>D2</a:t>
                </a:r>
                <a:endParaRPr lang="en-GB" altLang="fr-FR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68" name="AutoShape 203"/>
            <p:cNvSpPr>
              <a:spLocks noChangeArrowheads="1"/>
            </p:cNvSpPr>
            <p:nvPr/>
          </p:nvSpPr>
          <p:spPr bwMode="auto">
            <a:xfrm>
              <a:off x="2527851" y="3805450"/>
              <a:ext cx="2188060" cy="580599"/>
            </a:xfrm>
            <a:prstGeom prst="flowChartDecis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2631348" y="3785454"/>
              <a:ext cx="2006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altLang="fr-FR" sz="12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Résist</a:t>
              </a:r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/>
              </a:r>
              <a:b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conditions </a:t>
              </a:r>
              <a:r>
                <a:rPr lang="fr-FR" altLang="fr-FR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industrielles</a:t>
              </a:r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70" name="Connecteur droit 69"/>
            <p:cNvCxnSpPr/>
            <p:nvPr/>
          </p:nvCxnSpPr>
          <p:spPr bwMode="auto">
            <a:xfrm>
              <a:off x="3625330" y="3675123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79" name="Connecteur droit 78"/>
          <p:cNvCxnSpPr/>
          <p:nvPr/>
        </p:nvCxnSpPr>
        <p:spPr bwMode="auto">
          <a:xfrm>
            <a:off x="3621881" y="3183464"/>
            <a:ext cx="0" cy="12747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Oval 41"/>
          <p:cNvSpPr>
            <a:spLocks noChangeArrowheads="1"/>
          </p:cNvSpPr>
          <p:nvPr/>
        </p:nvSpPr>
        <p:spPr bwMode="auto">
          <a:xfrm>
            <a:off x="3273961" y="719137"/>
            <a:ext cx="633072" cy="23515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>
                <a:latin typeface="Calibri" panose="020F0502020204030204" pitchFamily="34" charset="0"/>
                <a:cs typeface="Calibri" panose="020F0502020204030204" pitchFamily="34" charset="0"/>
              </a:rPr>
              <a:t>S6</a:t>
            </a:r>
            <a:endParaRPr lang="en-GB" alt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Oval 209"/>
          <p:cNvSpPr>
            <a:spLocks noChangeArrowheads="1"/>
          </p:cNvSpPr>
          <p:nvPr/>
        </p:nvSpPr>
        <p:spPr bwMode="auto">
          <a:xfrm>
            <a:off x="3260313" y="1115520"/>
            <a:ext cx="633412" cy="2976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>
                <a:latin typeface="Calibri" panose="020F0502020204030204" pitchFamily="34" charset="0"/>
                <a:cs typeface="Calibri" panose="020F0502020204030204" pitchFamily="34" charset="0"/>
              </a:rPr>
              <a:t>S7</a:t>
            </a:r>
            <a:endParaRPr lang="en-GB" alt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Line 210"/>
          <p:cNvSpPr>
            <a:spLocks noChangeShapeType="1"/>
          </p:cNvSpPr>
          <p:nvPr/>
        </p:nvSpPr>
        <p:spPr bwMode="auto">
          <a:xfrm>
            <a:off x="3612738" y="1413150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4" name="Connecteur droit 93"/>
          <p:cNvCxnSpPr/>
          <p:nvPr/>
        </p:nvCxnSpPr>
        <p:spPr bwMode="auto">
          <a:xfrm>
            <a:off x="3585279" y="988045"/>
            <a:ext cx="0" cy="12747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2" name="Groupe 101"/>
          <p:cNvGrpSpPr/>
          <p:nvPr/>
        </p:nvGrpSpPr>
        <p:grpSpPr>
          <a:xfrm>
            <a:off x="1270438" y="2792384"/>
            <a:ext cx="2351462" cy="1021669"/>
            <a:chOff x="1270438" y="1741488"/>
            <a:chExt cx="2351462" cy="1021669"/>
          </a:xfrm>
        </p:grpSpPr>
        <p:sp>
          <p:nvSpPr>
            <p:cNvPr id="103" name="Oval 29"/>
            <p:cNvSpPr>
              <a:spLocks noChangeArrowheads="1"/>
            </p:cNvSpPr>
            <p:nvPr/>
          </p:nvSpPr>
          <p:spPr bwMode="auto">
            <a:xfrm>
              <a:off x="1270438" y="1741488"/>
              <a:ext cx="633413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S2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4" name="Line 30"/>
            <p:cNvSpPr>
              <a:spLocks noChangeShapeType="1"/>
            </p:cNvSpPr>
            <p:nvPr/>
          </p:nvSpPr>
          <p:spPr bwMode="auto">
            <a:xfrm>
              <a:off x="1758188" y="2115313"/>
              <a:ext cx="1863712" cy="6279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5" name="AutoShape 213"/>
            <p:cNvSpPr>
              <a:spLocks noChangeArrowheads="1"/>
            </p:cNvSpPr>
            <p:nvPr/>
          </p:nvSpPr>
          <p:spPr bwMode="auto">
            <a:xfrm rot="1158608">
              <a:off x="1910025" y="2055132"/>
              <a:ext cx="1412875" cy="708025"/>
            </a:xfrm>
            <a:prstGeom prst="diamond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6" name="Text Box 214"/>
            <p:cNvSpPr txBox="1">
              <a:spLocks noChangeArrowheads="1"/>
            </p:cNvSpPr>
            <p:nvPr/>
          </p:nvSpPr>
          <p:spPr bwMode="auto">
            <a:xfrm rot="775043">
              <a:off x="2183956" y="2194618"/>
              <a:ext cx="83484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Réduction</a:t>
              </a:r>
            </a:p>
            <a:p>
              <a:pPr algn="ctr" eaLnBrk="0" hangingPunct="0"/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prix</a:t>
              </a:r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1735430" y="2236003"/>
              <a:ext cx="588962" cy="381000"/>
              <a:chOff x="8281988" y="4269186"/>
              <a:chExt cx="588962" cy="381000"/>
            </a:xfrm>
          </p:grpSpPr>
          <p:sp>
            <p:nvSpPr>
              <p:cNvPr id="108" name="Line 201"/>
              <p:cNvSpPr>
                <a:spLocks noChangeShapeType="1"/>
              </p:cNvSpPr>
              <p:nvPr/>
            </p:nvSpPr>
            <p:spPr bwMode="auto">
              <a:xfrm>
                <a:off x="8281988" y="4269186"/>
                <a:ext cx="0" cy="3810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9" name="Line 215"/>
              <p:cNvSpPr>
                <a:spLocks noChangeShapeType="1"/>
              </p:cNvSpPr>
              <p:nvPr/>
            </p:nvSpPr>
            <p:spPr bwMode="auto">
              <a:xfrm>
                <a:off x="8281988" y="4650186"/>
                <a:ext cx="49053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0" name="Text Box 216"/>
              <p:cNvSpPr txBox="1">
                <a:spLocks noChangeArrowheads="1"/>
              </p:cNvSpPr>
              <p:nvPr/>
            </p:nvSpPr>
            <p:spPr bwMode="auto">
              <a:xfrm>
                <a:off x="8281988" y="4345386"/>
                <a:ext cx="588962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D2bis</a:t>
                </a:r>
                <a:endParaRPr lang="en-GB" altLang="fr-FR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5" name="Groupe 4"/>
          <p:cNvGrpSpPr/>
          <p:nvPr/>
        </p:nvGrpSpPr>
        <p:grpSpPr>
          <a:xfrm>
            <a:off x="3608031" y="413688"/>
            <a:ext cx="1961428" cy="1142337"/>
            <a:chOff x="3608031" y="413688"/>
            <a:chExt cx="1961428" cy="1142337"/>
          </a:xfrm>
        </p:grpSpPr>
        <p:sp>
          <p:nvSpPr>
            <p:cNvPr id="155" name="Oval 21"/>
            <p:cNvSpPr>
              <a:spLocks noChangeArrowheads="1"/>
            </p:cNvSpPr>
            <p:nvPr/>
          </p:nvSpPr>
          <p:spPr bwMode="auto">
            <a:xfrm>
              <a:off x="4567156" y="413688"/>
              <a:ext cx="632883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S8</a:t>
              </a:r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6" name="Line 22"/>
            <p:cNvSpPr>
              <a:spLocks noChangeShapeType="1"/>
            </p:cNvSpPr>
            <p:nvPr/>
          </p:nvSpPr>
          <p:spPr bwMode="auto">
            <a:xfrm>
              <a:off x="4883598" y="794688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7" name="AutoShape 28"/>
            <p:cNvSpPr>
              <a:spLocks noChangeArrowheads="1"/>
            </p:cNvSpPr>
            <p:nvPr/>
          </p:nvSpPr>
          <p:spPr bwMode="auto">
            <a:xfrm>
              <a:off x="4162934" y="954287"/>
              <a:ext cx="1406525" cy="514350"/>
            </a:xfrm>
            <a:prstGeom prst="flowChartDecis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fr-FR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 eaLnBrk="0" hangingPunct="0"/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Composites</a:t>
              </a:r>
            </a:p>
            <a:p>
              <a:pPr algn="ctr" eaLnBrk="0" hangingPunct="0"/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58" name="Group 31"/>
            <p:cNvGrpSpPr>
              <a:grpSpLocks/>
            </p:cNvGrpSpPr>
            <p:nvPr/>
          </p:nvGrpSpPr>
          <p:grpSpPr bwMode="auto">
            <a:xfrm>
              <a:off x="4237114" y="703614"/>
              <a:ext cx="422275" cy="381000"/>
              <a:chOff x="3552" y="1104"/>
              <a:chExt cx="288" cy="240"/>
            </a:xfrm>
          </p:grpSpPr>
          <p:sp>
            <p:nvSpPr>
              <p:cNvPr id="159" name="Line 32"/>
              <p:cNvSpPr>
                <a:spLocks noChangeShapeType="1"/>
              </p:cNvSpPr>
              <p:nvPr/>
            </p:nvSpPr>
            <p:spPr bwMode="auto">
              <a:xfrm>
                <a:off x="3552" y="1104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60" name="Line 33"/>
              <p:cNvSpPr>
                <a:spLocks noChangeShapeType="1"/>
              </p:cNvSpPr>
              <p:nvPr/>
            </p:nvSpPr>
            <p:spPr bwMode="auto">
              <a:xfrm>
                <a:off x="3552" y="134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61" name="Text Box 34"/>
              <p:cNvSpPr txBox="1">
                <a:spLocks noChangeArrowheads="1"/>
              </p:cNvSpPr>
              <p:nvPr/>
            </p:nvSpPr>
            <p:spPr bwMode="auto">
              <a:xfrm>
                <a:off x="3552" y="1164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>
                    <a:latin typeface="Calibri" panose="020F0502020204030204" pitchFamily="34" charset="0"/>
                    <a:cs typeface="Calibri" panose="020F0502020204030204" pitchFamily="34" charset="0"/>
                  </a:rPr>
                  <a:t>D5</a:t>
                </a:r>
                <a:endParaRPr lang="en-GB" altLang="fr-FR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62" name="Line 35"/>
            <p:cNvSpPr>
              <a:spLocks noChangeShapeType="1"/>
            </p:cNvSpPr>
            <p:nvPr/>
          </p:nvSpPr>
          <p:spPr bwMode="auto">
            <a:xfrm flipH="1">
              <a:off x="3608031" y="1468637"/>
              <a:ext cx="1258166" cy="873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aphicFrame>
        <p:nvGraphicFramePr>
          <p:cNvPr id="166" name="Graphique 16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4802071"/>
              </p:ext>
            </p:extLst>
          </p:nvPr>
        </p:nvGraphicFramePr>
        <p:xfrm>
          <a:off x="6690773" y="-73326"/>
          <a:ext cx="2747607" cy="2143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7" name="Graphique 16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0036453"/>
              </p:ext>
            </p:extLst>
          </p:nvPr>
        </p:nvGraphicFramePr>
        <p:xfrm>
          <a:off x="6623213" y="1812847"/>
          <a:ext cx="2895600" cy="2146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8" name="Text Box 21"/>
          <p:cNvSpPr txBox="1">
            <a:spLocks noChangeArrowheads="1"/>
          </p:cNvSpPr>
          <p:nvPr/>
        </p:nvSpPr>
        <p:spPr bwMode="auto">
          <a:xfrm>
            <a:off x="5158854" y="3886200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ext Box 22"/>
          <p:cNvSpPr txBox="1">
            <a:spLocks noChangeArrowheads="1"/>
          </p:cNvSpPr>
          <p:nvPr/>
        </p:nvSpPr>
        <p:spPr bwMode="auto">
          <a:xfrm>
            <a:off x="5158854" y="6291021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Line 25"/>
          <p:cNvSpPr>
            <a:spLocks noChangeShapeType="1"/>
          </p:cNvSpPr>
          <p:nvPr/>
        </p:nvSpPr>
        <p:spPr bwMode="auto">
          <a:xfrm>
            <a:off x="7802769" y="6426997"/>
            <a:ext cx="0" cy="932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ext Box 26"/>
          <p:cNvSpPr txBox="1">
            <a:spLocks noChangeArrowheads="1"/>
          </p:cNvSpPr>
          <p:nvPr/>
        </p:nvSpPr>
        <p:spPr bwMode="auto">
          <a:xfrm>
            <a:off x="7736987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ext Box 27"/>
          <p:cNvSpPr txBox="1">
            <a:spLocks noChangeArrowheads="1"/>
          </p:cNvSpPr>
          <p:nvPr/>
        </p:nvSpPr>
        <p:spPr bwMode="auto">
          <a:xfrm>
            <a:off x="5308128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Rectangle 28"/>
          <p:cNvSpPr>
            <a:spLocks noChangeArrowheads="1"/>
          </p:cNvSpPr>
          <p:nvPr/>
        </p:nvSpPr>
        <p:spPr bwMode="auto">
          <a:xfrm>
            <a:off x="7736987" y="3979440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ext Box 29"/>
          <p:cNvSpPr txBox="1">
            <a:spLocks noChangeArrowheads="1"/>
          </p:cNvSpPr>
          <p:nvPr/>
        </p:nvSpPr>
        <p:spPr bwMode="auto">
          <a:xfrm>
            <a:off x="7886261" y="3886200"/>
            <a:ext cx="523301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S9</a:t>
            </a:r>
          </a:p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S10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5" name="Rectangle 30"/>
          <p:cNvSpPr>
            <a:spLocks noChangeArrowheads="1"/>
          </p:cNvSpPr>
          <p:nvPr/>
        </p:nvSpPr>
        <p:spPr bwMode="auto">
          <a:xfrm>
            <a:off x="6049004" y="5580027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6" name="Text Box 32"/>
          <p:cNvSpPr txBox="1">
            <a:spLocks noChangeArrowheads="1"/>
          </p:cNvSpPr>
          <p:nvPr/>
        </p:nvSpPr>
        <p:spPr bwMode="auto">
          <a:xfrm>
            <a:off x="5727830" y="5548400"/>
            <a:ext cx="41973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S3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7" name="Rectangle 33"/>
          <p:cNvSpPr>
            <a:spLocks noChangeArrowheads="1"/>
          </p:cNvSpPr>
          <p:nvPr/>
        </p:nvSpPr>
        <p:spPr bwMode="auto">
          <a:xfrm>
            <a:off x="6261118" y="5762855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ext Box 34"/>
          <p:cNvSpPr txBox="1">
            <a:spLocks noChangeArrowheads="1"/>
          </p:cNvSpPr>
          <p:nvPr/>
        </p:nvSpPr>
        <p:spPr bwMode="auto">
          <a:xfrm>
            <a:off x="6354730" y="5716234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9" name="Rectangle 35"/>
          <p:cNvSpPr>
            <a:spLocks noChangeArrowheads="1"/>
          </p:cNvSpPr>
          <p:nvPr/>
        </p:nvSpPr>
        <p:spPr bwMode="auto">
          <a:xfrm>
            <a:off x="6347120" y="5373211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0" name="Text Box 36"/>
          <p:cNvSpPr txBox="1">
            <a:spLocks noChangeArrowheads="1"/>
          </p:cNvSpPr>
          <p:nvPr/>
        </p:nvSpPr>
        <p:spPr bwMode="auto">
          <a:xfrm>
            <a:off x="6066376" y="5326591"/>
            <a:ext cx="35505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S4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1" name="Rectangle 37"/>
          <p:cNvSpPr>
            <a:spLocks noChangeArrowheads="1"/>
          </p:cNvSpPr>
          <p:nvPr/>
        </p:nvSpPr>
        <p:spPr bwMode="auto">
          <a:xfrm>
            <a:off x="6728620" y="513527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2" name="Text Box 38"/>
          <p:cNvSpPr txBox="1">
            <a:spLocks noChangeArrowheads="1"/>
          </p:cNvSpPr>
          <p:nvPr/>
        </p:nvSpPr>
        <p:spPr bwMode="auto">
          <a:xfrm>
            <a:off x="6720848" y="5076776"/>
            <a:ext cx="37360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S7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3" name="Rectangle 39"/>
          <p:cNvSpPr>
            <a:spLocks noChangeArrowheads="1"/>
          </p:cNvSpPr>
          <p:nvPr/>
        </p:nvSpPr>
        <p:spPr bwMode="auto">
          <a:xfrm>
            <a:off x="6609586" y="5264137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4" name="Text Box 40"/>
          <p:cNvSpPr txBox="1">
            <a:spLocks noChangeArrowheads="1"/>
          </p:cNvSpPr>
          <p:nvPr/>
        </p:nvSpPr>
        <p:spPr bwMode="auto">
          <a:xfrm>
            <a:off x="6613463" y="5296995"/>
            <a:ext cx="43011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S2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5" name="Rectangle 41"/>
          <p:cNvSpPr>
            <a:spLocks noChangeArrowheads="1"/>
          </p:cNvSpPr>
          <p:nvPr/>
        </p:nvSpPr>
        <p:spPr bwMode="auto">
          <a:xfrm>
            <a:off x="6675545" y="5648536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ext Box 42"/>
          <p:cNvSpPr txBox="1">
            <a:spLocks noChangeArrowheads="1"/>
          </p:cNvSpPr>
          <p:nvPr/>
        </p:nvSpPr>
        <p:spPr bwMode="auto">
          <a:xfrm>
            <a:off x="6640481" y="5753553"/>
            <a:ext cx="39300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S6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Rectangle 43"/>
          <p:cNvSpPr>
            <a:spLocks noChangeArrowheads="1"/>
          </p:cNvSpPr>
          <p:nvPr/>
        </p:nvSpPr>
        <p:spPr bwMode="auto">
          <a:xfrm>
            <a:off x="6864252" y="5577286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8" name="Text Box 44"/>
          <p:cNvSpPr txBox="1">
            <a:spLocks noChangeArrowheads="1"/>
          </p:cNvSpPr>
          <p:nvPr/>
        </p:nvSpPr>
        <p:spPr bwMode="auto">
          <a:xfrm>
            <a:off x="6936063" y="5527928"/>
            <a:ext cx="3364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S8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9" name="Rectangle 45"/>
          <p:cNvSpPr>
            <a:spLocks noChangeArrowheads="1"/>
          </p:cNvSpPr>
          <p:nvPr/>
        </p:nvSpPr>
        <p:spPr bwMode="auto">
          <a:xfrm>
            <a:off x="5269334" y="4119301"/>
            <a:ext cx="76745" cy="21911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46"/>
          <p:cNvSpPr>
            <a:spLocks noChangeArrowheads="1"/>
          </p:cNvSpPr>
          <p:nvPr/>
        </p:nvSpPr>
        <p:spPr bwMode="auto">
          <a:xfrm>
            <a:off x="5532460" y="6496927"/>
            <a:ext cx="2055253" cy="1398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 I S Q U E   E C O N O M I Q U 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1" name="Text Box 47"/>
          <p:cNvSpPr txBox="1">
            <a:spLocks noChangeArrowheads="1"/>
          </p:cNvSpPr>
          <p:nvPr/>
        </p:nvSpPr>
        <p:spPr bwMode="auto">
          <a:xfrm>
            <a:off x="7886261" y="4818602"/>
            <a:ext cx="1046602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Hypothèse </a:t>
            </a: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sz="1050" dirty="0" smtClean="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altLang="fr-FR" sz="1050" dirty="0">
                <a:latin typeface="Calibri" panose="020F0502020204030204" pitchFamily="34" charset="0"/>
                <a:cs typeface="Calibri" panose="020F0502020204030204" pitchFamily="34" charset="0"/>
              </a:rPr>
              <a:t>lève les barrières B3 et B5 pour accéder à S8 et préparer l’entrée sur S11</a:t>
            </a:r>
            <a:endParaRPr lang="en-GB" altLang="fr-FR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Rectangle 48"/>
          <p:cNvSpPr>
            <a:spLocks noChangeArrowheads="1"/>
          </p:cNvSpPr>
          <p:nvPr/>
        </p:nvSpPr>
        <p:spPr bwMode="auto">
          <a:xfrm>
            <a:off x="7144245" y="523467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3" name="Text Box 49"/>
          <p:cNvSpPr txBox="1">
            <a:spLocks noChangeArrowheads="1"/>
          </p:cNvSpPr>
          <p:nvPr/>
        </p:nvSpPr>
        <p:spPr bwMode="auto">
          <a:xfrm>
            <a:off x="7200749" y="5094809"/>
            <a:ext cx="53623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" name="Rectangle 193"/>
          <p:cNvSpPr/>
          <p:nvPr/>
        </p:nvSpPr>
        <p:spPr bwMode="auto">
          <a:xfrm>
            <a:off x="5382764" y="3979440"/>
            <a:ext cx="2420004" cy="2447557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5" name="Connecteur droit 194"/>
          <p:cNvCxnSpPr/>
          <p:nvPr/>
        </p:nvCxnSpPr>
        <p:spPr bwMode="auto">
          <a:xfrm>
            <a:off x="6149595" y="398779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6" name="Connecteur droit 195"/>
          <p:cNvCxnSpPr/>
          <p:nvPr/>
        </p:nvCxnSpPr>
        <p:spPr bwMode="auto">
          <a:xfrm>
            <a:off x="6991842" y="397944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7" name="Connecteur droit 196"/>
          <p:cNvCxnSpPr/>
          <p:nvPr/>
        </p:nvCxnSpPr>
        <p:spPr bwMode="auto">
          <a:xfrm>
            <a:off x="5383186" y="4766357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8" name="Connecteur droit 197"/>
          <p:cNvCxnSpPr/>
          <p:nvPr/>
        </p:nvCxnSpPr>
        <p:spPr bwMode="auto">
          <a:xfrm>
            <a:off x="5384393" y="5560999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9" name="Connecteur droit avec flèche 198"/>
          <p:cNvCxnSpPr/>
          <p:nvPr/>
        </p:nvCxnSpPr>
        <p:spPr bwMode="auto">
          <a:xfrm>
            <a:off x="6899812" y="5080161"/>
            <a:ext cx="1" cy="42511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" name="Connecteur droit avec flèche 200"/>
          <p:cNvCxnSpPr/>
          <p:nvPr/>
        </p:nvCxnSpPr>
        <p:spPr bwMode="auto">
          <a:xfrm>
            <a:off x="7182837" y="4793186"/>
            <a:ext cx="1" cy="42511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2" name="Rectangle 33"/>
          <p:cNvSpPr>
            <a:spLocks noChangeArrowheads="1"/>
          </p:cNvSpPr>
          <p:nvPr/>
        </p:nvSpPr>
        <p:spPr bwMode="auto">
          <a:xfrm>
            <a:off x="6579768" y="3991505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3" name="Text Box 34"/>
          <p:cNvSpPr txBox="1">
            <a:spLocks noChangeArrowheads="1"/>
          </p:cNvSpPr>
          <p:nvPr/>
        </p:nvSpPr>
        <p:spPr bwMode="auto">
          <a:xfrm>
            <a:off x="6673380" y="3944884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6" name="Triangle isocèle 115"/>
          <p:cNvSpPr/>
          <p:nvPr/>
        </p:nvSpPr>
        <p:spPr bwMode="auto">
          <a:xfrm rot="26520000">
            <a:off x="7248052" y="1143581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7" name="Triangle isocèle 116"/>
          <p:cNvSpPr/>
          <p:nvPr/>
        </p:nvSpPr>
        <p:spPr bwMode="auto">
          <a:xfrm rot="10800000">
            <a:off x="7940950" y="328598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8" name="Triangle isocèle 117"/>
          <p:cNvSpPr/>
          <p:nvPr/>
        </p:nvSpPr>
        <p:spPr bwMode="auto">
          <a:xfrm rot="12240000">
            <a:off x="8339014" y="521942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Triangle isocèle 118"/>
          <p:cNvSpPr/>
          <p:nvPr/>
        </p:nvSpPr>
        <p:spPr bwMode="auto">
          <a:xfrm rot="20640000">
            <a:off x="8157304" y="1695644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Triangle isocèle 119"/>
          <p:cNvSpPr/>
          <p:nvPr/>
        </p:nvSpPr>
        <p:spPr bwMode="auto">
          <a:xfrm rot="24540000">
            <a:off x="7422584" y="1520492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Triangle isocèle 120"/>
          <p:cNvSpPr/>
          <p:nvPr/>
        </p:nvSpPr>
        <p:spPr bwMode="auto">
          <a:xfrm rot="28140000">
            <a:off x="7277620" y="763709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" name="Triangle isocèle 121"/>
          <p:cNvSpPr/>
          <p:nvPr/>
        </p:nvSpPr>
        <p:spPr bwMode="auto">
          <a:xfrm rot="23280000">
            <a:off x="7701256" y="1800867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" name="Triangle isocèle 122"/>
          <p:cNvSpPr/>
          <p:nvPr/>
        </p:nvSpPr>
        <p:spPr bwMode="auto">
          <a:xfrm rot="16620000">
            <a:off x="8622371" y="1136898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4" name="Triangle isocèle 123"/>
          <p:cNvSpPr/>
          <p:nvPr/>
        </p:nvSpPr>
        <p:spPr bwMode="auto">
          <a:xfrm rot="26520000">
            <a:off x="7236676" y="3029277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5" name="Triangle isocèle 124"/>
          <p:cNvSpPr/>
          <p:nvPr/>
        </p:nvSpPr>
        <p:spPr bwMode="auto">
          <a:xfrm rot="10800000">
            <a:off x="7956870" y="2214294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6" name="Triangle isocèle 125"/>
          <p:cNvSpPr/>
          <p:nvPr/>
        </p:nvSpPr>
        <p:spPr bwMode="auto">
          <a:xfrm rot="12240000">
            <a:off x="8327638" y="2407638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7" name="Triangle isocèle 126"/>
          <p:cNvSpPr/>
          <p:nvPr/>
        </p:nvSpPr>
        <p:spPr bwMode="auto">
          <a:xfrm rot="20640000">
            <a:off x="8173224" y="3594988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8" name="Triangle isocèle 127"/>
          <p:cNvSpPr/>
          <p:nvPr/>
        </p:nvSpPr>
        <p:spPr bwMode="auto">
          <a:xfrm rot="24540000">
            <a:off x="7411208" y="3406188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9" name="Triangle isocèle 128"/>
          <p:cNvSpPr/>
          <p:nvPr/>
        </p:nvSpPr>
        <p:spPr bwMode="auto">
          <a:xfrm rot="28140000">
            <a:off x="7211652" y="2663053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1" name="Triangle isocèle 130"/>
          <p:cNvSpPr/>
          <p:nvPr/>
        </p:nvSpPr>
        <p:spPr bwMode="auto">
          <a:xfrm rot="18480000">
            <a:off x="8628893" y="3484885"/>
            <a:ext cx="238837" cy="239689"/>
          </a:xfrm>
          <a:prstGeom prst="triangl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2" name="Triangle isocèle 131"/>
          <p:cNvSpPr/>
          <p:nvPr/>
        </p:nvSpPr>
        <p:spPr bwMode="auto">
          <a:xfrm rot="18360000">
            <a:off x="8624643" y="1603202"/>
            <a:ext cx="238837" cy="239689"/>
          </a:xfrm>
          <a:prstGeom prst="triangl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" name="Triangle isocèle 132"/>
          <p:cNvSpPr/>
          <p:nvPr/>
        </p:nvSpPr>
        <p:spPr bwMode="auto">
          <a:xfrm rot="23280000">
            <a:off x="7730824" y="3577379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4" name="Triangle isocèle 133"/>
          <p:cNvSpPr/>
          <p:nvPr/>
        </p:nvSpPr>
        <p:spPr bwMode="auto">
          <a:xfrm rot="16620000">
            <a:off x="8624643" y="3036242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" name="Triangle isocèle 134"/>
          <p:cNvSpPr/>
          <p:nvPr/>
        </p:nvSpPr>
        <p:spPr bwMode="auto">
          <a:xfrm rot="14940000">
            <a:off x="8744501" y="2614473"/>
            <a:ext cx="238837" cy="239689"/>
          </a:xfrm>
          <a:prstGeom prst="triangl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Line 212"/>
          <p:cNvSpPr>
            <a:spLocks noChangeShapeType="1"/>
          </p:cNvSpPr>
          <p:nvPr/>
        </p:nvSpPr>
        <p:spPr bwMode="auto">
          <a:xfrm>
            <a:off x="3893385" y="242889"/>
            <a:ext cx="976901" cy="704199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7" name="Oval 219"/>
          <p:cNvSpPr>
            <a:spLocks noChangeArrowheads="1"/>
          </p:cNvSpPr>
          <p:nvPr/>
        </p:nvSpPr>
        <p:spPr bwMode="auto">
          <a:xfrm>
            <a:off x="3260313" y="32688"/>
            <a:ext cx="633413" cy="381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S11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AutoShape 37"/>
          <p:cNvSpPr>
            <a:spLocks noChangeArrowheads="1"/>
          </p:cNvSpPr>
          <p:nvPr/>
        </p:nvSpPr>
        <p:spPr bwMode="auto">
          <a:xfrm>
            <a:off x="2916895" y="2871000"/>
            <a:ext cx="1406827" cy="314032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Norme sévère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65" name="Group 43"/>
          <p:cNvGrpSpPr>
            <a:grpSpLocks/>
          </p:cNvGrpSpPr>
          <p:nvPr/>
        </p:nvGrpSpPr>
        <p:grpSpPr bwMode="auto">
          <a:xfrm>
            <a:off x="2631517" y="2638431"/>
            <a:ext cx="422048" cy="395288"/>
            <a:chOff x="1680" y="2454"/>
            <a:chExt cx="288" cy="249"/>
          </a:xfrm>
        </p:grpSpPr>
        <p:sp>
          <p:nvSpPr>
            <p:cNvPr id="200" name="Line 44"/>
            <p:cNvSpPr>
              <a:spLocks noChangeShapeType="1"/>
            </p:cNvSpPr>
            <p:nvPr/>
          </p:nvSpPr>
          <p:spPr bwMode="auto">
            <a:xfrm>
              <a:off x="1680" y="245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4" name="Line 45"/>
            <p:cNvSpPr>
              <a:spLocks noChangeShapeType="1"/>
            </p:cNvSpPr>
            <p:nvPr/>
          </p:nvSpPr>
          <p:spPr bwMode="auto">
            <a:xfrm>
              <a:off x="1680" y="2703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5" name="Text Box 46"/>
            <p:cNvSpPr txBox="1">
              <a:spLocks noChangeArrowheads="1"/>
            </p:cNvSpPr>
            <p:nvPr/>
          </p:nvSpPr>
          <p:spPr bwMode="auto">
            <a:xfrm>
              <a:off x="1680" y="251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D3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06" name="Line 210"/>
          <p:cNvSpPr>
            <a:spLocks noChangeShapeType="1"/>
          </p:cNvSpPr>
          <p:nvPr/>
        </p:nvSpPr>
        <p:spPr bwMode="auto">
          <a:xfrm>
            <a:off x="3612738" y="1413150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07" name="Groupe 206"/>
          <p:cNvGrpSpPr/>
          <p:nvPr/>
        </p:nvGrpSpPr>
        <p:grpSpPr>
          <a:xfrm>
            <a:off x="2526268" y="1564075"/>
            <a:ext cx="1853349" cy="1290704"/>
            <a:chOff x="4682652" y="1564075"/>
            <a:chExt cx="1853349" cy="1290704"/>
          </a:xfrm>
        </p:grpSpPr>
        <p:sp>
          <p:nvSpPr>
            <p:cNvPr id="208" name="Oval 208"/>
            <p:cNvSpPr>
              <a:spLocks noChangeArrowheads="1"/>
            </p:cNvSpPr>
            <p:nvPr/>
          </p:nvSpPr>
          <p:spPr bwMode="auto">
            <a:xfrm>
              <a:off x="5470908" y="2536803"/>
              <a:ext cx="633412" cy="1905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S4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09" name="Connecteur droit 208"/>
            <p:cNvCxnSpPr/>
            <p:nvPr/>
          </p:nvCxnSpPr>
          <p:spPr bwMode="auto">
            <a:xfrm>
              <a:off x="5788289" y="2727303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10" name="Group 23"/>
            <p:cNvGrpSpPr>
              <a:grpSpLocks/>
            </p:cNvGrpSpPr>
            <p:nvPr/>
          </p:nvGrpSpPr>
          <p:grpSpPr bwMode="auto">
            <a:xfrm>
              <a:off x="4682652" y="1666927"/>
              <a:ext cx="421922" cy="381000"/>
              <a:chOff x="576" y="1872"/>
              <a:chExt cx="288" cy="240"/>
            </a:xfrm>
          </p:grpSpPr>
          <p:sp>
            <p:nvSpPr>
              <p:cNvPr id="216" name="Line 24"/>
              <p:cNvSpPr>
                <a:spLocks noChangeShapeType="1"/>
              </p:cNvSpPr>
              <p:nvPr/>
            </p:nvSpPr>
            <p:spPr bwMode="auto">
              <a:xfrm>
                <a:off x="576" y="1872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7" name="Line 25"/>
              <p:cNvSpPr>
                <a:spLocks noChangeShapeType="1"/>
              </p:cNvSpPr>
              <p:nvPr/>
            </p:nvSpPr>
            <p:spPr bwMode="auto">
              <a:xfrm>
                <a:off x="576" y="2112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8" name="Text Box 26"/>
              <p:cNvSpPr txBox="1">
                <a:spLocks noChangeArrowheads="1"/>
              </p:cNvSpPr>
              <p:nvPr/>
            </p:nvSpPr>
            <p:spPr bwMode="auto">
              <a:xfrm>
                <a:off x="576" y="1920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>
                    <a:latin typeface="Calibri" panose="020F0502020204030204" pitchFamily="34" charset="0"/>
                    <a:cs typeface="Calibri" panose="020F0502020204030204" pitchFamily="34" charset="0"/>
                  </a:rPr>
                  <a:t>D4</a:t>
                </a:r>
                <a:endParaRPr lang="en-GB" altLang="fr-FR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1" name="Group 226"/>
            <p:cNvGrpSpPr>
              <a:grpSpLocks/>
            </p:cNvGrpSpPr>
            <p:nvPr/>
          </p:nvGrpSpPr>
          <p:grpSpPr bwMode="auto">
            <a:xfrm>
              <a:off x="5040576" y="1925665"/>
              <a:ext cx="1495425" cy="491489"/>
              <a:chOff x="4152" y="1321"/>
              <a:chExt cx="942" cy="363"/>
            </a:xfrm>
          </p:grpSpPr>
          <p:sp>
            <p:nvSpPr>
              <p:cNvPr id="214" name="AutoShape 227"/>
              <p:cNvSpPr>
                <a:spLocks noChangeArrowheads="1"/>
              </p:cNvSpPr>
              <p:nvPr/>
            </p:nvSpPr>
            <p:spPr bwMode="auto">
              <a:xfrm>
                <a:off x="4152" y="1321"/>
                <a:ext cx="942" cy="340"/>
              </a:xfrm>
              <a:prstGeom prst="diamond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5" name="Text Box 228"/>
              <p:cNvSpPr txBox="1">
                <a:spLocks noChangeArrowheads="1"/>
              </p:cNvSpPr>
              <p:nvPr/>
            </p:nvSpPr>
            <p:spPr bwMode="auto">
              <a:xfrm>
                <a:off x="4276" y="1343"/>
                <a:ext cx="722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fr-FR" altLang="fr-FR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Caractérisation</a:t>
                </a:r>
              </a:p>
              <a:p>
                <a:pPr algn="ctr" eaLnBrk="0" hangingPunct="0"/>
                <a:r>
                  <a:rPr lang="fr-FR" alt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défauts</a:t>
                </a:r>
                <a:endParaRPr lang="en-GB" altLang="fr-FR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cxnSp>
          <p:nvCxnSpPr>
            <p:cNvPr id="212" name="Connecteur droit 211"/>
            <p:cNvCxnSpPr/>
            <p:nvPr/>
          </p:nvCxnSpPr>
          <p:spPr bwMode="auto">
            <a:xfrm>
              <a:off x="5791711" y="2389245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3" name="AutoShape 37"/>
            <p:cNvSpPr>
              <a:spLocks noChangeArrowheads="1"/>
            </p:cNvSpPr>
            <p:nvPr/>
          </p:nvSpPr>
          <p:spPr bwMode="auto">
            <a:xfrm>
              <a:off x="5089293" y="1564075"/>
              <a:ext cx="1406827" cy="327530"/>
            </a:xfrm>
            <a:prstGeom prst="flowChartDecis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fr-FR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 eaLnBrk="0" hangingPunct="0"/>
              <a:r>
                <a:rPr lang="fr-FR" altLang="fr-FR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Balayage</a:t>
              </a:r>
              <a:endParaRPr lang="fr-FR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 eaLnBrk="0" hangingPunct="0"/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38" name="Text Box 75"/>
          <p:cNvSpPr txBox="1">
            <a:spLocks noChangeArrowheads="1"/>
          </p:cNvSpPr>
          <p:nvPr/>
        </p:nvSpPr>
        <p:spPr bwMode="auto">
          <a:xfrm>
            <a:off x="5311916" y="3634824"/>
            <a:ext cx="2422421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600" i="1" dirty="0">
                <a:latin typeface="Calibri" panose="020F0502020204030204" pitchFamily="34" charset="0"/>
                <a:cs typeface="Calibri" panose="020F0502020204030204" pitchFamily="34" charset="0"/>
              </a:rPr>
              <a:t>Diagnostic </a:t>
            </a:r>
            <a:r>
              <a:rPr lang="fr-FR" altLang="fr-FR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D5</a:t>
            </a:r>
            <a:endParaRPr lang="en-GB" altLang="fr-FR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Triangle isocèle 138"/>
          <p:cNvSpPr/>
          <p:nvPr/>
        </p:nvSpPr>
        <p:spPr bwMode="auto">
          <a:xfrm rot="14940000">
            <a:off x="8742220" y="708357"/>
            <a:ext cx="238837" cy="239689"/>
          </a:xfrm>
          <a:prstGeom prst="triangl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25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2"/>
          <p:cNvSpPr>
            <a:spLocks noChangeShapeType="1"/>
          </p:cNvSpPr>
          <p:nvPr/>
        </p:nvSpPr>
        <p:spPr bwMode="auto">
          <a:xfrm>
            <a:off x="581025" y="-19050"/>
            <a:ext cx="0" cy="6553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509588" y="6534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509588" y="53149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509588" y="40957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581025" y="2876550"/>
            <a:ext cx="139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509588" y="438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509588" y="16573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28600" y="62817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228600" y="51006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28600" y="388620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228600" y="26622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228600" y="146685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-34925" y="242888"/>
            <a:ext cx="6334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5 ou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1" name="AutoShape 15"/>
          <p:cNvSpPr>
            <a:spLocks noChangeArrowheads="1"/>
          </p:cNvSpPr>
          <p:nvPr/>
        </p:nvSpPr>
        <p:spPr bwMode="auto">
          <a:xfrm>
            <a:off x="2743200" y="6264892"/>
            <a:ext cx="1758950" cy="57150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Génération d’US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par laser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2" name="AutoShape 16"/>
          <p:cNvSpPr>
            <a:spLocks noChangeArrowheads="1"/>
          </p:cNvSpPr>
          <p:nvPr/>
        </p:nvSpPr>
        <p:spPr bwMode="auto">
          <a:xfrm>
            <a:off x="2470239" y="5606960"/>
            <a:ext cx="2320925" cy="66675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Détection 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défaut </a:t>
            </a: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ans métal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3" name="Oval 17"/>
          <p:cNvSpPr>
            <a:spLocks noChangeArrowheads="1"/>
          </p:cNvSpPr>
          <p:nvPr/>
        </p:nvSpPr>
        <p:spPr bwMode="auto">
          <a:xfrm>
            <a:off x="3305175" y="4497786"/>
            <a:ext cx="633413" cy="381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>
            <a:off x="3622675" y="4859736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6" name="AutoShape 20"/>
          <p:cNvSpPr>
            <a:spLocks noChangeArrowheads="1"/>
          </p:cNvSpPr>
          <p:nvPr/>
        </p:nvSpPr>
        <p:spPr bwMode="auto">
          <a:xfrm>
            <a:off x="2682307" y="5080692"/>
            <a:ext cx="1884849" cy="523875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mouvement relatif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9987" name="Group 51"/>
          <p:cNvGrpSpPr>
            <a:grpSpLocks/>
          </p:cNvGrpSpPr>
          <p:nvPr/>
        </p:nvGrpSpPr>
        <p:grpSpPr bwMode="auto">
          <a:xfrm>
            <a:off x="2194187" y="5006549"/>
            <a:ext cx="422275" cy="381000"/>
            <a:chOff x="672" y="3936"/>
            <a:chExt cx="288" cy="240"/>
          </a:xfrm>
        </p:grpSpPr>
        <p:sp>
          <p:nvSpPr>
            <p:cNvPr id="39988" name="Line 52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89" name="Line 53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0" name="Text Box 54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D1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9991" name="Group 55"/>
          <p:cNvGrpSpPr>
            <a:grpSpLocks/>
          </p:cNvGrpSpPr>
          <p:nvPr/>
        </p:nvGrpSpPr>
        <p:grpSpPr bwMode="auto">
          <a:xfrm>
            <a:off x="2244725" y="6445250"/>
            <a:ext cx="422275" cy="381000"/>
            <a:chOff x="672" y="3936"/>
            <a:chExt cx="288" cy="240"/>
          </a:xfrm>
        </p:grpSpPr>
        <p:sp>
          <p:nvSpPr>
            <p:cNvPr id="39992" name="Line 56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3" name="Line 57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4" name="Text Box 58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D0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0173" name="Text Box 237"/>
          <p:cNvSpPr txBox="1">
            <a:spLocks noChangeArrowheads="1"/>
          </p:cNvSpPr>
          <p:nvPr/>
        </p:nvSpPr>
        <p:spPr bwMode="auto">
          <a:xfrm>
            <a:off x="620713" y="61913"/>
            <a:ext cx="815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b="1">
                <a:latin typeface="Calibri" panose="020F0502020204030204" pitchFamily="34" charset="0"/>
                <a:cs typeface="Calibri" panose="020F0502020204030204" pitchFamily="34" charset="0"/>
              </a:rPr>
              <a:t>Années</a:t>
            </a:r>
          </a:p>
        </p:txBody>
      </p:sp>
      <p:grpSp>
        <p:nvGrpSpPr>
          <p:cNvPr id="2" name="Groupe 1"/>
          <p:cNvGrpSpPr/>
          <p:nvPr/>
        </p:nvGrpSpPr>
        <p:grpSpPr>
          <a:xfrm>
            <a:off x="2068306" y="3294123"/>
            <a:ext cx="2647605" cy="1203663"/>
            <a:chOff x="2068306" y="3294123"/>
            <a:chExt cx="2647605" cy="1203663"/>
          </a:xfrm>
        </p:grpSpPr>
        <p:sp>
          <p:nvSpPr>
            <p:cNvPr id="62" name="Oval 38"/>
            <p:cNvSpPr>
              <a:spLocks noChangeArrowheads="1"/>
            </p:cNvSpPr>
            <p:nvPr/>
          </p:nvSpPr>
          <p:spPr bwMode="auto">
            <a:xfrm>
              <a:off x="3314165" y="3294123"/>
              <a:ext cx="633072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S3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Line 40"/>
            <p:cNvSpPr>
              <a:spLocks noChangeShapeType="1"/>
            </p:cNvSpPr>
            <p:nvPr/>
          </p:nvSpPr>
          <p:spPr bwMode="auto">
            <a:xfrm>
              <a:off x="3621900" y="4345386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64" name="Group 47"/>
            <p:cNvGrpSpPr>
              <a:grpSpLocks/>
            </p:cNvGrpSpPr>
            <p:nvPr/>
          </p:nvGrpSpPr>
          <p:grpSpPr bwMode="auto">
            <a:xfrm>
              <a:off x="2068306" y="3841175"/>
              <a:ext cx="422275" cy="381000"/>
              <a:chOff x="672" y="2860"/>
              <a:chExt cx="288" cy="240"/>
            </a:xfrm>
          </p:grpSpPr>
          <p:sp>
            <p:nvSpPr>
              <p:cNvPr id="65" name="Line 48"/>
              <p:cNvSpPr>
                <a:spLocks noChangeShapeType="1"/>
              </p:cNvSpPr>
              <p:nvPr/>
            </p:nvSpPr>
            <p:spPr bwMode="auto">
              <a:xfrm>
                <a:off x="672" y="2860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6" name="Line 49"/>
              <p:cNvSpPr>
                <a:spLocks noChangeShapeType="1"/>
              </p:cNvSpPr>
              <p:nvPr/>
            </p:nvSpPr>
            <p:spPr bwMode="auto">
              <a:xfrm>
                <a:off x="672" y="3100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7" name="Text Box 50"/>
              <p:cNvSpPr txBox="1">
                <a:spLocks noChangeArrowheads="1"/>
              </p:cNvSpPr>
              <p:nvPr/>
            </p:nvSpPr>
            <p:spPr bwMode="auto">
              <a:xfrm>
                <a:off x="672" y="2908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>
                    <a:latin typeface="Calibri" panose="020F0502020204030204" pitchFamily="34" charset="0"/>
                    <a:cs typeface="Calibri" panose="020F0502020204030204" pitchFamily="34" charset="0"/>
                  </a:rPr>
                  <a:t>D2</a:t>
                </a:r>
                <a:endParaRPr lang="en-GB" altLang="fr-FR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68" name="AutoShape 203"/>
            <p:cNvSpPr>
              <a:spLocks noChangeArrowheads="1"/>
            </p:cNvSpPr>
            <p:nvPr/>
          </p:nvSpPr>
          <p:spPr bwMode="auto">
            <a:xfrm>
              <a:off x="2527851" y="3805450"/>
              <a:ext cx="2188060" cy="580599"/>
            </a:xfrm>
            <a:prstGeom prst="flowChartDecis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2631348" y="3785454"/>
              <a:ext cx="2006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altLang="fr-FR" sz="12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Résist</a:t>
              </a:r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/>
              </a:r>
              <a:b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conditions </a:t>
              </a:r>
              <a:r>
                <a:rPr lang="fr-FR" altLang="fr-FR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industrielles</a:t>
              </a:r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70" name="Connecteur droit 69"/>
            <p:cNvCxnSpPr/>
            <p:nvPr/>
          </p:nvCxnSpPr>
          <p:spPr bwMode="auto">
            <a:xfrm>
              <a:off x="3625330" y="3675123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79" name="Connecteur droit 78"/>
          <p:cNvCxnSpPr/>
          <p:nvPr/>
        </p:nvCxnSpPr>
        <p:spPr bwMode="auto">
          <a:xfrm>
            <a:off x="3621881" y="3183464"/>
            <a:ext cx="0" cy="12747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Oval 41"/>
          <p:cNvSpPr>
            <a:spLocks noChangeArrowheads="1"/>
          </p:cNvSpPr>
          <p:nvPr/>
        </p:nvSpPr>
        <p:spPr bwMode="auto">
          <a:xfrm>
            <a:off x="3273961" y="719137"/>
            <a:ext cx="633072" cy="23515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>
                <a:latin typeface="Calibri" panose="020F0502020204030204" pitchFamily="34" charset="0"/>
                <a:cs typeface="Calibri" panose="020F0502020204030204" pitchFamily="34" charset="0"/>
              </a:rPr>
              <a:t>S6</a:t>
            </a:r>
            <a:endParaRPr lang="en-GB" alt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Oval 209"/>
          <p:cNvSpPr>
            <a:spLocks noChangeArrowheads="1"/>
          </p:cNvSpPr>
          <p:nvPr/>
        </p:nvSpPr>
        <p:spPr bwMode="auto">
          <a:xfrm>
            <a:off x="3260313" y="1115520"/>
            <a:ext cx="633412" cy="2976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200">
                <a:latin typeface="Calibri" panose="020F0502020204030204" pitchFamily="34" charset="0"/>
                <a:cs typeface="Calibri" panose="020F0502020204030204" pitchFamily="34" charset="0"/>
              </a:rPr>
              <a:t>S7</a:t>
            </a:r>
            <a:endParaRPr lang="en-GB" alt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Line 210"/>
          <p:cNvSpPr>
            <a:spLocks noChangeShapeType="1"/>
          </p:cNvSpPr>
          <p:nvPr/>
        </p:nvSpPr>
        <p:spPr bwMode="auto">
          <a:xfrm>
            <a:off x="3612738" y="1413150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4" name="Connecteur droit 93"/>
          <p:cNvCxnSpPr/>
          <p:nvPr/>
        </p:nvCxnSpPr>
        <p:spPr bwMode="auto">
          <a:xfrm>
            <a:off x="3585279" y="988045"/>
            <a:ext cx="0" cy="12747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2" name="Groupe 101"/>
          <p:cNvGrpSpPr/>
          <p:nvPr/>
        </p:nvGrpSpPr>
        <p:grpSpPr>
          <a:xfrm>
            <a:off x="1270438" y="2792384"/>
            <a:ext cx="2351462" cy="1021669"/>
            <a:chOff x="1270438" y="1741488"/>
            <a:chExt cx="2351462" cy="1021669"/>
          </a:xfrm>
        </p:grpSpPr>
        <p:sp>
          <p:nvSpPr>
            <p:cNvPr id="103" name="Oval 29"/>
            <p:cNvSpPr>
              <a:spLocks noChangeArrowheads="1"/>
            </p:cNvSpPr>
            <p:nvPr/>
          </p:nvSpPr>
          <p:spPr bwMode="auto">
            <a:xfrm>
              <a:off x="1270438" y="1741488"/>
              <a:ext cx="633413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S2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4" name="Line 30"/>
            <p:cNvSpPr>
              <a:spLocks noChangeShapeType="1"/>
            </p:cNvSpPr>
            <p:nvPr/>
          </p:nvSpPr>
          <p:spPr bwMode="auto">
            <a:xfrm>
              <a:off x="1758188" y="2115313"/>
              <a:ext cx="1863712" cy="6279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5" name="AutoShape 213"/>
            <p:cNvSpPr>
              <a:spLocks noChangeArrowheads="1"/>
            </p:cNvSpPr>
            <p:nvPr/>
          </p:nvSpPr>
          <p:spPr bwMode="auto">
            <a:xfrm rot="1158608">
              <a:off x="1910025" y="2055132"/>
              <a:ext cx="1412875" cy="708025"/>
            </a:xfrm>
            <a:prstGeom prst="diamond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6" name="Text Box 214"/>
            <p:cNvSpPr txBox="1">
              <a:spLocks noChangeArrowheads="1"/>
            </p:cNvSpPr>
            <p:nvPr/>
          </p:nvSpPr>
          <p:spPr bwMode="auto">
            <a:xfrm rot="775043">
              <a:off x="2183956" y="2194618"/>
              <a:ext cx="83484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Réduction</a:t>
              </a:r>
            </a:p>
            <a:p>
              <a:pPr algn="ctr" eaLnBrk="0" hangingPunct="0"/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prix</a:t>
              </a:r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1735430" y="2236003"/>
              <a:ext cx="588962" cy="381000"/>
              <a:chOff x="8281988" y="4269186"/>
              <a:chExt cx="588962" cy="381000"/>
            </a:xfrm>
          </p:grpSpPr>
          <p:sp>
            <p:nvSpPr>
              <p:cNvPr id="108" name="Line 201"/>
              <p:cNvSpPr>
                <a:spLocks noChangeShapeType="1"/>
              </p:cNvSpPr>
              <p:nvPr/>
            </p:nvSpPr>
            <p:spPr bwMode="auto">
              <a:xfrm>
                <a:off x="8281988" y="4269186"/>
                <a:ext cx="0" cy="3810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9" name="Line 215"/>
              <p:cNvSpPr>
                <a:spLocks noChangeShapeType="1"/>
              </p:cNvSpPr>
              <p:nvPr/>
            </p:nvSpPr>
            <p:spPr bwMode="auto">
              <a:xfrm>
                <a:off x="8281988" y="4650186"/>
                <a:ext cx="49053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0" name="Text Box 216"/>
              <p:cNvSpPr txBox="1">
                <a:spLocks noChangeArrowheads="1"/>
              </p:cNvSpPr>
              <p:nvPr/>
            </p:nvSpPr>
            <p:spPr bwMode="auto">
              <a:xfrm>
                <a:off x="8281988" y="4345386"/>
                <a:ext cx="588962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D2bis</a:t>
                </a:r>
                <a:endParaRPr lang="en-GB" altLang="fr-FR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5" name="Groupe 4"/>
          <p:cNvGrpSpPr/>
          <p:nvPr/>
        </p:nvGrpSpPr>
        <p:grpSpPr>
          <a:xfrm>
            <a:off x="1587143" y="32688"/>
            <a:ext cx="3982316" cy="2766867"/>
            <a:chOff x="1587143" y="32688"/>
            <a:chExt cx="3982316" cy="2766867"/>
          </a:xfrm>
        </p:grpSpPr>
        <p:sp>
          <p:nvSpPr>
            <p:cNvPr id="155" name="Oval 21"/>
            <p:cNvSpPr>
              <a:spLocks noChangeArrowheads="1"/>
            </p:cNvSpPr>
            <p:nvPr/>
          </p:nvSpPr>
          <p:spPr bwMode="auto">
            <a:xfrm>
              <a:off x="4567156" y="413688"/>
              <a:ext cx="632883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S8</a:t>
              </a:r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6" name="Line 22"/>
            <p:cNvSpPr>
              <a:spLocks noChangeShapeType="1"/>
            </p:cNvSpPr>
            <p:nvPr/>
          </p:nvSpPr>
          <p:spPr bwMode="auto">
            <a:xfrm>
              <a:off x="4883598" y="794688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7" name="AutoShape 28"/>
            <p:cNvSpPr>
              <a:spLocks noChangeArrowheads="1"/>
            </p:cNvSpPr>
            <p:nvPr/>
          </p:nvSpPr>
          <p:spPr bwMode="auto">
            <a:xfrm>
              <a:off x="4162934" y="954287"/>
              <a:ext cx="1406525" cy="514350"/>
            </a:xfrm>
            <a:prstGeom prst="flowChartDecis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fr-FR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 eaLnBrk="0" hangingPunct="0"/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Composites</a:t>
              </a:r>
            </a:p>
            <a:p>
              <a:pPr algn="ctr" eaLnBrk="0" hangingPunct="0"/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58" name="Group 31"/>
            <p:cNvGrpSpPr>
              <a:grpSpLocks/>
            </p:cNvGrpSpPr>
            <p:nvPr/>
          </p:nvGrpSpPr>
          <p:grpSpPr bwMode="auto">
            <a:xfrm>
              <a:off x="4237114" y="703614"/>
              <a:ext cx="422275" cy="381000"/>
              <a:chOff x="3552" y="1104"/>
              <a:chExt cx="288" cy="240"/>
            </a:xfrm>
          </p:grpSpPr>
          <p:sp>
            <p:nvSpPr>
              <p:cNvPr id="159" name="Line 32"/>
              <p:cNvSpPr>
                <a:spLocks noChangeShapeType="1"/>
              </p:cNvSpPr>
              <p:nvPr/>
            </p:nvSpPr>
            <p:spPr bwMode="auto">
              <a:xfrm>
                <a:off x="3552" y="1104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60" name="Line 33"/>
              <p:cNvSpPr>
                <a:spLocks noChangeShapeType="1"/>
              </p:cNvSpPr>
              <p:nvPr/>
            </p:nvSpPr>
            <p:spPr bwMode="auto">
              <a:xfrm>
                <a:off x="3552" y="134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61" name="Text Box 34"/>
              <p:cNvSpPr txBox="1">
                <a:spLocks noChangeArrowheads="1"/>
              </p:cNvSpPr>
              <p:nvPr/>
            </p:nvSpPr>
            <p:spPr bwMode="auto">
              <a:xfrm>
                <a:off x="3552" y="1164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>
                    <a:latin typeface="Calibri" panose="020F0502020204030204" pitchFamily="34" charset="0"/>
                    <a:cs typeface="Calibri" panose="020F0502020204030204" pitchFamily="34" charset="0"/>
                  </a:rPr>
                  <a:t>D5</a:t>
                </a:r>
                <a:endParaRPr lang="en-GB" altLang="fr-FR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62" name="Line 35"/>
            <p:cNvSpPr>
              <a:spLocks noChangeShapeType="1"/>
            </p:cNvSpPr>
            <p:nvPr/>
          </p:nvSpPr>
          <p:spPr bwMode="auto">
            <a:xfrm flipH="1">
              <a:off x="3608031" y="1468637"/>
              <a:ext cx="1258166" cy="873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3" name="Line 212"/>
            <p:cNvSpPr>
              <a:spLocks noChangeShapeType="1"/>
            </p:cNvSpPr>
            <p:nvPr/>
          </p:nvSpPr>
          <p:spPr bwMode="auto">
            <a:xfrm>
              <a:off x="3893385" y="242889"/>
              <a:ext cx="976901" cy="7041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4" name="Oval 219"/>
            <p:cNvSpPr>
              <a:spLocks noChangeArrowheads="1"/>
            </p:cNvSpPr>
            <p:nvPr/>
          </p:nvSpPr>
          <p:spPr bwMode="auto">
            <a:xfrm>
              <a:off x="3260313" y="32688"/>
              <a:ext cx="633413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S11</a:t>
              </a:r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5" name="Line 225"/>
            <p:cNvSpPr>
              <a:spLocks noChangeShapeType="1"/>
            </p:cNvSpPr>
            <p:nvPr/>
          </p:nvSpPr>
          <p:spPr bwMode="auto">
            <a:xfrm flipH="1">
              <a:off x="1587143" y="242888"/>
              <a:ext cx="1700083" cy="25566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aphicFrame>
        <p:nvGraphicFramePr>
          <p:cNvPr id="166" name="Graphique 16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5991915"/>
              </p:ext>
            </p:extLst>
          </p:nvPr>
        </p:nvGraphicFramePr>
        <p:xfrm>
          <a:off x="6731717" y="-73326"/>
          <a:ext cx="2747607" cy="2143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7" name="Graphique 16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2207704"/>
              </p:ext>
            </p:extLst>
          </p:nvPr>
        </p:nvGraphicFramePr>
        <p:xfrm>
          <a:off x="6664157" y="1812847"/>
          <a:ext cx="2895600" cy="2146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8" name="Text Box 21"/>
          <p:cNvSpPr txBox="1">
            <a:spLocks noChangeArrowheads="1"/>
          </p:cNvSpPr>
          <p:nvPr/>
        </p:nvSpPr>
        <p:spPr bwMode="auto">
          <a:xfrm>
            <a:off x="5158854" y="3886200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ext Box 22"/>
          <p:cNvSpPr txBox="1">
            <a:spLocks noChangeArrowheads="1"/>
          </p:cNvSpPr>
          <p:nvPr/>
        </p:nvSpPr>
        <p:spPr bwMode="auto">
          <a:xfrm>
            <a:off x="5158854" y="6291021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Line 25"/>
          <p:cNvSpPr>
            <a:spLocks noChangeShapeType="1"/>
          </p:cNvSpPr>
          <p:nvPr/>
        </p:nvSpPr>
        <p:spPr bwMode="auto">
          <a:xfrm>
            <a:off x="7802769" y="6426997"/>
            <a:ext cx="0" cy="932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ext Box 26"/>
          <p:cNvSpPr txBox="1">
            <a:spLocks noChangeArrowheads="1"/>
          </p:cNvSpPr>
          <p:nvPr/>
        </p:nvSpPr>
        <p:spPr bwMode="auto">
          <a:xfrm>
            <a:off x="7736987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ext Box 27"/>
          <p:cNvSpPr txBox="1">
            <a:spLocks noChangeArrowheads="1"/>
          </p:cNvSpPr>
          <p:nvPr/>
        </p:nvSpPr>
        <p:spPr bwMode="auto">
          <a:xfrm>
            <a:off x="5308128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Rectangle 28"/>
          <p:cNvSpPr>
            <a:spLocks noChangeArrowheads="1"/>
          </p:cNvSpPr>
          <p:nvPr/>
        </p:nvSpPr>
        <p:spPr bwMode="auto">
          <a:xfrm>
            <a:off x="7736987" y="3979440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ext Box 29"/>
          <p:cNvSpPr txBox="1">
            <a:spLocks noChangeArrowheads="1"/>
          </p:cNvSpPr>
          <p:nvPr/>
        </p:nvSpPr>
        <p:spPr bwMode="auto">
          <a:xfrm>
            <a:off x="7886261" y="3886200"/>
            <a:ext cx="523301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S9</a:t>
            </a:r>
          </a:p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S10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5" name="Rectangle 30"/>
          <p:cNvSpPr>
            <a:spLocks noChangeArrowheads="1"/>
          </p:cNvSpPr>
          <p:nvPr/>
        </p:nvSpPr>
        <p:spPr bwMode="auto">
          <a:xfrm>
            <a:off x="6049004" y="5580027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6" name="Text Box 32"/>
          <p:cNvSpPr txBox="1">
            <a:spLocks noChangeArrowheads="1"/>
          </p:cNvSpPr>
          <p:nvPr/>
        </p:nvSpPr>
        <p:spPr bwMode="auto">
          <a:xfrm>
            <a:off x="5727830" y="5548400"/>
            <a:ext cx="41973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S3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7" name="Rectangle 33"/>
          <p:cNvSpPr>
            <a:spLocks noChangeArrowheads="1"/>
          </p:cNvSpPr>
          <p:nvPr/>
        </p:nvSpPr>
        <p:spPr bwMode="auto">
          <a:xfrm>
            <a:off x="6261118" y="5762855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ext Box 34"/>
          <p:cNvSpPr txBox="1">
            <a:spLocks noChangeArrowheads="1"/>
          </p:cNvSpPr>
          <p:nvPr/>
        </p:nvSpPr>
        <p:spPr bwMode="auto">
          <a:xfrm>
            <a:off x="6354730" y="5716234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9" name="Rectangle 35"/>
          <p:cNvSpPr>
            <a:spLocks noChangeArrowheads="1"/>
          </p:cNvSpPr>
          <p:nvPr/>
        </p:nvSpPr>
        <p:spPr bwMode="auto">
          <a:xfrm>
            <a:off x="6347120" y="5373211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0" name="Text Box 36"/>
          <p:cNvSpPr txBox="1">
            <a:spLocks noChangeArrowheads="1"/>
          </p:cNvSpPr>
          <p:nvPr/>
        </p:nvSpPr>
        <p:spPr bwMode="auto">
          <a:xfrm>
            <a:off x="6066376" y="5326591"/>
            <a:ext cx="35505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S4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1" name="Rectangle 37"/>
          <p:cNvSpPr>
            <a:spLocks noChangeArrowheads="1"/>
          </p:cNvSpPr>
          <p:nvPr/>
        </p:nvSpPr>
        <p:spPr bwMode="auto">
          <a:xfrm>
            <a:off x="6728620" y="513527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2" name="Text Box 38"/>
          <p:cNvSpPr txBox="1">
            <a:spLocks noChangeArrowheads="1"/>
          </p:cNvSpPr>
          <p:nvPr/>
        </p:nvSpPr>
        <p:spPr bwMode="auto">
          <a:xfrm>
            <a:off x="6720848" y="5076776"/>
            <a:ext cx="37360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S7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3" name="Rectangle 39"/>
          <p:cNvSpPr>
            <a:spLocks noChangeArrowheads="1"/>
          </p:cNvSpPr>
          <p:nvPr/>
        </p:nvSpPr>
        <p:spPr bwMode="auto">
          <a:xfrm>
            <a:off x="6609586" y="5264137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4" name="Text Box 40"/>
          <p:cNvSpPr txBox="1">
            <a:spLocks noChangeArrowheads="1"/>
          </p:cNvSpPr>
          <p:nvPr/>
        </p:nvSpPr>
        <p:spPr bwMode="auto">
          <a:xfrm>
            <a:off x="6613463" y="5296995"/>
            <a:ext cx="43011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S2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5" name="Rectangle 41"/>
          <p:cNvSpPr>
            <a:spLocks noChangeArrowheads="1"/>
          </p:cNvSpPr>
          <p:nvPr/>
        </p:nvSpPr>
        <p:spPr bwMode="auto">
          <a:xfrm>
            <a:off x="6675545" y="5648536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ext Box 42"/>
          <p:cNvSpPr txBox="1">
            <a:spLocks noChangeArrowheads="1"/>
          </p:cNvSpPr>
          <p:nvPr/>
        </p:nvSpPr>
        <p:spPr bwMode="auto">
          <a:xfrm>
            <a:off x="6640481" y="5753553"/>
            <a:ext cx="39300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S6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Rectangle 43"/>
          <p:cNvSpPr>
            <a:spLocks noChangeArrowheads="1"/>
          </p:cNvSpPr>
          <p:nvPr/>
        </p:nvSpPr>
        <p:spPr bwMode="auto">
          <a:xfrm>
            <a:off x="6864252" y="5577286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8" name="Text Box 44"/>
          <p:cNvSpPr txBox="1">
            <a:spLocks noChangeArrowheads="1"/>
          </p:cNvSpPr>
          <p:nvPr/>
        </p:nvSpPr>
        <p:spPr bwMode="auto">
          <a:xfrm>
            <a:off x="6936063" y="5527928"/>
            <a:ext cx="3364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S8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9" name="Rectangle 45"/>
          <p:cNvSpPr>
            <a:spLocks noChangeArrowheads="1"/>
          </p:cNvSpPr>
          <p:nvPr/>
        </p:nvSpPr>
        <p:spPr bwMode="auto">
          <a:xfrm>
            <a:off x="5269334" y="4119301"/>
            <a:ext cx="76745" cy="21911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algn="ctr"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46"/>
          <p:cNvSpPr>
            <a:spLocks noChangeArrowheads="1"/>
          </p:cNvSpPr>
          <p:nvPr/>
        </p:nvSpPr>
        <p:spPr bwMode="auto">
          <a:xfrm>
            <a:off x="5532460" y="6496927"/>
            <a:ext cx="2055253" cy="1398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 I S Q U E   E C O N O M I Q U 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1" name="Text Box 47"/>
          <p:cNvSpPr txBox="1">
            <a:spLocks noChangeArrowheads="1"/>
          </p:cNvSpPr>
          <p:nvPr/>
        </p:nvSpPr>
        <p:spPr bwMode="auto">
          <a:xfrm>
            <a:off x="7886261" y="4818602"/>
            <a:ext cx="1046602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Hypothèse </a:t>
            </a: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 sert de l’acquis sur S2 pour rentrer sur S11</a:t>
            </a:r>
            <a:endParaRPr lang="en-GB" altLang="fr-FR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Rectangle 48"/>
          <p:cNvSpPr>
            <a:spLocks noChangeArrowheads="1"/>
          </p:cNvSpPr>
          <p:nvPr/>
        </p:nvSpPr>
        <p:spPr bwMode="auto">
          <a:xfrm>
            <a:off x="6182370" y="523467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3" name="Text Box 49"/>
          <p:cNvSpPr txBox="1">
            <a:spLocks noChangeArrowheads="1"/>
          </p:cNvSpPr>
          <p:nvPr/>
        </p:nvSpPr>
        <p:spPr bwMode="auto">
          <a:xfrm>
            <a:off x="5758523" y="5152276"/>
            <a:ext cx="4107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" name="Rectangle 193"/>
          <p:cNvSpPr/>
          <p:nvPr/>
        </p:nvSpPr>
        <p:spPr bwMode="auto">
          <a:xfrm>
            <a:off x="5382764" y="3979440"/>
            <a:ext cx="2420004" cy="2447557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5" name="Connecteur droit 194"/>
          <p:cNvCxnSpPr/>
          <p:nvPr/>
        </p:nvCxnSpPr>
        <p:spPr bwMode="auto">
          <a:xfrm>
            <a:off x="6149595" y="398779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6" name="Connecteur droit 195"/>
          <p:cNvCxnSpPr/>
          <p:nvPr/>
        </p:nvCxnSpPr>
        <p:spPr bwMode="auto">
          <a:xfrm>
            <a:off x="6991842" y="397944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7" name="Connecteur droit 196"/>
          <p:cNvCxnSpPr/>
          <p:nvPr/>
        </p:nvCxnSpPr>
        <p:spPr bwMode="auto">
          <a:xfrm>
            <a:off x="5383186" y="4766357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8" name="Connecteur droit 197"/>
          <p:cNvCxnSpPr/>
          <p:nvPr/>
        </p:nvCxnSpPr>
        <p:spPr bwMode="auto">
          <a:xfrm>
            <a:off x="5384393" y="5560999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" name="Connecteur droit avec flèche 200"/>
          <p:cNvCxnSpPr/>
          <p:nvPr/>
        </p:nvCxnSpPr>
        <p:spPr bwMode="auto">
          <a:xfrm flipH="1" flipV="1">
            <a:off x="6243903" y="5288669"/>
            <a:ext cx="860409" cy="832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9" name="Rectangle 33"/>
          <p:cNvSpPr>
            <a:spLocks noChangeArrowheads="1"/>
          </p:cNvSpPr>
          <p:nvPr/>
        </p:nvSpPr>
        <p:spPr bwMode="auto">
          <a:xfrm>
            <a:off x="6579768" y="3991505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Text Box 34"/>
          <p:cNvSpPr txBox="1">
            <a:spLocks noChangeArrowheads="1"/>
          </p:cNvSpPr>
          <p:nvPr/>
        </p:nvSpPr>
        <p:spPr bwMode="auto">
          <a:xfrm>
            <a:off x="6673380" y="3944884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8" name="Triangle isocèle 117"/>
          <p:cNvSpPr/>
          <p:nvPr/>
        </p:nvSpPr>
        <p:spPr bwMode="auto">
          <a:xfrm rot="26520000">
            <a:off x="7291268" y="3029277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Triangle isocèle 120"/>
          <p:cNvSpPr/>
          <p:nvPr/>
        </p:nvSpPr>
        <p:spPr bwMode="auto">
          <a:xfrm rot="10800000">
            <a:off x="7984166" y="2214294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" name="Triangle isocèle 121"/>
          <p:cNvSpPr/>
          <p:nvPr/>
        </p:nvSpPr>
        <p:spPr bwMode="auto">
          <a:xfrm rot="12240000">
            <a:off x="8354934" y="2407638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" name="Triangle isocèle 122"/>
          <p:cNvSpPr/>
          <p:nvPr/>
        </p:nvSpPr>
        <p:spPr bwMode="auto">
          <a:xfrm rot="20640000">
            <a:off x="8227816" y="3594988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4" name="Triangle isocèle 123"/>
          <p:cNvSpPr/>
          <p:nvPr/>
        </p:nvSpPr>
        <p:spPr bwMode="auto">
          <a:xfrm rot="24540000">
            <a:off x="7438504" y="3406188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5" name="Triangle isocèle 124"/>
          <p:cNvSpPr/>
          <p:nvPr/>
        </p:nvSpPr>
        <p:spPr bwMode="auto">
          <a:xfrm rot="28140000">
            <a:off x="7334484" y="2663053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6" name="Triangle isocèle 125"/>
          <p:cNvSpPr/>
          <p:nvPr/>
        </p:nvSpPr>
        <p:spPr bwMode="auto">
          <a:xfrm rot="18480000">
            <a:off x="8533357" y="3362053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7" name="Triangle isocèle 126"/>
          <p:cNvSpPr/>
          <p:nvPr/>
        </p:nvSpPr>
        <p:spPr bwMode="auto">
          <a:xfrm rot="23280000">
            <a:off x="7758120" y="3577379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8" name="Triangle isocèle 127"/>
          <p:cNvSpPr/>
          <p:nvPr/>
        </p:nvSpPr>
        <p:spPr bwMode="auto">
          <a:xfrm rot="16620000">
            <a:off x="8651939" y="3036242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9" name="Triangle isocèle 128"/>
          <p:cNvSpPr/>
          <p:nvPr/>
        </p:nvSpPr>
        <p:spPr bwMode="auto">
          <a:xfrm rot="14940000">
            <a:off x="8608021" y="2682713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0" name="Triangle isocèle 129"/>
          <p:cNvSpPr/>
          <p:nvPr/>
        </p:nvSpPr>
        <p:spPr bwMode="auto">
          <a:xfrm rot="26520000">
            <a:off x="7277620" y="1145853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1" name="Triangle isocèle 130"/>
          <p:cNvSpPr/>
          <p:nvPr/>
        </p:nvSpPr>
        <p:spPr bwMode="auto">
          <a:xfrm rot="10800000">
            <a:off x="7984166" y="344518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2" name="Triangle isocèle 131"/>
          <p:cNvSpPr/>
          <p:nvPr/>
        </p:nvSpPr>
        <p:spPr bwMode="auto">
          <a:xfrm rot="12240000">
            <a:off x="8354934" y="537862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" name="Triangle isocèle 132"/>
          <p:cNvSpPr/>
          <p:nvPr/>
        </p:nvSpPr>
        <p:spPr bwMode="auto">
          <a:xfrm rot="20640000">
            <a:off x="8200520" y="1725212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4" name="Triangle isocèle 133"/>
          <p:cNvSpPr/>
          <p:nvPr/>
        </p:nvSpPr>
        <p:spPr bwMode="auto">
          <a:xfrm rot="24540000">
            <a:off x="7438504" y="1495468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" name="Triangle isocèle 134"/>
          <p:cNvSpPr/>
          <p:nvPr/>
        </p:nvSpPr>
        <p:spPr bwMode="auto">
          <a:xfrm rot="28140000">
            <a:off x="7320836" y="793277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Triangle isocèle 135"/>
          <p:cNvSpPr/>
          <p:nvPr/>
        </p:nvSpPr>
        <p:spPr bwMode="auto">
          <a:xfrm rot="18480000">
            <a:off x="8506061" y="1478629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7" name="Triangle isocèle 136"/>
          <p:cNvSpPr/>
          <p:nvPr/>
        </p:nvSpPr>
        <p:spPr bwMode="auto">
          <a:xfrm rot="23280000">
            <a:off x="7758120" y="1707603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8" name="Triangle isocèle 137"/>
          <p:cNvSpPr/>
          <p:nvPr/>
        </p:nvSpPr>
        <p:spPr bwMode="auto">
          <a:xfrm rot="16620000">
            <a:off x="8651939" y="1166466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Triangle isocèle 138"/>
          <p:cNvSpPr/>
          <p:nvPr/>
        </p:nvSpPr>
        <p:spPr bwMode="auto">
          <a:xfrm rot="14940000">
            <a:off x="8635317" y="785641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0" name="AutoShape 37"/>
          <p:cNvSpPr>
            <a:spLocks noChangeArrowheads="1"/>
          </p:cNvSpPr>
          <p:nvPr/>
        </p:nvSpPr>
        <p:spPr bwMode="auto">
          <a:xfrm>
            <a:off x="2916895" y="2871000"/>
            <a:ext cx="1406827" cy="314032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Norme sévère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1" name="Group 43"/>
          <p:cNvGrpSpPr>
            <a:grpSpLocks/>
          </p:cNvGrpSpPr>
          <p:nvPr/>
        </p:nvGrpSpPr>
        <p:grpSpPr bwMode="auto">
          <a:xfrm>
            <a:off x="2631517" y="2638431"/>
            <a:ext cx="422048" cy="395288"/>
            <a:chOff x="1680" y="2454"/>
            <a:chExt cx="288" cy="249"/>
          </a:xfrm>
        </p:grpSpPr>
        <p:sp>
          <p:nvSpPr>
            <p:cNvPr id="142" name="Line 44"/>
            <p:cNvSpPr>
              <a:spLocks noChangeShapeType="1"/>
            </p:cNvSpPr>
            <p:nvPr/>
          </p:nvSpPr>
          <p:spPr bwMode="auto">
            <a:xfrm>
              <a:off x="1680" y="245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3" name="Line 45"/>
            <p:cNvSpPr>
              <a:spLocks noChangeShapeType="1"/>
            </p:cNvSpPr>
            <p:nvPr/>
          </p:nvSpPr>
          <p:spPr bwMode="auto">
            <a:xfrm>
              <a:off x="1680" y="2703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4" name="Text Box 46"/>
            <p:cNvSpPr txBox="1">
              <a:spLocks noChangeArrowheads="1"/>
            </p:cNvSpPr>
            <p:nvPr/>
          </p:nvSpPr>
          <p:spPr bwMode="auto">
            <a:xfrm>
              <a:off x="1680" y="251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D3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45" name="Line 210"/>
          <p:cNvSpPr>
            <a:spLocks noChangeShapeType="1"/>
          </p:cNvSpPr>
          <p:nvPr/>
        </p:nvSpPr>
        <p:spPr bwMode="auto">
          <a:xfrm>
            <a:off x="3612738" y="1413150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6" name="Groupe 145"/>
          <p:cNvGrpSpPr/>
          <p:nvPr/>
        </p:nvGrpSpPr>
        <p:grpSpPr>
          <a:xfrm>
            <a:off x="2526268" y="1564075"/>
            <a:ext cx="1853349" cy="1290704"/>
            <a:chOff x="4682652" y="1564075"/>
            <a:chExt cx="1853349" cy="1290704"/>
          </a:xfrm>
        </p:grpSpPr>
        <p:sp>
          <p:nvSpPr>
            <p:cNvPr id="147" name="Oval 208"/>
            <p:cNvSpPr>
              <a:spLocks noChangeArrowheads="1"/>
            </p:cNvSpPr>
            <p:nvPr/>
          </p:nvSpPr>
          <p:spPr bwMode="auto">
            <a:xfrm>
              <a:off x="5470908" y="2536803"/>
              <a:ext cx="633412" cy="1905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S4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48" name="Connecteur droit 147"/>
            <p:cNvCxnSpPr/>
            <p:nvPr/>
          </p:nvCxnSpPr>
          <p:spPr bwMode="auto">
            <a:xfrm>
              <a:off x="5788289" y="2727303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49" name="Group 23"/>
            <p:cNvGrpSpPr>
              <a:grpSpLocks/>
            </p:cNvGrpSpPr>
            <p:nvPr/>
          </p:nvGrpSpPr>
          <p:grpSpPr bwMode="auto">
            <a:xfrm>
              <a:off x="4682652" y="1666927"/>
              <a:ext cx="421922" cy="381000"/>
              <a:chOff x="576" y="1872"/>
              <a:chExt cx="288" cy="240"/>
            </a:xfrm>
          </p:grpSpPr>
          <p:sp>
            <p:nvSpPr>
              <p:cNvPr id="199" name="Line 24"/>
              <p:cNvSpPr>
                <a:spLocks noChangeShapeType="1"/>
              </p:cNvSpPr>
              <p:nvPr/>
            </p:nvSpPr>
            <p:spPr bwMode="auto">
              <a:xfrm>
                <a:off x="576" y="1872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0" name="Line 25"/>
              <p:cNvSpPr>
                <a:spLocks noChangeShapeType="1"/>
              </p:cNvSpPr>
              <p:nvPr/>
            </p:nvSpPr>
            <p:spPr bwMode="auto">
              <a:xfrm>
                <a:off x="576" y="2112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2" name="Text Box 26"/>
              <p:cNvSpPr txBox="1">
                <a:spLocks noChangeArrowheads="1"/>
              </p:cNvSpPr>
              <p:nvPr/>
            </p:nvSpPr>
            <p:spPr bwMode="auto">
              <a:xfrm>
                <a:off x="576" y="1920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altLang="fr-FR" sz="1200">
                    <a:latin typeface="Calibri" panose="020F0502020204030204" pitchFamily="34" charset="0"/>
                    <a:cs typeface="Calibri" panose="020F0502020204030204" pitchFamily="34" charset="0"/>
                  </a:rPr>
                  <a:t>D4</a:t>
                </a:r>
                <a:endParaRPr lang="en-GB" altLang="fr-FR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50" name="Group 226"/>
            <p:cNvGrpSpPr>
              <a:grpSpLocks/>
            </p:cNvGrpSpPr>
            <p:nvPr/>
          </p:nvGrpSpPr>
          <p:grpSpPr bwMode="auto">
            <a:xfrm>
              <a:off x="5040576" y="1925665"/>
              <a:ext cx="1495425" cy="491489"/>
              <a:chOff x="4152" y="1321"/>
              <a:chExt cx="942" cy="363"/>
            </a:xfrm>
          </p:grpSpPr>
          <p:sp>
            <p:nvSpPr>
              <p:cNvPr id="153" name="AutoShape 227"/>
              <p:cNvSpPr>
                <a:spLocks noChangeArrowheads="1"/>
              </p:cNvSpPr>
              <p:nvPr/>
            </p:nvSpPr>
            <p:spPr bwMode="auto">
              <a:xfrm>
                <a:off x="4152" y="1321"/>
                <a:ext cx="942" cy="340"/>
              </a:xfrm>
              <a:prstGeom prst="diamond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54" name="Text Box 228"/>
              <p:cNvSpPr txBox="1">
                <a:spLocks noChangeArrowheads="1"/>
              </p:cNvSpPr>
              <p:nvPr/>
            </p:nvSpPr>
            <p:spPr bwMode="auto">
              <a:xfrm>
                <a:off x="4276" y="1343"/>
                <a:ext cx="722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fr-FR" altLang="fr-FR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Caractérisation</a:t>
                </a:r>
              </a:p>
              <a:p>
                <a:pPr algn="ctr" eaLnBrk="0" hangingPunct="0"/>
                <a:r>
                  <a:rPr lang="fr-FR" alt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défauts</a:t>
                </a:r>
                <a:endParaRPr lang="en-GB" altLang="fr-FR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cxnSp>
          <p:nvCxnSpPr>
            <p:cNvPr id="151" name="Connecteur droit 150"/>
            <p:cNvCxnSpPr/>
            <p:nvPr/>
          </p:nvCxnSpPr>
          <p:spPr bwMode="auto">
            <a:xfrm>
              <a:off x="5791711" y="2389245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2" name="AutoShape 37"/>
            <p:cNvSpPr>
              <a:spLocks noChangeArrowheads="1"/>
            </p:cNvSpPr>
            <p:nvPr/>
          </p:nvSpPr>
          <p:spPr bwMode="auto">
            <a:xfrm>
              <a:off x="5089293" y="1564075"/>
              <a:ext cx="1406827" cy="327530"/>
            </a:xfrm>
            <a:prstGeom prst="flowChartDecis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fr-FR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 eaLnBrk="0" hangingPunct="0"/>
              <a:r>
                <a:rPr lang="fr-FR" altLang="fr-FR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Balayage</a:t>
              </a:r>
              <a:endParaRPr lang="fr-FR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 eaLnBrk="0" hangingPunct="0"/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03" name="Text Box 75"/>
          <p:cNvSpPr txBox="1">
            <a:spLocks noChangeArrowheads="1"/>
          </p:cNvSpPr>
          <p:nvPr/>
        </p:nvSpPr>
        <p:spPr bwMode="auto">
          <a:xfrm>
            <a:off x="5311916" y="3634824"/>
            <a:ext cx="2422421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600" i="1" dirty="0">
                <a:latin typeface="Calibri" panose="020F0502020204030204" pitchFamily="34" charset="0"/>
                <a:cs typeface="Calibri" panose="020F0502020204030204" pitchFamily="34" charset="0"/>
              </a:rPr>
              <a:t>Diagnostic </a:t>
            </a:r>
            <a:r>
              <a:rPr lang="fr-FR" altLang="fr-FR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D5bis</a:t>
            </a:r>
            <a:endParaRPr lang="en-GB" altLang="fr-FR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4" name="Line 32"/>
          <p:cNvSpPr>
            <a:spLocks noChangeShapeType="1"/>
          </p:cNvSpPr>
          <p:nvPr/>
        </p:nvSpPr>
        <p:spPr bwMode="auto">
          <a:xfrm>
            <a:off x="1981141" y="116511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" name="Line 33"/>
          <p:cNvSpPr>
            <a:spLocks noChangeShapeType="1"/>
          </p:cNvSpPr>
          <p:nvPr/>
        </p:nvSpPr>
        <p:spPr bwMode="auto">
          <a:xfrm>
            <a:off x="1981141" y="1546110"/>
            <a:ext cx="351896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6" name="Text Box 34"/>
          <p:cNvSpPr txBox="1">
            <a:spLocks noChangeArrowheads="1"/>
          </p:cNvSpPr>
          <p:nvPr/>
        </p:nvSpPr>
        <p:spPr bwMode="auto">
          <a:xfrm>
            <a:off x="1981141" y="1260360"/>
            <a:ext cx="7560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D5 bis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2567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2"/>
          <p:cNvSpPr>
            <a:spLocks noChangeShapeType="1"/>
          </p:cNvSpPr>
          <p:nvPr/>
        </p:nvSpPr>
        <p:spPr bwMode="auto">
          <a:xfrm>
            <a:off x="581025" y="-19050"/>
            <a:ext cx="0" cy="6553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509588" y="6534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509588" y="53149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509588" y="40957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581025" y="2876550"/>
            <a:ext cx="139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509588" y="438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509588" y="16573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28600" y="62817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228600" y="51006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28600" y="388620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228600" y="26622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228600" y="146685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-34925" y="242888"/>
            <a:ext cx="6334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5 ou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1" name="AutoShape 15"/>
          <p:cNvSpPr>
            <a:spLocks noChangeArrowheads="1"/>
          </p:cNvSpPr>
          <p:nvPr/>
        </p:nvSpPr>
        <p:spPr bwMode="auto">
          <a:xfrm>
            <a:off x="2743200" y="6264892"/>
            <a:ext cx="1758950" cy="57150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Génération d’US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par laser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2" name="AutoShape 16"/>
          <p:cNvSpPr>
            <a:spLocks noChangeArrowheads="1"/>
          </p:cNvSpPr>
          <p:nvPr/>
        </p:nvSpPr>
        <p:spPr bwMode="auto">
          <a:xfrm>
            <a:off x="2470239" y="5606960"/>
            <a:ext cx="2320925" cy="66675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Détection 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défaut </a:t>
            </a:r>
          </a:p>
          <a:p>
            <a:pPr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ans métal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3" name="Oval 17"/>
          <p:cNvSpPr>
            <a:spLocks noChangeArrowheads="1"/>
          </p:cNvSpPr>
          <p:nvPr/>
        </p:nvSpPr>
        <p:spPr bwMode="auto">
          <a:xfrm>
            <a:off x="3305175" y="4497786"/>
            <a:ext cx="633413" cy="381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>
            <a:off x="3622675" y="4859736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6" name="AutoShape 20"/>
          <p:cNvSpPr>
            <a:spLocks noChangeArrowheads="1"/>
          </p:cNvSpPr>
          <p:nvPr/>
        </p:nvSpPr>
        <p:spPr bwMode="auto">
          <a:xfrm>
            <a:off x="2682307" y="5080692"/>
            <a:ext cx="1884849" cy="523875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hangingPunct="0"/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mouvement relatif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9987" name="Group 51"/>
          <p:cNvGrpSpPr>
            <a:grpSpLocks/>
          </p:cNvGrpSpPr>
          <p:nvPr/>
        </p:nvGrpSpPr>
        <p:grpSpPr bwMode="auto">
          <a:xfrm>
            <a:off x="2194187" y="5006549"/>
            <a:ext cx="422275" cy="381000"/>
            <a:chOff x="672" y="3936"/>
            <a:chExt cx="288" cy="240"/>
          </a:xfrm>
        </p:grpSpPr>
        <p:sp>
          <p:nvSpPr>
            <p:cNvPr id="39988" name="Line 52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89" name="Line 53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0" name="Text Box 54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D1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9991" name="Group 55"/>
          <p:cNvGrpSpPr>
            <a:grpSpLocks/>
          </p:cNvGrpSpPr>
          <p:nvPr/>
        </p:nvGrpSpPr>
        <p:grpSpPr bwMode="auto">
          <a:xfrm>
            <a:off x="2244725" y="6445250"/>
            <a:ext cx="422275" cy="381000"/>
            <a:chOff x="672" y="3936"/>
            <a:chExt cx="288" cy="240"/>
          </a:xfrm>
        </p:grpSpPr>
        <p:sp>
          <p:nvSpPr>
            <p:cNvPr id="39992" name="Line 56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3" name="Line 57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4" name="Text Box 58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D0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0173" name="Text Box 237"/>
          <p:cNvSpPr txBox="1">
            <a:spLocks noChangeArrowheads="1"/>
          </p:cNvSpPr>
          <p:nvPr/>
        </p:nvSpPr>
        <p:spPr bwMode="auto">
          <a:xfrm>
            <a:off x="620713" y="61913"/>
            <a:ext cx="815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b="1">
                <a:latin typeface="Calibri" panose="020F0502020204030204" pitchFamily="34" charset="0"/>
                <a:cs typeface="Calibri" panose="020F0502020204030204" pitchFamily="34" charset="0"/>
              </a:rPr>
              <a:t>Années</a:t>
            </a:r>
          </a:p>
        </p:txBody>
      </p:sp>
      <p:grpSp>
        <p:nvGrpSpPr>
          <p:cNvPr id="2" name="Groupe 1"/>
          <p:cNvGrpSpPr/>
          <p:nvPr/>
        </p:nvGrpSpPr>
        <p:grpSpPr>
          <a:xfrm>
            <a:off x="2068306" y="3294123"/>
            <a:ext cx="2647605" cy="1203663"/>
            <a:chOff x="2068306" y="3294123"/>
            <a:chExt cx="2647605" cy="1203663"/>
          </a:xfrm>
        </p:grpSpPr>
        <p:sp>
          <p:nvSpPr>
            <p:cNvPr id="62" name="Oval 38"/>
            <p:cNvSpPr>
              <a:spLocks noChangeArrowheads="1"/>
            </p:cNvSpPr>
            <p:nvPr/>
          </p:nvSpPr>
          <p:spPr bwMode="auto">
            <a:xfrm>
              <a:off x="3314165" y="3294123"/>
              <a:ext cx="633072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S3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Line 40"/>
            <p:cNvSpPr>
              <a:spLocks noChangeShapeType="1"/>
            </p:cNvSpPr>
            <p:nvPr/>
          </p:nvSpPr>
          <p:spPr bwMode="auto">
            <a:xfrm>
              <a:off x="3621900" y="4345386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64" name="Group 47"/>
            <p:cNvGrpSpPr>
              <a:grpSpLocks/>
            </p:cNvGrpSpPr>
            <p:nvPr/>
          </p:nvGrpSpPr>
          <p:grpSpPr bwMode="auto">
            <a:xfrm>
              <a:off x="2068306" y="3841175"/>
              <a:ext cx="422275" cy="381000"/>
              <a:chOff x="672" y="2860"/>
              <a:chExt cx="288" cy="240"/>
            </a:xfrm>
          </p:grpSpPr>
          <p:sp>
            <p:nvSpPr>
              <p:cNvPr id="65" name="Line 48"/>
              <p:cNvSpPr>
                <a:spLocks noChangeShapeType="1"/>
              </p:cNvSpPr>
              <p:nvPr/>
            </p:nvSpPr>
            <p:spPr bwMode="auto">
              <a:xfrm>
                <a:off x="672" y="2860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6" name="Line 49"/>
              <p:cNvSpPr>
                <a:spLocks noChangeShapeType="1"/>
              </p:cNvSpPr>
              <p:nvPr/>
            </p:nvSpPr>
            <p:spPr bwMode="auto">
              <a:xfrm>
                <a:off x="672" y="3100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7" name="Text Box 50"/>
              <p:cNvSpPr txBox="1">
                <a:spLocks noChangeArrowheads="1"/>
              </p:cNvSpPr>
              <p:nvPr/>
            </p:nvSpPr>
            <p:spPr bwMode="auto">
              <a:xfrm>
                <a:off x="672" y="2908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fr-FR" altLang="fr-FR" sz="1200">
                    <a:latin typeface="Calibri" panose="020F0502020204030204" pitchFamily="34" charset="0"/>
                    <a:cs typeface="Calibri" panose="020F0502020204030204" pitchFamily="34" charset="0"/>
                  </a:rPr>
                  <a:t>D2</a:t>
                </a:r>
                <a:endParaRPr lang="en-GB" altLang="fr-FR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68" name="AutoShape 203"/>
            <p:cNvSpPr>
              <a:spLocks noChangeArrowheads="1"/>
            </p:cNvSpPr>
            <p:nvPr/>
          </p:nvSpPr>
          <p:spPr bwMode="auto">
            <a:xfrm>
              <a:off x="2527851" y="3805450"/>
              <a:ext cx="2188060" cy="580599"/>
            </a:xfrm>
            <a:prstGeom prst="flowChartDecis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2631348" y="3785454"/>
              <a:ext cx="2006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altLang="fr-FR" sz="13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Résist</a:t>
              </a:r>
              <a:r>
                <a:rPr lang="fr-FR" altLang="fr-FR" sz="1300" dirty="0">
                  <a:latin typeface="Calibri" panose="020F0502020204030204" pitchFamily="34" charset="0"/>
                  <a:cs typeface="Calibri" panose="020F0502020204030204" pitchFamily="34" charset="0"/>
                </a:rPr>
                <a:t/>
              </a:r>
              <a:br>
                <a:rPr lang="fr-FR" altLang="fr-FR" sz="1300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fr-FR" altLang="fr-FR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conditions </a:t>
              </a:r>
              <a:r>
                <a:rPr lang="fr-FR" altLang="fr-FR" sz="13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industrielles</a:t>
              </a:r>
              <a:endParaRPr lang="en-GB" altLang="fr-FR" sz="13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70" name="Connecteur droit 69"/>
            <p:cNvCxnSpPr/>
            <p:nvPr/>
          </p:nvCxnSpPr>
          <p:spPr bwMode="auto">
            <a:xfrm>
              <a:off x="3625330" y="3675123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79" name="Connecteur droit 78"/>
          <p:cNvCxnSpPr/>
          <p:nvPr/>
        </p:nvCxnSpPr>
        <p:spPr bwMode="auto">
          <a:xfrm>
            <a:off x="3621881" y="3183464"/>
            <a:ext cx="0" cy="12747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Oval 41"/>
          <p:cNvSpPr>
            <a:spLocks noChangeArrowheads="1"/>
          </p:cNvSpPr>
          <p:nvPr/>
        </p:nvSpPr>
        <p:spPr bwMode="auto">
          <a:xfrm>
            <a:off x="3273961" y="719137"/>
            <a:ext cx="633072" cy="23515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200">
                <a:latin typeface="Calibri" panose="020F0502020204030204" pitchFamily="34" charset="0"/>
                <a:cs typeface="Calibri" panose="020F0502020204030204" pitchFamily="34" charset="0"/>
              </a:rPr>
              <a:t>S6</a:t>
            </a:r>
            <a:endParaRPr lang="en-GB" alt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Oval 209"/>
          <p:cNvSpPr>
            <a:spLocks noChangeArrowheads="1"/>
          </p:cNvSpPr>
          <p:nvPr/>
        </p:nvSpPr>
        <p:spPr bwMode="auto">
          <a:xfrm>
            <a:off x="3260313" y="1115520"/>
            <a:ext cx="633412" cy="29762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200">
                <a:latin typeface="Calibri" panose="020F0502020204030204" pitchFamily="34" charset="0"/>
                <a:cs typeface="Calibri" panose="020F0502020204030204" pitchFamily="34" charset="0"/>
              </a:rPr>
              <a:t>S7</a:t>
            </a:r>
            <a:endParaRPr lang="en-GB" alt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Line 210"/>
          <p:cNvSpPr>
            <a:spLocks noChangeShapeType="1"/>
          </p:cNvSpPr>
          <p:nvPr/>
        </p:nvSpPr>
        <p:spPr bwMode="auto">
          <a:xfrm>
            <a:off x="3612738" y="1413150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4" name="Connecteur droit 93"/>
          <p:cNvCxnSpPr/>
          <p:nvPr/>
        </p:nvCxnSpPr>
        <p:spPr bwMode="auto">
          <a:xfrm>
            <a:off x="3585279" y="988045"/>
            <a:ext cx="0" cy="12747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2" name="Groupe 101"/>
          <p:cNvGrpSpPr/>
          <p:nvPr/>
        </p:nvGrpSpPr>
        <p:grpSpPr>
          <a:xfrm>
            <a:off x="1270438" y="2806032"/>
            <a:ext cx="2351462" cy="1021669"/>
            <a:chOff x="1270438" y="1741488"/>
            <a:chExt cx="2351462" cy="1021669"/>
          </a:xfrm>
        </p:grpSpPr>
        <p:sp>
          <p:nvSpPr>
            <p:cNvPr id="103" name="Oval 29"/>
            <p:cNvSpPr>
              <a:spLocks noChangeArrowheads="1"/>
            </p:cNvSpPr>
            <p:nvPr/>
          </p:nvSpPr>
          <p:spPr bwMode="auto">
            <a:xfrm>
              <a:off x="1270438" y="1741488"/>
              <a:ext cx="633413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S2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4" name="Line 30"/>
            <p:cNvSpPr>
              <a:spLocks noChangeShapeType="1"/>
            </p:cNvSpPr>
            <p:nvPr/>
          </p:nvSpPr>
          <p:spPr bwMode="auto">
            <a:xfrm>
              <a:off x="1758188" y="2115313"/>
              <a:ext cx="1863712" cy="6279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5" name="AutoShape 213"/>
            <p:cNvSpPr>
              <a:spLocks noChangeArrowheads="1"/>
            </p:cNvSpPr>
            <p:nvPr/>
          </p:nvSpPr>
          <p:spPr bwMode="auto">
            <a:xfrm rot="1158608">
              <a:off x="1910025" y="2055132"/>
              <a:ext cx="1412875" cy="708025"/>
            </a:xfrm>
            <a:prstGeom prst="diamond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6" name="Text Box 214"/>
            <p:cNvSpPr txBox="1">
              <a:spLocks noChangeArrowheads="1"/>
            </p:cNvSpPr>
            <p:nvPr/>
          </p:nvSpPr>
          <p:spPr bwMode="auto">
            <a:xfrm rot="775043">
              <a:off x="2183956" y="2194618"/>
              <a:ext cx="83484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Réduction</a:t>
              </a:r>
            </a:p>
            <a:p>
              <a:pPr eaLnBrk="0" hangingPunct="0"/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prix</a:t>
              </a:r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1735430" y="2236003"/>
              <a:ext cx="588962" cy="381000"/>
              <a:chOff x="8281988" y="4269186"/>
              <a:chExt cx="588962" cy="381000"/>
            </a:xfrm>
          </p:grpSpPr>
          <p:sp>
            <p:nvSpPr>
              <p:cNvPr id="108" name="Line 201"/>
              <p:cNvSpPr>
                <a:spLocks noChangeShapeType="1"/>
              </p:cNvSpPr>
              <p:nvPr/>
            </p:nvSpPr>
            <p:spPr bwMode="auto">
              <a:xfrm>
                <a:off x="8281988" y="4269186"/>
                <a:ext cx="0" cy="3810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9" name="Line 215"/>
              <p:cNvSpPr>
                <a:spLocks noChangeShapeType="1"/>
              </p:cNvSpPr>
              <p:nvPr/>
            </p:nvSpPr>
            <p:spPr bwMode="auto">
              <a:xfrm>
                <a:off x="8281988" y="4650186"/>
                <a:ext cx="49053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0" name="Text Box 216"/>
              <p:cNvSpPr txBox="1">
                <a:spLocks noChangeArrowheads="1"/>
              </p:cNvSpPr>
              <p:nvPr/>
            </p:nvSpPr>
            <p:spPr bwMode="auto">
              <a:xfrm>
                <a:off x="8281988" y="4345386"/>
                <a:ext cx="588962" cy="2746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fr-FR" alt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D2bis</a:t>
                </a:r>
                <a:endParaRPr lang="en-GB" altLang="fr-FR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55" name="Oval 21"/>
          <p:cNvSpPr>
            <a:spLocks noChangeArrowheads="1"/>
          </p:cNvSpPr>
          <p:nvPr/>
        </p:nvSpPr>
        <p:spPr bwMode="auto">
          <a:xfrm>
            <a:off x="4567156" y="413688"/>
            <a:ext cx="632883" cy="381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S8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6" name="Line 22"/>
          <p:cNvSpPr>
            <a:spLocks noChangeShapeType="1"/>
          </p:cNvSpPr>
          <p:nvPr/>
        </p:nvSpPr>
        <p:spPr bwMode="auto">
          <a:xfrm>
            <a:off x="4883598" y="794688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7" name="AutoShape 28"/>
          <p:cNvSpPr>
            <a:spLocks noChangeArrowheads="1"/>
          </p:cNvSpPr>
          <p:nvPr/>
        </p:nvSpPr>
        <p:spPr bwMode="auto">
          <a:xfrm>
            <a:off x="4162933" y="954287"/>
            <a:ext cx="1774764" cy="514350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Composites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8" name="Group 31"/>
          <p:cNvGrpSpPr>
            <a:grpSpLocks/>
          </p:cNvGrpSpPr>
          <p:nvPr/>
        </p:nvGrpSpPr>
        <p:grpSpPr bwMode="auto">
          <a:xfrm>
            <a:off x="4005098" y="703614"/>
            <a:ext cx="422275" cy="381000"/>
            <a:chOff x="3552" y="1104"/>
            <a:chExt cx="288" cy="240"/>
          </a:xfrm>
        </p:grpSpPr>
        <p:sp>
          <p:nvSpPr>
            <p:cNvPr id="159" name="Line 32"/>
            <p:cNvSpPr>
              <a:spLocks noChangeShapeType="1"/>
            </p:cNvSpPr>
            <p:nvPr/>
          </p:nvSpPr>
          <p:spPr bwMode="auto">
            <a:xfrm>
              <a:off x="3552" y="110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0" name="Line 33"/>
            <p:cNvSpPr>
              <a:spLocks noChangeShapeType="1"/>
            </p:cNvSpPr>
            <p:nvPr/>
          </p:nvSpPr>
          <p:spPr bwMode="auto">
            <a:xfrm>
              <a:off x="3552" y="1344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1" name="Text Box 34"/>
            <p:cNvSpPr txBox="1">
              <a:spLocks noChangeArrowheads="1"/>
            </p:cNvSpPr>
            <p:nvPr/>
          </p:nvSpPr>
          <p:spPr bwMode="auto">
            <a:xfrm>
              <a:off x="3552" y="116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fr-FR" alt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D5</a:t>
              </a:r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62" name="Line 35"/>
          <p:cNvSpPr>
            <a:spLocks noChangeShapeType="1"/>
          </p:cNvSpPr>
          <p:nvPr/>
        </p:nvSpPr>
        <p:spPr bwMode="auto">
          <a:xfrm flipH="1">
            <a:off x="3608031" y="1463734"/>
            <a:ext cx="1442284" cy="9229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Line 212"/>
          <p:cNvSpPr>
            <a:spLocks noChangeShapeType="1"/>
          </p:cNvSpPr>
          <p:nvPr/>
        </p:nvSpPr>
        <p:spPr bwMode="auto">
          <a:xfrm>
            <a:off x="3893385" y="242889"/>
            <a:ext cx="976901" cy="70419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Oval 219"/>
          <p:cNvSpPr>
            <a:spLocks noChangeArrowheads="1"/>
          </p:cNvSpPr>
          <p:nvPr/>
        </p:nvSpPr>
        <p:spPr bwMode="auto">
          <a:xfrm>
            <a:off x="3260313" y="32688"/>
            <a:ext cx="633413" cy="381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S11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Line 225"/>
          <p:cNvSpPr>
            <a:spLocks noChangeShapeType="1"/>
          </p:cNvSpPr>
          <p:nvPr/>
        </p:nvSpPr>
        <p:spPr bwMode="auto">
          <a:xfrm flipH="1">
            <a:off x="1573541" y="242888"/>
            <a:ext cx="1713685" cy="256314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Text Box 21"/>
          <p:cNvSpPr txBox="1">
            <a:spLocks noChangeArrowheads="1"/>
          </p:cNvSpPr>
          <p:nvPr/>
        </p:nvSpPr>
        <p:spPr bwMode="auto">
          <a:xfrm>
            <a:off x="5158854" y="3886200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ext Box 22"/>
          <p:cNvSpPr txBox="1">
            <a:spLocks noChangeArrowheads="1"/>
          </p:cNvSpPr>
          <p:nvPr/>
        </p:nvSpPr>
        <p:spPr bwMode="auto">
          <a:xfrm>
            <a:off x="5158854" y="6291021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Line 25"/>
          <p:cNvSpPr>
            <a:spLocks noChangeShapeType="1"/>
          </p:cNvSpPr>
          <p:nvPr/>
        </p:nvSpPr>
        <p:spPr bwMode="auto">
          <a:xfrm>
            <a:off x="7802769" y="6426997"/>
            <a:ext cx="0" cy="932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ext Box 26"/>
          <p:cNvSpPr txBox="1">
            <a:spLocks noChangeArrowheads="1"/>
          </p:cNvSpPr>
          <p:nvPr/>
        </p:nvSpPr>
        <p:spPr bwMode="auto">
          <a:xfrm>
            <a:off x="7736987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ext Box 27"/>
          <p:cNvSpPr txBox="1">
            <a:spLocks noChangeArrowheads="1"/>
          </p:cNvSpPr>
          <p:nvPr/>
        </p:nvSpPr>
        <p:spPr bwMode="auto">
          <a:xfrm>
            <a:off x="5308128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Rectangle 28"/>
          <p:cNvSpPr>
            <a:spLocks noChangeArrowheads="1"/>
          </p:cNvSpPr>
          <p:nvPr/>
        </p:nvSpPr>
        <p:spPr bwMode="auto">
          <a:xfrm>
            <a:off x="7736987" y="3979440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ext Box 29"/>
          <p:cNvSpPr txBox="1">
            <a:spLocks noChangeArrowheads="1"/>
          </p:cNvSpPr>
          <p:nvPr/>
        </p:nvSpPr>
        <p:spPr bwMode="auto">
          <a:xfrm>
            <a:off x="7886261" y="3886200"/>
            <a:ext cx="523301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S9</a:t>
            </a:r>
          </a:p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S10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5" name="Rectangle 30"/>
          <p:cNvSpPr>
            <a:spLocks noChangeArrowheads="1"/>
          </p:cNvSpPr>
          <p:nvPr/>
        </p:nvSpPr>
        <p:spPr bwMode="auto">
          <a:xfrm>
            <a:off x="6049004" y="5580027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6" name="Text Box 32"/>
          <p:cNvSpPr txBox="1">
            <a:spLocks noChangeArrowheads="1"/>
          </p:cNvSpPr>
          <p:nvPr/>
        </p:nvSpPr>
        <p:spPr bwMode="auto">
          <a:xfrm>
            <a:off x="5727830" y="5548400"/>
            <a:ext cx="41973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S3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7" name="Rectangle 33"/>
          <p:cNvSpPr>
            <a:spLocks noChangeArrowheads="1"/>
          </p:cNvSpPr>
          <p:nvPr/>
        </p:nvSpPr>
        <p:spPr bwMode="auto">
          <a:xfrm>
            <a:off x="6261118" y="5762855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ext Box 34"/>
          <p:cNvSpPr txBox="1">
            <a:spLocks noChangeArrowheads="1"/>
          </p:cNvSpPr>
          <p:nvPr/>
        </p:nvSpPr>
        <p:spPr bwMode="auto">
          <a:xfrm>
            <a:off x="6354730" y="5716234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9" name="Rectangle 35"/>
          <p:cNvSpPr>
            <a:spLocks noChangeArrowheads="1"/>
          </p:cNvSpPr>
          <p:nvPr/>
        </p:nvSpPr>
        <p:spPr bwMode="auto">
          <a:xfrm>
            <a:off x="6347120" y="5373211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0" name="Text Box 36"/>
          <p:cNvSpPr txBox="1">
            <a:spLocks noChangeArrowheads="1"/>
          </p:cNvSpPr>
          <p:nvPr/>
        </p:nvSpPr>
        <p:spPr bwMode="auto">
          <a:xfrm>
            <a:off x="6066376" y="5326591"/>
            <a:ext cx="35505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S4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1" name="Rectangle 37"/>
          <p:cNvSpPr>
            <a:spLocks noChangeArrowheads="1"/>
          </p:cNvSpPr>
          <p:nvPr/>
        </p:nvSpPr>
        <p:spPr bwMode="auto">
          <a:xfrm>
            <a:off x="6728620" y="513527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2" name="Text Box 38"/>
          <p:cNvSpPr txBox="1">
            <a:spLocks noChangeArrowheads="1"/>
          </p:cNvSpPr>
          <p:nvPr/>
        </p:nvSpPr>
        <p:spPr bwMode="auto">
          <a:xfrm>
            <a:off x="6720848" y="5076776"/>
            <a:ext cx="37360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S7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3" name="Rectangle 39"/>
          <p:cNvSpPr>
            <a:spLocks noChangeArrowheads="1"/>
          </p:cNvSpPr>
          <p:nvPr/>
        </p:nvSpPr>
        <p:spPr bwMode="auto">
          <a:xfrm>
            <a:off x="6609586" y="5264137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4" name="Text Box 40"/>
          <p:cNvSpPr txBox="1">
            <a:spLocks noChangeArrowheads="1"/>
          </p:cNvSpPr>
          <p:nvPr/>
        </p:nvSpPr>
        <p:spPr bwMode="auto">
          <a:xfrm>
            <a:off x="6613463" y="5296995"/>
            <a:ext cx="43011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S2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5" name="Rectangle 41"/>
          <p:cNvSpPr>
            <a:spLocks noChangeArrowheads="1"/>
          </p:cNvSpPr>
          <p:nvPr/>
        </p:nvSpPr>
        <p:spPr bwMode="auto">
          <a:xfrm>
            <a:off x="6675545" y="5648536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ext Box 42"/>
          <p:cNvSpPr txBox="1">
            <a:spLocks noChangeArrowheads="1"/>
          </p:cNvSpPr>
          <p:nvPr/>
        </p:nvSpPr>
        <p:spPr bwMode="auto">
          <a:xfrm>
            <a:off x="6640481" y="5753553"/>
            <a:ext cx="39300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S6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Rectangle 43"/>
          <p:cNvSpPr>
            <a:spLocks noChangeArrowheads="1"/>
          </p:cNvSpPr>
          <p:nvPr/>
        </p:nvSpPr>
        <p:spPr bwMode="auto">
          <a:xfrm>
            <a:off x="6864252" y="5577286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8" name="Text Box 44"/>
          <p:cNvSpPr txBox="1">
            <a:spLocks noChangeArrowheads="1"/>
          </p:cNvSpPr>
          <p:nvPr/>
        </p:nvSpPr>
        <p:spPr bwMode="auto">
          <a:xfrm>
            <a:off x="6936063" y="5527928"/>
            <a:ext cx="3364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S8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9" name="Rectangle 45"/>
          <p:cNvSpPr>
            <a:spLocks noChangeArrowheads="1"/>
          </p:cNvSpPr>
          <p:nvPr/>
        </p:nvSpPr>
        <p:spPr bwMode="auto">
          <a:xfrm>
            <a:off x="5269334" y="4119301"/>
            <a:ext cx="76745" cy="21911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46"/>
          <p:cNvSpPr>
            <a:spLocks noChangeArrowheads="1"/>
          </p:cNvSpPr>
          <p:nvPr/>
        </p:nvSpPr>
        <p:spPr bwMode="auto">
          <a:xfrm>
            <a:off x="5532460" y="6496927"/>
            <a:ext cx="2055253" cy="1398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 I S Q U E   E C O N O M I Q U 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1" name="Text Box 47"/>
          <p:cNvSpPr txBox="1">
            <a:spLocks noChangeArrowheads="1"/>
          </p:cNvSpPr>
          <p:nvPr/>
        </p:nvSpPr>
        <p:spPr bwMode="auto">
          <a:xfrm>
            <a:off x="7886261" y="4818602"/>
            <a:ext cx="1174612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Hypothèse </a:t>
            </a: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altLang="fr-FR" sz="105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lève la barrière de la portabilité pour accéder à S1</a:t>
            </a:r>
            <a:endParaRPr lang="en-GB" altLang="fr-FR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Rectangle 48"/>
          <p:cNvSpPr>
            <a:spLocks noChangeArrowheads="1"/>
          </p:cNvSpPr>
          <p:nvPr/>
        </p:nvSpPr>
        <p:spPr bwMode="auto">
          <a:xfrm>
            <a:off x="6182370" y="523467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3" name="Text Box 49"/>
          <p:cNvSpPr txBox="1">
            <a:spLocks noChangeArrowheads="1"/>
          </p:cNvSpPr>
          <p:nvPr/>
        </p:nvSpPr>
        <p:spPr bwMode="auto">
          <a:xfrm>
            <a:off x="5758523" y="5152276"/>
            <a:ext cx="4107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" name="Rectangle 193"/>
          <p:cNvSpPr/>
          <p:nvPr/>
        </p:nvSpPr>
        <p:spPr bwMode="auto">
          <a:xfrm>
            <a:off x="5382764" y="3979440"/>
            <a:ext cx="2420004" cy="2447557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5" name="Connecteur droit 194"/>
          <p:cNvCxnSpPr/>
          <p:nvPr/>
        </p:nvCxnSpPr>
        <p:spPr bwMode="auto">
          <a:xfrm>
            <a:off x="6149595" y="398779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6" name="Connecteur droit 195"/>
          <p:cNvCxnSpPr/>
          <p:nvPr/>
        </p:nvCxnSpPr>
        <p:spPr bwMode="auto">
          <a:xfrm>
            <a:off x="6991842" y="397944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7" name="Connecteur droit 196"/>
          <p:cNvCxnSpPr/>
          <p:nvPr/>
        </p:nvCxnSpPr>
        <p:spPr bwMode="auto">
          <a:xfrm>
            <a:off x="5383186" y="4766357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8" name="Connecteur droit 197"/>
          <p:cNvCxnSpPr/>
          <p:nvPr/>
        </p:nvCxnSpPr>
        <p:spPr bwMode="auto">
          <a:xfrm>
            <a:off x="5384393" y="5560999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" name="Groupe 5"/>
          <p:cNvGrpSpPr/>
          <p:nvPr/>
        </p:nvGrpSpPr>
        <p:grpSpPr>
          <a:xfrm>
            <a:off x="956953" y="435296"/>
            <a:ext cx="1260475" cy="2370736"/>
            <a:chOff x="943305" y="558128"/>
            <a:chExt cx="1260475" cy="2370736"/>
          </a:xfrm>
        </p:grpSpPr>
        <p:grpSp>
          <p:nvGrpSpPr>
            <p:cNvPr id="116" name="Group 204"/>
            <p:cNvGrpSpPr>
              <a:grpSpLocks/>
            </p:cNvGrpSpPr>
            <p:nvPr/>
          </p:nvGrpSpPr>
          <p:grpSpPr bwMode="auto">
            <a:xfrm>
              <a:off x="949061" y="875418"/>
              <a:ext cx="422275" cy="381000"/>
              <a:chOff x="528" y="1152"/>
              <a:chExt cx="288" cy="240"/>
            </a:xfrm>
          </p:grpSpPr>
          <p:sp>
            <p:nvSpPr>
              <p:cNvPr id="117" name="Line 205"/>
              <p:cNvSpPr>
                <a:spLocks noChangeShapeType="1"/>
              </p:cNvSpPr>
              <p:nvPr/>
            </p:nvSpPr>
            <p:spPr bwMode="auto">
              <a:xfrm>
                <a:off x="528" y="1152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8" name="Line 206"/>
              <p:cNvSpPr>
                <a:spLocks noChangeShapeType="1"/>
              </p:cNvSpPr>
              <p:nvPr/>
            </p:nvSpPr>
            <p:spPr bwMode="auto">
              <a:xfrm>
                <a:off x="528" y="1392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9" name="Text Box 207"/>
              <p:cNvSpPr txBox="1">
                <a:spLocks noChangeArrowheads="1"/>
              </p:cNvSpPr>
              <p:nvPr/>
            </p:nvSpPr>
            <p:spPr bwMode="auto">
              <a:xfrm>
                <a:off x="528" y="1200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fr-FR" altLang="fr-FR" sz="1200">
                    <a:latin typeface="Calibri" panose="020F0502020204030204" pitchFamily="34" charset="0"/>
                    <a:cs typeface="Calibri" panose="020F0502020204030204" pitchFamily="34" charset="0"/>
                  </a:rPr>
                  <a:t>D6</a:t>
                </a:r>
                <a:endParaRPr lang="en-GB" altLang="fr-FR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0" name="Oval 220"/>
            <p:cNvSpPr>
              <a:spLocks noChangeArrowheads="1"/>
            </p:cNvSpPr>
            <p:nvPr/>
          </p:nvSpPr>
          <p:spPr bwMode="auto">
            <a:xfrm>
              <a:off x="1278040" y="558128"/>
              <a:ext cx="633413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r>
                <a:rPr lang="fr-FR" altLang="fr-FR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S1</a:t>
              </a:r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1" name="AutoShape 231"/>
            <p:cNvSpPr>
              <a:spLocks noChangeArrowheads="1"/>
            </p:cNvSpPr>
            <p:nvPr/>
          </p:nvSpPr>
          <p:spPr bwMode="auto">
            <a:xfrm>
              <a:off x="943305" y="1091979"/>
              <a:ext cx="1260475" cy="483782"/>
            </a:xfrm>
            <a:prstGeom prst="diamond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2" name="Text Box 232"/>
            <p:cNvSpPr txBox="1">
              <a:spLocks noChangeArrowheads="1"/>
            </p:cNvSpPr>
            <p:nvPr/>
          </p:nvSpPr>
          <p:spPr bwMode="auto">
            <a:xfrm>
              <a:off x="1225528" y="1173867"/>
              <a:ext cx="72731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fr-FR" altLang="fr-FR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Portable</a:t>
              </a:r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23" name="Connecteur droit 122"/>
            <p:cNvCxnSpPr>
              <a:endCxn id="103" idx="0"/>
            </p:cNvCxnSpPr>
            <p:nvPr/>
          </p:nvCxnSpPr>
          <p:spPr bwMode="auto">
            <a:xfrm>
              <a:off x="1563103" y="1599933"/>
              <a:ext cx="10394" cy="132893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4" name="Connecteur droit 123"/>
            <p:cNvCxnSpPr/>
            <p:nvPr/>
          </p:nvCxnSpPr>
          <p:spPr bwMode="auto">
            <a:xfrm>
              <a:off x="1579023" y="960749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aphicFrame>
        <p:nvGraphicFramePr>
          <p:cNvPr id="126" name="Graphique 1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7310527"/>
              </p:ext>
            </p:extLst>
          </p:nvPr>
        </p:nvGraphicFramePr>
        <p:xfrm>
          <a:off x="6280129" y="105993"/>
          <a:ext cx="2838734" cy="2210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7" name="Rectangle 33"/>
          <p:cNvSpPr>
            <a:spLocks noChangeArrowheads="1"/>
          </p:cNvSpPr>
          <p:nvPr/>
        </p:nvSpPr>
        <p:spPr bwMode="auto">
          <a:xfrm>
            <a:off x="6508518" y="4953380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8" name="Text Box 34"/>
          <p:cNvSpPr txBox="1">
            <a:spLocks noChangeArrowheads="1"/>
          </p:cNvSpPr>
          <p:nvPr/>
        </p:nvSpPr>
        <p:spPr bwMode="auto">
          <a:xfrm>
            <a:off x="6602130" y="4906759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9" name="Connecteur droit avec flèche 128"/>
          <p:cNvCxnSpPr/>
          <p:nvPr/>
        </p:nvCxnSpPr>
        <p:spPr bwMode="auto">
          <a:xfrm>
            <a:off x="6553462" y="4484436"/>
            <a:ext cx="1" cy="42511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0" name="Triangle isocèle 129"/>
          <p:cNvSpPr/>
          <p:nvPr/>
        </p:nvSpPr>
        <p:spPr bwMode="auto">
          <a:xfrm rot="26520000">
            <a:off x="6881828" y="1323277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1" name="Triangle isocèle 130"/>
          <p:cNvSpPr/>
          <p:nvPr/>
        </p:nvSpPr>
        <p:spPr bwMode="auto">
          <a:xfrm rot="10800000">
            <a:off x="7588374" y="521942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2" name="Triangle isocèle 131"/>
          <p:cNvSpPr/>
          <p:nvPr/>
        </p:nvSpPr>
        <p:spPr bwMode="auto">
          <a:xfrm rot="12240000">
            <a:off x="7959142" y="715286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" name="Triangle isocèle 132"/>
          <p:cNvSpPr/>
          <p:nvPr/>
        </p:nvSpPr>
        <p:spPr bwMode="auto">
          <a:xfrm rot="20640000">
            <a:off x="7804728" y="1902636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4" name="Triangle isocèle 133"/>
          <p:cNvSpPr/>
          <p:nvPr/>
        </p:nvSpPr>
        <p:spPr bwMode="auto">
          <a:xfrm rot="24540000">
            <a:off x="7042712" y="1672892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" name="Triangle isocèle 134"/>
          <p:cNvSpPr/>
          <p:nvPr/>
        </p:nvSpPr>
        <p:spPr bwMode="auto">
          <a:xfrm rot="28140000">
            <a:off x="6925044" y="970701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Triangle isocèle 135"/>
          <p:cNvSpPr/>
          <p:nvPr/>
        </p:nvSpPr>
        <p:spPr bwMode="auto">
          <a:xfrm rot="18480000">
            <a:off x="8110269" y="1656053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7" name="Triangle isocèle 136"/>
          <p:cNvSpPr/>
          <p:nvPr/>
        </p:nvSpPr>
        <p:spPr bwMode="auto">
          <a:xfrm rot="23280000">
            <a:off x="7362328" y="1885027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8" name="Triangle isocèle 137"/>
          <p:cNvSpPr/>
          <p:nvPr/>
        </p:nvSpPr>
        <p:spPr bwMode="auto">
          <a:xfrm rot="16620000">
            <a:off x="8256147" y="1343890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Triangle isocèle 138"/>
          <p:cNvSpPr/>
          <p:nvPr/>
        </p:nvSpPr>
        <p:spPr bwMode="auto">
          <a:xfrm rot="14940000">
            <a:off x="8239525" y="963065"/>
            <a:ext cx="238837" cy="239689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0" name="Triangle isocèle 139"/>
          <p:cNvSpPr/>
          <p:nvPr/>
        </p:nvSpPr>
        <p:spPr bwMode="auto">
          <a:xfrm rot="29220000">
            <a:off x="6981908" y="563533"/>
            <a:ext cx="238837" cy="239689"/>
          </a:xfrm>
          <a:prstGeom prst="triangl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1" name="AutoShape 37"/>
          <p:cNvSpPr>
            <a:spLocks noChangeArrowheads="1"/>
          </p:cNvSpPr>
          <p:nvPr/>
        </p:nvSpPr>
        <p:spPr bwMode="auto">
          <a:xfrm>
            <a:off x="2916895" y="2871000"/>
            <a:ext cx="1406827" cy="314032"/>
          </a:xfrm>
          <a:prstGeom prst="flowChartDecision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hangingPunct="0"/>
            <a:r>
              <a:rPr lang="fr-FR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Norme sévère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hangingPunct="0"/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2" name="Group 43"/>
          <p:cNvGrpSpPr>
            <a:grpSpLocks/>
          </p:cNvGrpSpPr>
          <p:nvPr/>
        </p:nvGrpSpPr>
        <p:grpSpPr bwMode="auto">
          <a:xfrm>
            <a:off x="2631517" y="2638431"/>
            <a:ext cx="422048" cy="395288"/>
            <a:chOff x="1680" y="2454"/>
            <a:chExt cx="288" cy="249"/>
          </a:xfrm>
        </p:grpSpPr>
        <p:sp>
          <p:nvSpPr>
            <p:cNvPr id="143" name="Line 44"/>
            <p:cNvSpPr>
              <a:spLocks noChangeShapeType="1"/>
            </p:cNvSpPr>
            <p:nvPr/>
          </p:nvSpPr>
          <p:spPr bwMode="auto">
            <a:xfrm>
              <a:off x="1680" y="245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4" name="Line 45"/>
            <p:cNvSpPr>
              <a:spLocks noChangeShapeType="1"/>
            </p:cNvSpPr>
            <p:nvPr/>
          </p:nvSpPr>
          <p:spPr bwMode="auto">
            <a:xfrm>
              <a:off x="1680" y="2703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5" name="Text Box 46"/>
            <p:cNvSpPr txBox="1">
              <a:spLocks noChangeArrowheads="1"/>
            </p:cNvSpPr>
            <p:nvPr/>
          </p:nvSpPr>
          <p:spPr bwMode="auto">
            <a:xfrm>
              <a:off x="1680" y="251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D3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46" name="Line 210"/>
          <p:cNvSpPr>
            <a:spLocks noChangeShapeType="1"/>
          </p:cNvSpPr>
          <p:nvPr/>
        </p:nvSpPr>
        <p:spPr bwMode="auto">
          <a:xfrm>
            <a:off x="3612738" y="1413150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7" name="Groupe 146"/>
          <p:cNvGrpSpPr/>
          <p:nvPr/>
        </p:nvGrpSpPr>
        <p:grpSpPr>
          <a:xfrm>
            <a:off x="2526268" y="1564075"/>
            <a:ext cx="1853349" cy="1290704"/>
            <a:chOff x="4682652" y="1564075"/>
            <a:chExt cx="1853349" cy="1290704"/>
          </a:xfrm>
        </p:grpSpPr>
        <p:sp>
          <p:nvSpPr>
            <p:cNvPr id="148" name="Oval 208"/>
            <p:cNvSpPr>
              <a:spLocks noChangeArrowheads="1"/>
            </p:cNvSpPr>
            <p:nvPr/>
          </p:nvSpPr>
          <p:spPr bwMode="auto">
            <a:xfrm>
              <a:off x="5470908" y="2536803"/>
              <a:ext cx="633412" cy="1905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S4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49" name="Connecteur droit 148"/>
            <p:cNvCxnSpPr/>
            <p:nvPr/>
          </p:nvCxnSpPr>
          <p:spPr bwMode="auto">
            <a:xfrm>
              <a:off x="5788289" y="2727303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50" name="Group 23"/>
            <p:cNvGrpSpPr>
              <a:grpSpLocks/>
            </p:cNvGrpSpPr>
            <p:nvPr/>
          </p:nvGrpSpPr>
          <p:grpSpPr bwMode="auto">
            <a:xfrm>
              <a:off x="4682652" y="1666927"/>
              <a:ext cx="421922" cy="381000"/>
              <a:chOff x="576" y="1872"/>
              <a:chExt cx="288" cy="240"/>
            </a:xfrm>
          </p:grpSpPr>
          <p:sp>
            <p:nvSpPr>
              <p:cNvPr id="167" name="Line 24"/>
              <p:cNvSpPr>
                <a:spLocks noChangeShapeType="1"/>
              </p:cNvSpPr>
              <p:nvPr/>
            </p:nvSpPr>
            <p:spPr bwMode="auto">
              <a:xfrm>
                <a:off x="576" y="1872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99" name="Line 25"/>
              <p:cNvSpPr>
                <a:spLocks noChangeShapeType="1"/>
              </p:cNvSpPr>
              <p:nvPr/>
            </p:nvSpPr>
            <p:spPr bwMode="auto">
              <a:xfrm>
                <a:off x="576" y="2112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0" name="Text Box 26"/>
              <p:cNvSpPr txBox="1">
                <a:spLocks noChangeArrowheads="1"/>
              </p:cNvSpPr>
              <p:nvPr/>
            </p:nvSpPr>
            <p:spPr bwMode="auto">
              <a:xfrm>
                <a:off x="576" y="1920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fr-FR" altLang="fr-FR" sz="1200">
                    <a:latin typeface="Calibri" panose="020F0502020204030204" pitchFamily="34" charset="0"/>
                    <a:cs typeface="Calibri" panose="020F0502020204030204" pitchFamily="34" charset="0"/>
                  </a:rPr>
                  <a:t>D4</a:t>
                </a:r>
                <a:endParaRPr lang="en-GB" altLang="fr-FR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51" name="Group 226"/>
            <p:cNvGrpSpPr>
              <a:grpSpLocks/>
            </p:cNvGrpSpPr>
            <p:nvPr/>
          </p:nvGrpSpPr>
          <p:grpSpPr bwMode="auto">
            <a:xfrm>
              <a:off x="5040576" y="1925665"/>
              <a:ext cx="1495425" cy="491489"/>
              <a:chOff x="4152" y="1321"/>
              <a:chExt cx="942" cy="363"/>
            </a:xfrm>
          </p:grpSpPr>
          <p:sp>
            <p:nvSpPr>
              <p:cNvPr id="154" name="AutoShape 227"/>
              <p:cNvSpPr>
                <a:spLocks noChangeArrowheads="1"/>
              </p:cNvSpPr>
              <p:nvPr/>
            </p:nvSpPr>
            <p:spPr bwMode="auto">
              <a:xfrm>
                <a:off x="4152" y="1321"/>
                <a:ext cx="942" cy="340"/>
              </a:xfrm>
              <a:prstGeom prst="diamond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66" name="Text Box 228"/>
              <p:cNvSpPr txBox="1">
                <a:spLocks noChangeArrowheads="1"/>
              </p:cNvSpPr>
              <p:nvPr/>
            </p:nvSpPr>
            <p:spPr bwMode="auto">
              <a:xfrm>
                <a:off x="4284" y="1343"/>
                <a:ext cx="722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fr-FR" altLang="fr-FR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Caractérisation</a:t>
                </a:r>
              </a:p>
              <a:p>
                <a:pPr eaLnBrk="0" hangingPunct="0"/>
                <a:r>
                  <a:rPr lang="fr-FR" altLang="fr-FR" sz="12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défauts</a:t>
                </a:r>
                <a:endParaRPr lang="en-GB" altLang="fr-FR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cxnSp>
          <p:nvCxnSpPr>
            <p:cNvPr id="152" name="Connecteur droit 151"/>
            <p:cNvCxnSpPr/>
            <p:nvPr/>
          </p:nvCxnSpPr>
          <p:spPr bwMode="auto">
            <a:xfrm>
              <a:off x="5791711" y="2389245"/>
              <a:ext cx="0" cy="1274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3" name="AutoShape 37"/>
            <p:cNvSpPr>
              <a:spLocks noChangeArrowheads="1"/>
            </p:cNvSpPr>
            <p:nvPr/>
          </p:nvSpPr>
          <p:spPr bwMode="auto">
            <a:xfrm>
              <a:off x="5089293" y="1564075"/>
              <a:ext cx="1406827" cy="327530"/>
            </a:xfrm>
            <a:prstGeom prst="flowChartDecis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fr-FR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eaLnBrk="0" hangingPunct="0"/>
              <a:r>
                <a:rPr lang="fr-FR" altLang="fr-FR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Balayage</a:t>
              </a:r>
              <a:endParaRPr lang="fr-FR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eaLnBrk="0" hangingPunct="0"/>
              <a:endParaRPr lang="en-GB" altLang="fr-FR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456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57" name="Rectangle 29"/>
          <p:cNvSpPr>
            <a:spLocks noChangeArrowheads="1"/>
          </p:cNvSpPr>
          <p:nvPr/>
        </p:nvSpPr>
        <p:spPr bwMode="auto">
          <a:xfrm>
            <a:off x="77788" y="152400"/>
            <a:ext cx="6913562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fr-FR" altLang="fr-FR" sz="26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!</a:t>
            </a:r>
            <a:r>
              <a:rPr lang="fr-FR" altLang="fr-FR" sz="26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  Il y a aussi un risque à ne rien faire !</a:t>
            </a:r>
            <a:endParaRPr lang="fr-FR" altLang="fr-FR" sz="20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6532" name="Rectangle 4"/>
          <p:cNvSpPr>
            <a:spLocks noChangeArrowheads="1"/>
          </p:cNvSpPr>
          <p:nvPr/>
        </p:nvSpPr>
        <p:spPr bwMode="auto">
          <a:xfrm>
            <a:off x="2519363" y="2470150"/>
            <a:ext cx="6296025" cy="3589338"/>
          </a:xfrm>
          <a:prstGeom prst="rect">
            <a:avLst/>
          </a:prstGeom>
          <a:gradFill rotWithShape="0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path path="shape">
              <a:fillToRect l="50000" t="50000" r="50000" b="50000"/>
            </a:path>
          </a:gra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altLang="fr-FR" sz="9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6533" name="Rectangle 5"/>
          <p:cNvSpPr>
            <a:spLocks noChangeArrowheads="1"/>
          </p:cNvSpPr>
          <p:nvPr/>
        </p:nvSpPr>
        <p:spPr bwMode="auto">
          <a:xfrm>
            <a:off x="5667375" y="4265613"/>
            <a:ext cx="3149600" cy="1795462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altLang="fr-FR" sz="9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6534" name="Rectangle 6"/>
          <p:cNvSpPr>
            <a:spLocks noChangeArrowheads="1"/>
          </p:cNvSpPr>
          <p:nvPr/>
        </p:nvSpPr>
        <p:spPr bwMode="auto">
          <a:xfrm>
            <a:off x="2517775" y="2478088"/>
            <a:ext cx="3152775" cy="1789112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altLang="fr-FR" sz="9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06535" name="Group 7"/>
          <p:cNvGrpSpPr>
            <a:grpSpLocks/>
          </p:cNvGrpSpPr>
          <p:nvPr/>
        </p:nvGrpSpPr>
        <p:grpSpPr bwMode="auto">
          <a:xfrm>
            <a:off x="466725" y="2478088"/>
            <a:ext cx="8355013" cy="3594100"/>
            <a:chOff x="499" y="1855"/>
            <a:chExt cx="5009" cy="192"/>
          </a:xfrm>
        </p:grpSpPr>
        <p:sp>
          <p:nvSpPr>
            <p:cNvPr id="406536" name="Line 8"/>
            <p:cNvSpPr>
              <a:spLocks noChangeShapeType="1"/>
            </p:cNvSpPr>
            <p:nvPr/>
          </p:nvSpPr>
          <p:spPr bwMode="auto">
            <a:xfrm flipV="1">
              <a:off x="499" y="1855"/>
              <a:ext cx="500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06537" name="Line 9"/>
            <p:cNvSpPr>
              <a:spLocks noChangeShapeType="1"/>
            </p:cNvSpPr>
            <p:nvPr/>
          </p:nvSpPr>
          <p:spPr bwMode="auto">
            <a:xfrm flipV="1">
              <a:off x="499" y="1951"/>
              <a:ext cx="500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06538" name="Line 10"/>
            <p:cNvSpPr>
              <a:spLocks noChangeShapeType="1"/>
            </p:cNvSpPr>
            <p:nvPr/>
          </p:nvSpPr>
          <p:spPr bwMode="auto">
            <a:xfrm flipV="1">
              <a:off x="499" y="2047"/>
              <a:ext cx="500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06539" name="Group 11"/>
          <p:cNvGrpSpPr>
            <a:grpSpLocks/>
          </p:cNvGrpSpPr>
          <p:nvPr/>
        </p:nvGrpSpPr>
        <p:grpSpPr bwMode="auto">
          <a:xfrm>
            <a:off x="2508250" y="1322388"/>
            <a:ext cx="6311900" cy="4745037"/>
            <a:chOff x="1839" y="1224"/>
            <a:chExt cx="192" cy="2649"/>
          </a:xfrm>
        </p:grpSpPr>
        <p:sp>
          <p:nvSpPr>
            <p:cNvPr id="406540" name="Line 12"/>
            <p:cNvSpPr>
              <a:spLocks noChangeShapeType="1"/>
            </p:cNvSpPr>
            <p:nvPr/>
          </p:nvSpPr>
          <p:spPr bwMode="auto">
            <a:xfrm>
              <a:off x="1839" y="1224"/>
              <a:ext cx="0" cy="264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06541" name="Line 13"/>
            <p:cNvSpPr>
              <a:spLocks noChangeShapeType="1"/>
            </p:cNvSpPr>
            <p:nvPr/>
          </p:nvSpPr>
          <p:spPr bwMode="auto">
            <a:xfrm>
              <a:off x="1935" y="1224"/>
              <a:ext cx="0" cy="264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06542" name="Line 14"/>
            <p:cNvSpPr>
              <a:spLocks noChangeShapeType="1"/>
            </p:cNvSpPr>
            <p:nvPr/>
          </p:nvSpPr>
          <p:spPr bwMode="auto">
            <a:xfrm>
              <a:off x="2031" y="1224"/>
              <a:ext cx="0" cy="264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06543" name="Text Box 15"/>
          <p:cNvSpPr txBox="1">
            <a:spLocks noChangeArrowheads="1"/>
          </p:cNvSpPr>
          <p:nvPr/>
        </p:nvSpPr>
        <p:spPr bwMode="auto">
          <a:xfrm>
            <a:off x="3492017" y="1588007"/>
            <a:ext cx="1051891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GB" altLang="fr-FR" sz="1400">
                <a:latin typeface="Calibri" panose="020F0502020204030204" pitchFamily="34" charset="0"/>
                <a:cs typeface="Calibri" panose="020F0502020204030204" pitchFamily="34" charset="0"/>
              </a:rPr>
              <a:t>On lance le </a:t>
            </a:r>
          </a:p>
          <a:p>
            <a:pPr algn="ctr"/>
            <a:r>
              <a:rPr lang="fr-FR" altLang="fr-FR" sz="1800" b="0">
                <a:solidFill>
                  <a:srgbClr val="A500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PROJET</a:t>
            </a:r>
            <a:endParaRPr lang="en-GB" altLang="fr-FR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6544" name="Text Box 16"/>
          <p:cNvSpPr txBox="1">
            <a:spLocks noChangeArrowheads="1"/>
          </p:cNvSpPr>
          <p:nvPr/>
        </p:nvSpPr>
        <p:spPr bwMode="auto">
          <a:xfrm>
            <a:off x="5770563" y="1566863"/>
            <a:ext cx="2884487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alt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en-GB" altLang="fr-FR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retarde</a:t>
            </a:r>
            <a:r>
              <a:rPr lang="en-GB" alt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fr-FR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ou</a:t>
            </a:r>
            <a:r>
              <a:rPr lang="en-GB" alt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en-GB" altLang="fr-FR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annule</a:t>
            </a:r>
            <a:endParaRPr lang="en-GB" alt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alt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le </a:t>
            </a:r>
            <a:r>
              <a:rPr lang="en-GB" altLang="fr-FR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lancement</a:t>
            </a:r>
            <a:r>
              <a:rPr lang="en-GB" alt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 du </a:t>
            </a:r>
            <a:r>
              <a:rPr lang="fr-FR" altLang="fr-FR" sz="1800" b="0">
                <a:solidFill>
                  <a:srgbClr val="A500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PROJET</a:t>
            </a:r>
            <a:endParaRPr lang="en-GB" alt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6545" name="Text Box 17"/>
          <p:cNvSpPr txBox="1">
            <a:spLocks noChangeArrowheads="1"/>
          </p:cNvSpPr>
          <p:nvPr/>
        </p:nvSpPr>
        <p:spPr bwMode="auto">
          <a:xfrm>
            <a:off x="377371" y="3303866"/>
            <a:ext cx="1321707" cy="3693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GB" altLang="fr-FR" sz="1800" i="1">
                <a:latin typeface="Calibri" panose="020F0502020204030204" pitchFamily="34" charset="0"/>
                <a:cs typeface="Calibri" panose="020F0502020204030204" pitchFamily="34" charset="0"/>
              </a:rPr>
              <a:t>AVANTAGES</a:t>
            </a:r>
          </a:p>
        </p:txBody>
      </p:sp>
      <p:sp>
        <p:nvSpPr>
          <p:cNvPr id="406546" name="Text Box 18"/>
          <p:cNvSpPr txBox="1">
            <a:spLocks noChangeArrowheads="1"/>
          </p:cNvSpPr>
          <p:nvPr/>
        </p:nvSpPr>
        <p:spPr bwMode="auto">
          <a:xfrm>
            <a:off x="266240" y="5024716"/>
            <a:ext cx="1769395" cy="3693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GB" altLang="fr-FR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INCONVÉNIENTS</a:t>
            </a:r>
            <a:endParaRPr lang="en-GB" altLang="fr-FR" sz="1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6547" name="Text Box 19"/>
          <p:cNvSpPr txBox="1">
            <a:spLocks noChangeArrowheads="1"/>
          </p:cNvSpPr>
          <p:nvPr/>
        </p:nvSpPr>
        <p:spPr bwMode="auto">
          <a:xfrm>
            <a:off x="2541588" y="2776449"/>
            <a:ext cx="277229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Processus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pro-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actif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Avantage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être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le premier sur le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marché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Retour sur</a:t>
            </a:r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investisse</a:t>
            </a:r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ment espéré élevé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Acquisition de </a:t>
            </a:r>
            <a:r>
              <a:rPr lang="en-GB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nouveaux savoir-faire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Motivation et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défi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pour les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employés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6548" name="Text Box 20"/>
          <p:cNvSpPr txBox="1">
            <a:spLocks noChangeArrowheads="1"/>
          </p:cNvSpPr>
          <p:nvPr/>
        </p:nvSpPr>
        <p:spPr bwMode="auto">
          <a:xfrm>
            <a:off x="2543175" y="4388249"/>
            <a:ext cx="2684838" cy="1532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3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>
                <a:latin typeface="Calibri" panose="020F0502020204030204" pitchFamily="34" charset="0"/>
                <a:cs typeface="Calibri" panose="020F0502020204030204" pitchFamily="34" charset="0"/>
              </a:rPr>
              <a:t>Retour sur</a:t>
            </a:r>
            <a:r>
              <a:rPr lang="fr-FR" altLang="fr-FR" sz="12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fr-FR" sz="1200">
                <a:latin typeface="Calibri" panose="020F0502020204030204" pitchFamily="34" charset="0"/>
                <a:cs typeface="Calibri" panose="020F0502020204030204" pitchFamily="34" charset="0"/>
              </a:rPr>
              <a:t>investisse</a:t>
            </a:r>
            <a:r>
              <a:rPr lang="fr-FR" altLang="fr-FR" sz="1200">
                <a:latin typeface="Calibri" panose="020F0502020204030204" pitchFamily="34" charset="0"/>
                <a:cs typeface="Calibri" panose="020F0502020204030204" pitchFamily="34" charset="0"/>
              </a:rPr>
              <a:t>ment à long terme</a:t>
            </a:r>
            <a:endParaRPr lang="en-GB" alt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3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>
                <a:latin typeface="Calibri" panose="020F0502020204030204" pitchFamily="34" charset="0"/>
                <a:cs typeface="Calibri" panose="020F0502020204030204" pitchFamily="34" charset="0"/>
              </a:rPr>
              <a:t>Quelques risques financiers en phase </a:t>
            </a:r>
          </a:p>
          <a:p>
            <a:pPr>
              <a:lnSpc>
                <a:spcPct val="13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>
                <a:latin typeface="Calibri" panose="020F0502020204030204" pitchFamily="34" charset="0"/>
                <a:cs typeface="Calibri" panose="020F0502020204030204" pitchFamily="34" charset="0"/>
              </a:rPr>
              <a:t>de recherche</a:t>
            </a:r>
          </a:p>
          <a:p>
            <a:pPr>
              <a:lnSpc>
                <a:spcPct val="13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>
                <a:latin typeface="Calibri" panose="020F0502020204030204" pitchFamily="34" charset="0"/>
                <a:cs typeface="Calibri" panose="020F0502020204030204" pitchFamily="34" charset="0"/>
              </a:rPr>
              <a:t>Certains risques techniques</a:t>
            </a:r>
          </a:p>
          <a:p>
            <a:pPr>
              <a:lnSpc>
                <a:spcPct val="13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>
                <a:latin typeface="Calibri" panose="020F0502020204030204" pitchFamily="34" charset="0"/>
                <a:cs typeface="Calibri" panose="020F0502020204030204" pitchFamily="34" charset="0"/>
              </a:rPr>
              <a:t>Progressive perte d’expertise dans </a:t>
            </a:r>
          </a:p>
          <a:p>
            <a:pPr>
              <a:lnSpc>
                <a:spcPct val="13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>
                <a:latin typeface="Calibri" panose="020F0502020204030204" pitchFamily="34" charset="0"/>
                <a:cs typeface="Calibri" panose="020F0502020204030204" pitchFamily="34" charset="0"/>
              </a:rPr>
              <a:t>notre activité traditionnelle</a:t>
            </a:r>
          </a:p>
        </p:txBody>
      </p:sp>
      <p:sp>
        <p:nvSpPr>
          <p:cNvPr id="406549" name="Text Box 21"/>
          <p:cNvSpPr txBox="1">
            <a:spLocks noChangeArrowheads="1"/>
          </p:cNvSpPr>
          <p:nvPr/>
        </p:nvSpPr>
        <p:spPr bwMode="auto">
          <a:xfrm>
            <a:off x="5759450" y="4351900"/>
            <a:ext cx="2496133" cy="1643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Faible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retour sur</a:t>
            </a:r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investisse</a:t>
            </a:r>
            <a:r>
              <a:rPr lang="fr-FR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ment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Dégradation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notre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image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auprès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des clients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avertis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nos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intentions 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d’innover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Affaiblissement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notre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position </a:t>
            </a:r>
          </a:p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concurrentielle</a:t>
            </a:r>
            <a:endParaRPr lang="fr-FR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Démotivation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des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employés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6550" name="Text Box 22"/>
          <p:cNvSpPr txBox="1">
            <a:spLocks noChangeArrowheads="1"/>
          </p:cNvSpPr>
          <p:nvPr/>
        </p:nvSpPr>
        <p:spPr bwMode="auto">
          <a:xfrm>
            <a:off x="5737225" y="2714536"/>
            <a:ext cx="253601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Peu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d’investissements</a:t>
            </a:r>
            <a:r>
              <a:rPr lang="en-GB" alt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à court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terme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Minimisation des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risques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financiers</a:t>
            </a:r>
          </a:p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Minimisation des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risques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techniques</a:t>
            </a:r>
          </a:p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peut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consacrer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nos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ressources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à </a:t>
            </a:r>
          </a:p>
          <a:p>
            <a:pPr>
              <a:lnSpc>
                <a:spcPct val="120000"/>
              </a:lnSpc>
              <a:buClr>
                <a:schemeClr val="hlink"/>
              </a:buClr>
              <a:buFont typeface="Monotype Sorts" charset="2"/>
              <a:buNone/>
            </a:pP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améliorer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nos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produits</a:t>
            </a:r>
            <a:r>
              <a:rPr lang="en-GB" alt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fr-FR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traditionnels</a:t>
            </a:r>
            <a:endParaRPr lang="en-GB" alt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6551" name="Text Box 23"/>
          <p:cNvSpPr txBox="1">
            <a:spLocks noChangeArrowheads="1"/>
          </p:cNvSpPr>
          <p:nvPr/>
        </p:nvSpPr>
        <p:spPr bwMode="auto">
          <a:xfrm>
            <a:off x="6517589" y="987932"/>
            <a:ext cx="1422184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GB" altLang="fr-FR" sz="3200" i="1">
                <a:solidFill>
                  <a:srgbClr val="A500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go !</a:t>
            </a:r>
          </a:p>
        </p:txBody>
      </p:sp>
      <p:sp>
        <p:nvSpPr>
          <p:cNvPr id="406552" name="Text Box 24"/>
          <p:cNvSpPr txBox="1">
            <a:spLocks noChangeArrowheads="1"/>
          </p:cNvSpPr>
          <p:nvPr/>
        </p:nvSpPr>
        <p:spPr bwMode="auto">
          <a:xfrm>
            <a:off x="3620601" y="987932"/>
            <a:ext cx="888385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fr-FR" altLang="fr-FR" sz="3200" i="1">
                <a:solidFill>
                  <a:srgbClr val="A500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GB" altLang="fr-FR" sz="3200" i="1">
                <a:solidFill>
                  <a:srgbClr val="A500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!</a:t>
            </a:r>
          </a:p>
        </p:txBody>
      </p:sp>
      <p:sp>
        <p:nvSpPr>
          <p:cNvPr id="406561" name="AutoShape 33"/>
          <p:cNvSpPr>
            <a:spLocks noChangeArrowheads="1"/>
          </p:cNvSpPr>
          <p:nvPr/>
        </p:nvSpPr>
        <p:spPr bwMode="auto">
          <a:xfrm>
            <a:off x="77788" y="230188"/>
            <a:ext cx="463550" cy="427037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675" y="152400"/>
            <a:ext cx="7162800" cy="685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  DIAGNOSTIC</a:t>
            </a:r>
          </a:p>
        </p:txBody>
      </p:sp>
      <p:sp>
        <p:nvSpPr>
          <p:cNvPr id="267267" name="Text Box 3"/>
          <p:cNvSpPr txBox="1">
            <a:spLocks noChangeArrowheads="1"/>
          </p:cNvSpPr>
          <p:nvPr/>
        </p:nvSpPr>
        <p:spPr bwMode="auto">
          <a:xfrm>
            <a:off x="1406525" y="1846263"/>
            <a:ext cx="633095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PRÉSENTATION GÉNÉRALE </a:t>
            </a:r>
            <a:r>
              <a:rPr lang="fr-FR" altLang="fr-FR" sz="32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LA </a:t>
            </a:r>
            <a:r>
              <a:rPr lang="fr-FR" altLang="fr-FR" sz="3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MÉTHODE </a:t>
            </a:r>
            <a:r>
              <a:rPr lang="fr-FR" altLang="fr-FR" sz="32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DIAGNOSTIC DE LA SITUATION MARKETING D’UN PROJET D’INNOVATION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316" name="Rectangle 28"/>
          <p:cNvSpPr>
            <a:spLocks noChangeArrowheads="1"/>
          </p:cNvSpPr>
          <p:nvPr/>
        </p:nvSpPr>
        <p:spPr bwMode="auto">
          <a:xfrm>
            <a:off x="4560888" y="4324350"/>
            <a:ext cx="1081087" cy="1081088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r="100000" b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8317" name="Rectangle 29"/>
          <p:cNvSpPr>
            <a:spLocks noChangeArrowheads="1"/>
          </p:cNvSpPr>
          <p:nvPr/>
        </p:nvSpPr>
        <p:spPr bwMode="auto">
          <a:xfrm>
            <a:off x="3478213" y="4322763"/>
            <a:ext cx="1081087" cy="1081087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8318" name="Rectangle 30"/>
          <p:cNvSpPr>
            <a:spLocks noChangeArrowheads="1"/>
          </p:cNvSpPr>
          <p:nvPr/>
        </p:nvSpPr>
        <p:spPr bwMode="auto">
          <a:xfrm>
            <a:off x="2393950" y="4321175"/>
            <a:ext cx="1081088" cy="1081088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b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8319" name="Rectangle 31"/>
          <p:cNvSpPr>
            <a:spLocks noChangeArrowheads="1"/>
          </p:cNvSpPr>
          <p:nvPr/>
        </p:nvSpPr>
        <p:spPr bwMode="auto">
          <a:xfrm>
            <a:off x="4560888" y="3240088"/>
            <a:ext cx="1081087" cy="1081087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8320" name="Rectangle 32"/>
          <p:cNvSpPr>
            <a:spLocks noChangeArrowheads="1"/>
          </p:cNvSpPr>
          <p:nvPr/>
        </p:nvSpPr>
        <p:spPr bwMode="auto">
          <a:xfrm>
            <a:off x="3478213" y="3238500"/>
            <a:ext cx="1081087" cy="1081088"/>
          </a:xfrm>
          <a:prstGeom prst="rect">
            <a:avLst/>
          </a:prstGeom>
          <a:gradFill rotWithShape="0">
            <a:gsLst>
              <a:gs pos="0">
                <a:srgbClr val="FFEFD1">
                  <a:gamma/>
                  <a:tint val="78824"/>
                  <a:invGamma/>
                </a:srgbClr>
              </a:gs>
              <a:gs pos="100000">
                <a:srgbClr val="FFEFD1"/>
              </a:gs>
            </a:gsLst>
            <a:path path="shape">
              <a:fillToRect l="50000" t="50000" r="50000" b="5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8321" name="Rectangle 33"/>
          <p:cNvSpPr>
            <a:spLocks noChangeArrowheads="1"/>
          </p:cNvSpPr>
          <p:nvPr/>
        </p:nvSpPr>
        <p:spPr bwMode="auto">
          <a:xfrm>
            <a:off x="2397125" y="3236913"/>
            <a:ext cx="1081088" cy="1081087"/>
          </a:xfrm>
          <a:prstGeom prst="rect">
            <a:avLst/>
          </a:prstGeom>
          <a:gradFill rotWithShape="0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8322" name="Rectangle 34"/>
          <p:cNvSpPr>
            <a:spLocks noChangeArrowheads="1"/>
          </p:cNvSpPr>
          <p:nvPr/>
        </p:nvSpPr>
        <p:spPr bwMode="auto">
          <a:xfrm>
            <a:off x="4559300" y="2159000"/>
            <a:ext cx="1081088" cy="1081088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t="100000" r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8323" name="Rectangle 35"/>
          <p:cNvSpPr>
            <a:spLocks noChangeArrowheads="1"/>
          </p:cNvSpPr>
          <p:nvPr/>
        </p:nvSpPr>
        <p:spPr bwMode="auto">
          <a:xfrm>
            <a:off x="3476625" y="2157413"/>
            <a:ext cx="1081088" cy="1081087"/>
          </a:xfrm>
          <a:prstGeom prst="rect">
            <a:avLst/>
          </a:prstGeom>
          <a:gradFill rotWithShape="0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8324" name="Rectangle 36"/>
          <p:cNvSpPr>
            <a:spLocks noChangeArrowheads="1"/>
          </p:cNvSpPr>
          <p:nvPr/>
        </p:nvSpPr>
        <p:spPr bwMode="auto">
          <a:xfrm>
            <a:off x="2395538" y="2155825"/>
            <a:ext cx="1081087" cy="1081088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t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8295" name="Arc 7"/>
          <p:cNvSpPr>
            <a:spLocks/>
          </p:cNvSpPr>
          <p:nvPr/>
        </p:nvSpPr>
        <p:spPr bwMode="auto">
          <a:xfrm>
            <a:off x="2363788" y="3065173"/>
            <a:ext cx="2343577" cy="2464090"/>
          </a:xfrm>
          <a:custGeom>
            <a:avLst/>
            <a:gdLst>
              <a:gd name="G0" fmla="+- 0 0 0"/>
              <a:gd name="G1" fmla="+- 21599 0 0"/>
              <a:gd name="G2" fmla="+- 21600 0 0"/>
              <a:gd name="T0" fmla="*/ 155 w 21589"/>
              <a:gd name="T1" fmla="*/ 0 h 21599"/>
              <a:gd name="T2" fmla="*/ 21589 w 21589"/>
              <a:gd name="T3" fmla="*/ 20894 h 21599"/>
              <a:gd name="T4" fmla="*/ 0 w 21589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9" h="21599" fill="none" extrusionOk="0">
                <a:moveTo>
                  <a:pt x="155" y="-1"/>
                </a:moveTo>
                <a:cubicBezTo>
                  <a:pt x="11749" y="82"/>
                  <a:pt x="21210" y="9305"/>
                  <a:pt x="21588" y="20894"/>
                </a:cubicBezTo>
              </a:path>
              <a:path w="21589" h="21599" stroke="0" extrusionOk="0">
                <a:moveTo>
                  <a:pt x="155" y="-1"/>
                </a:moveTo>
                <a:cubicBezTo>
                  <a:pt x="11749" y="82"/>
                  <a:pt x="21210" y="9305"/>
                  <a:pt x="21588" y="20894"/>
                </a:cubicBezTo>
                <a:lnTo>
                  <a:pt x="0" y="21599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8294" name="Arc 6"/>
          <p:cNvSpPr>
            <a:spLocks/>
          </p:cNvSpPr>
          <p:nvPr/>
        </p:nvSpPr>
        <p:spPr bwMode="auto">
          <a:xfrm>
            <a:off x="2422526" y="3992451"/>
            <a:ext cx="1393824" cy="156379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35"/>
              <a:gd name="T1" fmla="*/ 0 h 21600"/>
              <a:gd name="T2" fmla="*/ 21535 w 21535"/>
              <a:gd name="T3" fmla="*/ 19932 h 21600"/>
              <a:gd name="T4" fmla="*/ 0 w 2153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35" h="21600" fill="none" extrusionOk="0">
                <a:moveTo>
                  <a:pt x="-1" y="0"/>
                </a:moveTo>
                <a:cubicBezTo>
                  <a:pt x="11282" y="0"/>
                  <a:pt x="20664" y="8683"/>
                  <a:pt x="21535" y="19931"/>
                </a:cubicBezTo>
              </a:path>
              <a:path w="21535" h="21600" stroke="0" extrusionOk="0">
                <a:moveTo>
                  <a:pt x="-1" y="0"/>
                </a:moveTo>
                <a:cubicBezTo>
                  <a:pt x="11282" y="0"/>
                  <a:pt x="20664" y="8683"/>
                  <a:pt x="21535" y="19931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0963" y="152400"/>
            <a:ext cx="7162800" cy="685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r>
              <a:rPr lang="fr-FR" altLang="fr-FR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DIAGNOSTIC :</a:t>
            </a:r>
            <a:br>
              <a:rPr lang="fr-FR" altLang="fr-FR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sz="2000" b="0" i="1" dirty="0">
                <a:latin typeface="Calibri" panose="020F0502020204030204" pitchFamily="34" charset="0"/>
                <a:cs typeface="Calibri" panose="020F0502020204030204" pitchFamily="34" charset="0"/>
              </a:rPr>
              <a:t>INDICE  STRATEGIQUE</a:t>
            </a:r>
            <a:r>
              <a:rPr lang="fr-FR" alt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sp>
        <p:nvSpPr>
          <p:cNvPr id="268291" name="Line 3"/>
          <p:cNvSpPr>
            <a:spLocks noChangeShapeType="1"/>
          </p:cNvSpPr>
          <p:nvPr/>
        </p:nvSpPr>
        <p:spPr bwMode="auto">
          <a:xfrm>
            <a:off x="2390775" y="1404938"/>
            <a:ext cx="1588" cy="403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8292" name="Line 4"/>
          <p:cNvSpPr>
            <a:spLocks noChangeShapeType="1"/>
          </p:cNvSpPr>
          <p:nvPr/>
        </p:nvSpPr>
        <p:spPr bwMode="auto">
          <a:xfrm>
            <a:off x="2390775" y="5410200"/>
            <a:ext cx="450215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8298" name="Rectangle 10"/>
          <p:cNvSpPr>
            <a:spLocks noChangeArrowheads="1"/>
          </p:cNvSpPr>
          <p:nvPr/>
        </p:nvSpPr>
        <p:spPr bwMode="auto">
          <a:xfrm>
            <a:off x="2252663" y="5437188"/>
            <a:ext cx="320675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fr-FR" altLang="fr-FR" sz="2200">
                <a:latin typeface="Book Antiqua" pitchFamily="18" charset="0"/>
              </a:rPr>
              <a:t>0</a:t>
            </a:r>
          </a:p>
        </p:txBody>
      </p:sp>
      <p:sp>
        <p:nvSpPr>
          <p:cNvPr id="268299" name="Rectangle 11"/>
          <p:cNvSpPr>
            <a:spLocks noChangeArrowheads="1"/>
          </p:cNvSpPr>
          <p:nvPr/>
        </p:nvSpPr>
        <p:spPr bwMode="auto">
          <a:xfrm>
            <a:off x="2439988" y="4730750"/>
            <a:ext cx="858837" cy="72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fr-FR" altLang="fr-FR" sz="2000" i="1">
                <a:effectLst>
                  <a:outerShdw blurRad="38100" dist="38100" dir="2700000" algn="tl">
                    <a:srgbClr val="C0C0C0"/>
                  </a:outerShdw>
                </a:effectLst>
              </a:rPr>
              <a:t>Zone </a:t>
            </a:r>
          </a:p>
          <a:p>
            <a:pPr algn="ctr"/>
            <a:r>
              <a:rPr lang="fr-FR" altLang="fr-FR" sz="2000" i="1">
                <a:effectLst>
                  <a:outerShdw blurRad="38100" dist="38100" dir="2700000" algn="tl">
                    <a:srgbClr val="C0C0C0"/>
                  </a:outerShdw>
                </a:effectLst>
              </a:rPr>
              <a:t>OK</a:t>
            </a:r>
            <a:r>
              <a:rPr lang="fr-FR" altLang="fr-FR" sz="220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 </a:t>
            </a:r>
          </a:p>
        </p:txBody>
      </p:sp>
      <p:sp>
        <p:nvSpPr>
          <p:cNvPr id="268300" name="Rectangle 12"/>
          <p:cNvSpPr>
            <a:spLocks noChangeArrowheads="1"/>
          </p:cNvSpPr>
          <p:nvPr/>
        </p:nvSpPr>
        <p:spPr bwMode="auto">
          <a:xfrm>
            <a:off x="3816350" y="2765425"/>
            <a:ext cx="1580562" cy="397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fr-FR" altLang="fr-FR" sz="20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Zone </a:t>
            </a:r>
            <a:r>
              <a:rPr lang="fr-FR" altLang="fr-FR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rouge</a:t>
            </a:r>
            <a:endParaRPr lang="fr-FR" altLang="fr-FR" sz="20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8301" name="Rectangle 13"/>
          <p:cNvSpPr>
            <a:spLocks noChangeArrowheads="1"/>
          </p:cNvSpPr>
          <p:nvPr/>
        </p:nvSpPr>
        <p:spPr bwMode="auto">
          <a:xfrm>
            <a:off x="3327829" y="3536701"/>
            <a:ext cx="1379537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fr-FR" altLang="fr-FR" sz="20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Zone </a:t>
            </a:r>
          </a:p>
          <a:p>
            <a:r>
              <a:rPr lang="fr-FR" altLang="fr-FR" sz="20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incertaine</a:t>
            </a:r>
          </a:p>
        </p:txBody>
      </p:sp>
      <p:sp>
        <p:nvSpPr>
          <p:cNvPr id="268327" name="Rectangle 39"/>
          <p:cNvSpPr>
            <a:spLocks noChangeArrowheads="1"/>
          </p:cNvSpPr>
          <p:nvPr/>
        </p:nvSpPr>
        <p:spPr bwMode="auto">
          <a:xfrm rot="-5400000">
            <a:off x="1127125" y="1995488"/>
            <a:ext cx="2089149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r>
              <a:rPr lang="fr-FR" altLang="fr-FR" sz="2000" b="0" i="1" dirty="0">
                <a:latin typeface="Calibri" panose="020F0502020204030204" pitchFamily="34" charset="0"/>
                <a:cs typeface="Calibri" panose="020F0502020204030204" pitchFamily="34" charset="0"/>
              </a:rPr>
              <a:t>Risque</a:t>
            </a:r>
            <a:r>
              <a:rPr lang="fr-FR" altLang="fr-FR" sz="1600" b="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fr-FR" sz="2000" b="0" i="1" dirty="0">
                <a:latin typeface="Calibri" panose="020F0502020204030204" pitchFamily="34" charset="0"/>
                <a:cs typeface="Calibri" panose="020F0502020204030204" pitchFamily="34" charset="0"/>
              </a:rPr>
              <a:t>technique</a:t>
            </a:r>
          </a:p>
        </p:txBody>
      </p:sp>
      <p:sp>
        <p:nvSpPr>
          <p:cNvPr id="268328" name="Rectangle 40"/>
          <p:cNvSpPr>
            <a:spLocks noChangeArrowheads="1"/>
          </p:cNvSpPr>
          <p:nvPr/>
        </p:nvSpPr>
        <p:spPr bwMode="auto">
          <a:xfrm>
            <a:off x="4886753" y="5381625"/>
            <a:ext cx="244273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r>
              <a:rPr lang="fr-FR" altLang="fr-FR" sz="2000" b="0" i="1" dirty="0">
                <a:latin typeface="Calibri" panose="020F0502020204030204" pitchFamily="34" charset="0"/>
                <a:cs typeface="Calibri" panose="020F0502020204030204" pitchFamily="34" charset="0"/>
              </a:rPr>
              <a:t>Risque</a:t>
            </a:r>
            <a:r>
              <a:rPr lang="fr-FR" altLang="fr-FR" sz="1600" b="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fr-FR" sz="2000" b="0" i="1" dirty="0">
                <a:latin typeface="Calibri" panose="020F0502020204030204" pitchFamily="34" charset="0"/>
                <a:cs typeface="Calibri" panose="020F0502020204030204" pitchFamily="34" charset="0"/>
              </a:rPr>
              <a:t>commercial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818" name="Rectangle 34"/>
          <p:cNvSpPr>
            <a:spLocks noChangeArrowheads="1"/>
          </p:cNvSpPr>
          <p:nvPr/>
        </p:nvSpPr>
        <p:spPr bwMode="auto">
          <a:xfrm>
            <a:off x="4560888" y="4324350"/>
            <a:ext cx="1081087" cy="1081088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r="100000" b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4819" name="Rectangle 35"/>
          <p:cNvSpPr>
            <a:spLocks noChangeArrowheads="1"/>
          </p:cNvSpPr>
          <p:nvPr/>
        </p:nvSpPr>
        <p:spPr bwMode="auto">
          <a:xfrm>
            <a:off x="3478213" y="4322763"/>
            <a:ext cx="1081087" cy="1081087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4820" name="Rectangle 36"/>
          <p:cNvSpPr>
            <a:spLocks noChangeArrowheads="1"/>
          </p:cNvSpPr>
          <p:nvPr/>
        </p:nvSpPr>
        <p:spPr bwMode="auto">
          <a:xfrm>
            <a:off x="2393950" y="4321175"/>
            <a:ext cx="1081088" cy="1081088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b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4821" name="Rectangle 37"/>
          <p:cNvSpPr>
            <a:spLocks noChangeArrowheads="1"/>
          </p:cNvSpPr>
          <p:nvPr/>
        </p:nvSpPr>
        <p:spPr bwMode="auto">
          <a:xfrm>
            <a:off x="4560888" y="3240088"/>
            <a:ext cx="1081087" cy="1081087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4822" name="Rectangle 38"/>
          <p:cNvSpPr>
            <a:spLocks noChangeArrowheads="1"/>
          </p:cNvSpPr>
          <p:nvPr/>
        </p:nvSpPr>
        <p:spPr bwMode="auto">
          <a:xfrm>
            <a:off x="3478213" y="3238500"/>
            <a:ext cx="1081087" cy="1081088"/>
          </a:xfrm>
          <a:prstGeom prst="rect">
            <a:avLst/>
          </a:prstGeom>
          <a:gradFill rotWithShape="0">
            <a:gsLst>
              <a:gs pos="0">
                <a:srgbClr val="FFEFD1">
                  <a:gamma/>
                  <a:tint val="78824"/>
                  <a:invGamma/>
                </a:srgbClr>
              </a:gs>
              <a:gs pos="100000">
                <a:srgbClr val="FFEFD1"/>
              </a:gs>
            </a:gsLst>
            <a:path path="shape">
              <a:fillToRect l="50000" t="50000" r="50000" b="5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4823" name="Rectangle 39"/>
          <p:cNvSpPr>
            <a:spLocks noChangeArrowheads="1"/>
          </p:cNvSpPr>
          <p:nvPr/>
        </p:nvSpPr>
        <p:spPr bwMode="auto">
          <a:xfrm>
            <a:off x="2397125" y="3236913"/>
            <a:ext cx="1081088" cy="1081087"/>
          </a:xfrm>
          <a:prstGeom prst="rect">
            <a:avLst/>
          </a:prstGeom>
          <a:gradFill rotWithShape="0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4824" name="Rectangle 40"/>
          <p:cNvSpPr>
            <a:spLocks noChangeArrowheads="1"/>
          </p:cNvSpPr>
          <p:nvPr/>
        </p:nvSpPr>
        <p:spPr bwMode="auto">
          <a:xfrm>
            <a:off x="4559300" y="2159000"/>
            <a:ext cx="1081088" cy="1081088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t="100000" r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4825" name="Rectangle 41"/>
          <p:cNvSpPr>
            <a:spLocks noChangeArrowheads="1"/>
          </p:cNvSpPr>
          <p:nvPr/>
        </p:nvSpPr>
        <p:spPr bwMode="auto">
          <a:xfrm>
            <a:off x="3476625" y="2157413"/>
            <a:ext cx="1081088" cy="1081087"/>
          </a:xfrm>
          <a:prstGeom prst="rect">
            <a:avLst/>
          </a:prstGeom>
          <a:gradFill rotWithShape="0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4826" name="Rectangle 42"/>
          <p:cNvSpPr>
            <a:spLocks noChangeArrowheads="1"/>
          </p:cNvSpPr>
          <p:nvPr/>
        </p:nvSpPr>
        <p:spPr bwMode="auto">
          <a:xfrm>
            <a:off x="2395538" y="2155825"/>
            <a:ext cx="1081087" cy="1081088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t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4830" name="Line 46"/>
          <p:cNvSpPr>
            <a:spLocks noChangeShapeType="1"/>
          </p:cNvSpPr>
          <p:nvPr/>
        </p:nvSpPr>
        <p:spPr bwMode="auto">
          <a:xfrm>
            <a:off x="2390775" y="1404938"/>
            <a:ext cx="0" cy="403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4831" name="Line 47"/>
          <p:cNvSpPr>
            <a:spLocks noChangeShapeType="1"/>
          </p:cNvSpPr>
          <p:nvPr/>
        </p:nvSpPr>
        <p:spPr bwMode="auto">
          <a:xfrm>
            <a:off x="2390775" y="5410200"/>
            <a:ext cx="45021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4832" name="Rectangle 48"/>
          <p:cNvSpPr>
            <a:spLocks noChangeArrowheads="1"/>
          </p:cNvSpPr>
          <p:nvPr/>
        </p:nvSpPr>
        <p:spPr bwMode="auto">
          <a:xfrm rot="-5400000">
            <a:off x="1127125" y="1995488"/>
            <a:ext cx="2089149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r>
              <a:rPr lang="fr-FR" altLang="fr-FR" sz="2000" b="0" i="1" dirty="0">
                <a:latin typeface="Calibri" panose="020F0502020204030204" pitchFamily="34" charset="0"/>
                <a:cs typeface="Calibri" panose="020F0502020204030204" pitchFamily="34" charset="0"/>
              </a:rPr>
              <a:t>Risque</a:t>
            </a:r>
            <a:r>
              <a:rPr lang="fr-FR" altLang="fr-FR" sz="1600" b="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fr-FR" sz="2000" b="0" i="1" dirty="0">
                <a:latin typeface="Calibri" panose="020F0502020204030204" pitchFamily="34" charset="0"/>
                <a:cs typeface="Calibri" panose="020F0502020204030204" pitchFamily="34" charset="0"/>
              </a:rPr>
              <a:t>technique</a:t>
            </a:r>
          </a:p>
        </p:txBody>
      </p:sp>
      <p:sp>
        <p:nvSpPr>
          <p:cNvPr id="374833" name="Rectangle 49"/>
          <p:cNvSpPr>
            <a:spLocks noChangeArrowheads="1"/>
          </p:cNvSpPr>
          <p:nvPr/>
        </p:nvSpPr>
        <p:spPr bwMode="auto">
          <a:xfrm>
            <a:off x="2252663" y="5437188"/>
            <a:ext cx="320675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fr-FR" altLang="fr-FR" sz="2200">
                <a:latin typeface="Book Antiqua" pitchFamily="18" charset="0"/>
              </a:rPr>
              <a:t>0</a:t>
            </a:r>
          </a:p>
        </p:txBody>
      </p:sp>
      <p:sp>
        <p:nvSpPr>
          <p:cNvPr id="374837" name="Rectangle 53"/>
          <p:cNvSpPr>
            <a:spLocks noChangeArrowheads="1"/>
          </p:cNvSpPr>
          <p:nvPr/>
        </p:nvSpPr>
        <p:spPr bwMode="auto">
          <a:xfrm>
            <a:off x="4877228" y="5381625"/>
            <a:ext cx="245226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r>
              <a:rPr lang="fr-FR" altLang="fr-FR" sz="2000" b="0" i="1" dirty="0">
                <a:latin typeface="Calibri" panose="020F0502020204030204" pitchFamily="34" charset="0"/>
                <a:cs typeface="Calibri" panose="020F0502020204030204" pitchFamily="34" charset="0"/>
              </a:rPr>
              <a:t>Risque</a:t>
            </a:r>
            <a:r>
              <a:rPr lang="fr-FR" altLang="fr-FR" sz="1600" b="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fr-FR" sz="2000" b="0" i="1" dirty="0">
                <a:latin typeface="Calibri" panose="020F0502020204030204" pitchFamily="34" charset="0"/>
                <a:cs typeface="Calibri" panose="020F0502020204030204" pitchFamily="34" charset="0"/>
              </a:rPr>
              <a:t>commercial</a:t>
            </a:r>
          </a:p>
        </p:txBody>
      </p:sp>
      <p:sp>
        <p:nvSpPr>
          <p:cNvPr id="374801" name="Rectangle 17"/>
          <p:cNvSpPr>
            <a:spLocks noChangeArrowheads="1"/>
          </p:cNvSpPr>
          <p:nvPr/>
        </p:nvSpPr>
        <p:spPr bwMode="auto">
          <a:xfrm rot="-5400000">
            <a:off x="2301875" y="2595563"/>
            <a:ext cx="455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 b="0"/>
              <a:t>Fort</a:t>
            </a:r>
          </a:p>
        </p:txBody>
      </p:sp>
      <p:sp>
        <p:nvSpPr>
          <p:cNvPr id="374802" name="Rectangle 18"/>
          <p:cNvSpPr>
            <a:spLocks noChangeArrowheads="1"/>
          </p:cNvSpPr>
          <p:nvPr/>
        </p:nvSpPr>
        <p:spPr bwMode="auto">
          <a:xfrm rot="-5400000">
            <a:off x="2179637" y="3738563"/>
            <a:ext cx="6397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 b="0"/>
              <a:t>Moyen</a:t>
            </a:r>
          </a:p>
        </p:txBody>
      </p:sp>
      <p:sp>
        <p:nvSpPr>
          <p:cNvPr id="374803" name="Rectangle 19"/>
          <p:cNvSpPr>
            <a:spLocks noChangeArrowheads="1"/>
          </p:cNvSpPr>
          <p:nvPr/>
        </p:nvSpPr>
        <p:spPr bwMode="auto">
          <a:xfrm rot="-5400000">
            <a:off x="2223294" y="4785519"/>
            <a:ext cx="5969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 b="0"/>
              <a:t>Faible</a:t>
            </a:r>
          </a:p>
        </p:txBody>
      </p:sp>
      <p:sp>
        <p:nvSpPr>
          <p:cNvPr id="374804" name="Rectangle 20"/>
          <p:cNvSpPr>
            <a:spLocks noChangeArrowheads="1"/>
          </p:cNvSpPr>
          <p:nvPr/>
        </p:nvSpPr>
        <p:spPr bwMode="auto">
          <a:xfrm>
            <a:off x="2620963" y="5191125"/>
            <a:ext cx="5969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 b="0"/>
              <a:t>Faible</a:t>
            </a:r>
          </a:p>
        </p:txBody>
      </p:sp>
      <p:sp>
        <p:nvSpPr>
          <p:cNvPr id="374805" name="Rectangle 21"/>
          <p:cNvSpPr>
            <a:spLocks noChangeArrowheads="1"/>
          </p:cNvSpPr>
          <p:nvPr/>
        </p:nvSpPr>
        <p:spPr bwMode="auto">
          <a:xfrm>
            <a:off x="3716338" y="5191125"/>
            <a:ext cx="6397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 b="0"/>
              <a:t>Moyen</a:t>
            </a:r>
          </a:p>
        </p:txBody>
      </p:sp>
      <p:sp>
        <p:nvSpPr>
          <p:cNvPr id="374806" name="Rectangle 22"/>
          <p:cNvSpPr>
            <a:spLocks noChangeArrowheads="1"/>
          </p:cNvSpPr>
          <p:nvPr/>
        </p:nvSpPr>
        <p:spPr bwMode="auto">
          <a:xfrm>
            <a:off x="4864100" y="5191125"/>
            <a:ext cx="4556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 b="0"/>
              <a:t>Fort</a:t>
            </a:r>
          </a:p>
        </p:txBody>
      </p:sp>
      <p:sp>
        <p:nvSpPr>
          <p:cNvPr id="374807" name="Rectangle 23"/>
          <p:cNvSpPr>
            <a:spLocks noChangeArrowheads="1"/>
          </p:cNvSpPr>
          <p:nvPr/>
        </p:nvSpPr>
        <p:spPr bwMode="auto">
          <a:xfrm>
            <a:off x="4002088" y="2992438"/>
            <a:ext cx="369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S1</a:t>
            </a:r>
          </a:p>
        </p:txBody>
      </p:sp>
      <p:sp>
        <p:nvSpPr>
          <p:cNvPr id="374808" name="Rectangle 24"/>
          <p:cNvSpPr>
            <a:spLocks noChangeArrowheads="1"/>
          </p:cNvSpPr>
          <p:nvPr/>
        </p:nvSpPr>
        <p:spPr bwMode="auto">
          <a:xfrm>
            <a:off x="5084763" y="2405063"/>
            <a:ext cx="369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S4</a:t>
            </a:r>
          </a:p>
        </p:txBody>
      </p:sp>
      <p:sp>
        <p:nvSpPr>
          <p:cNvPr id="374809" name="Rectangle 25"/>
          <p:cNvSpPr>
            <a:spLocks noChangeArrowheads="1"/>
          </p:cNvSpPr>
          <p:nvPr/>
        </p:nvSpPr>
        <p:spPr bwMode="auto">
          <a:xfrm>
            <a:off x="3986213" y="2489200"/>
            <a:ext cx="369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S5</a:t>
            </a:r>
          </a:p>
        </p:txBody>
      </p:sp>
      <p:sp>
        <p:nvSpPr>
          <p:cNvPr id="374810" name="Rectangle 26"/>
          <p:cNvSpPr>
            <a:spLocks noChangeArrowheads="1"/>
          </p:cNvSpPr>
          <p:nvPr/>
        </p:nvSpPr>
        <p:spPr bwMode="auto">
          <a:xfrm>
            <a:off x="3738563" y="2592388"/>
            <a:ext cx="369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S6</a:t>
            </a:r>
          </a:p>
        </p:txBody>
      </p:sp>
      <p:sp>
        <p:nvSpPr>
          <p:cNvPr id="374811" name="Rectangle 27"/>
          <p:cNvSpPr>
            <a:spLocks noChangeArrowheads="1"/>
          </p:cNvSpPr>
          <p:nvPr/>
        </p:nvSpPr>
        <p:spPr bwMode="auto">
          <a:xfrm>
            <a:off x="3576638" y="2863850"/>
            <a:ext cx="369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S7</a:t>
            </a:r>
          </a:p>
        </p:txBody>
      </p:sp>
      <p:sp>
        <p:nvSpPr>
          <p:cNvPr id="374812" name="Rectangle 28"/>
          <p:cNvSpPr>
            <a:spLocks noChangeArrowheads="1"/>
          </p:cNvSpPr>
          <p:nvPr/>
        </p:nvSpPr>
        <p:spPr bwMode="auto">
          <a:xfrm>
            <a:off x="4270375" y="2254250"/>
            <a:ext cx="3698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S8</a:t>
            </a:r>
          </a:p>
        </p:txBody>
      </p:sp>
      <p:sp>
        <p:nvSpPr>
          <p:cNvPr id="374813" name="Rectangle 29"/>
          <p:cNvSpPr>
            <a:spLocks noChangeArrowheads="1"/>
          </p:cNvSpPr>
          <p:nvPr/>
        </p:nvSpPr>
        <p:spPr bwMode="auto">
          <a:xfrm>
            <a:off x="4375150" y="2635250"/>
            <a:ext cx="3698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S3</a:t>
            </a:r>
          </a:p>
        </p:txBody>
      </p:sp>
      <p:sp>
        <p:nvSpPr>
          <p:cNvPr id="374814" name="Rectangle 30"/>
          <p:cNvSpPr>
            <a:spLocks noChangeArrowheads="1"/>
          </p:cNvSpPr>
          <p:nvPr/>
        </p:nvSpPr>
        <p:spPr bwMode="auto">
          <a:xfrm>
            <a:off x="4154488" y="2828925"/>
            <a:ext cx="369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S2</a:t>
            </a:r>
          </a:p>
        </p:txBody>
      </p:sp>
      <p:sp>
        <p:nvSpPr>
          <p:cNvPr id="374815" name="Rectangle 31"/>
          <p:cNvSpPr>
            <a:spLocks noChangeArrowheads="1"/>
          </p:cNvSpPr>
          <p:nvPr/>
        </p:nvSpPr>
        <p:spPr bwMode="auto">
          <a:xfrm>
            <a:off x="5249863" y="2171700"/>
            <a:ext cx="369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S9</a:t>
            </a:r>
          </a:p>
        </p:txBody>
      </p:sp>
      <p:sp>
        <p:nvSpPr>
          <p:cNvPr id="374816" name="Rectangle 32"/>
          <p:cNvSpPr>
            <a:spLocks noChangeArrowheads="1"/>
          </p:cNvSpPr>
          <p:nvPr/>
        </p:nvSpPr>
        <p:spPr bwMode="auto">
          <a:xfrm>
            <a:off x="77788" y="152400"/>
            <a:ext cx="7162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fr-FR" altLang="fr-FR" sz="26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DIAGNOSTIC :</a:t>
            </a:r>
            <a:br>
              <a:rPr lang="fr-FR" altLang="fr-FR" sz="26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sz="2000" b="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AVANT </a:t>
            </a:r>
            <a:r>
              <a:rPr lang="fr-FR" altLang="fr-FR" sz="2000" b="0" i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LEVÉE </a:t>
            </a:r>
            <a:r>
              <a:rPr lang="fr-FR" altLang="fr-FR" sz="2000" b="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 VETOS</a:t>
            </a:r>
            <a:r>
              <a:rPr lang="fr-FR" altLang="fr-FR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sp>
        <p:nvSpPr>
          <p:cNvPr id="35" name="Arc 7"/>
          <p:cNvSpPr>
            <a:spLocks/>
          </p:cNvSpPr>
          <p:nvPr/>
        </p:nvSpPr>
        <p:spPr bwMode="auto">
          <a:xfrm>
            <a:off x="2363788" y="3065173"/>
            <a:ext cx="2343577" cy="2464090"/>
          </a:xfrm>
          <a:custGeom>
            <a:avLst/>
            <a:gdLst>
              <a:gd name="G0" fmla="+- 0 0 0"/>
              <a:gd name="G1" fmla="+- 21599 0 0"/>
              <a:gd name="G2" fmla="+- 21600 0 0"/>
              <a:gd name="T0" fmla="*/ 155 w 21589"/>
              <a:gd name="T1" fmla="*/ 0 h 21599"/>
              <a:gd name="T2" fmla="*/ 21589 w 21589"/>
              <a:gd name="T3" fmla="*/ 20894 h 21599"/>
              <a:gd name="T4" fmla="*/ 0 w 21589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9" h="21599" fill="none" extrusionOk="0">
                <a:moveTo>
                  <a:pt x="155" y="-1"/>
                </a:moveTo>
                <a:cubicBezTo>
                  <a:pt x="11749" y="82"/>
                  <a:pt x="21210" y="9305"/>
                  <a:pt x="21588" y="20894"/>
                </a:cubicBezTo>
              </a:path>
              <a:path w="21589" h="21599" stroke="0" extrusionOk="0">
                <a:moveTo>
                  <a:pt x="155" y="-1"/>
                </a:moveTo>
                <a:cubicBezTo>
                  <a:pt x="11749" y="82"/>
                  <a:pt x="21210" y="9305"/>
                  <a:pt x="21588" y="20894"/>
                </a:cubicBezTo>
                <a:lnTo>
                  <a:pt x="0" y="21599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" name="Arc 6"/>
          <p:cNvSpPr>
            <a:spLocks/>
          </p:cNvSpPr>
          <p:nvPr/>
        </p:nvSpPr>
        <p:spPr bwMode="auto">
          <a:xfrm>
            <a:off x="2422526" y="3992451"/>
            <a:ext cx="1393824" cy="156379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35"/>
              <a:gd name="T1" fmla="*/ 0 h 21600"/>
              <a:gd name="T2" fmla="*/ 21535 w 21535"/>
              <a:gd name="T3" fmla="*/ 19932 h 21600"/>
              <a:gd name="T4" fmla="*/ 0 w 2153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35" h="21600" fill="none" extrusionOk="0">
                <a:moveTo>
                  <a:pt x="-1" y="0"/>
                </a:moveTo>
                <a:cubicBezTo>
                  <a:pt x="11282" y="0"/>
                  <a:pt x="20664" y="8683"/>
                  <a:pt x="21535" y="19931"/>
                </a:cubicBezTo>
              </a:path>
              <a:path w="21535" h="21600" stroke="0" extrusionOk="0">
                <a:moveTo>
                  <a:pt x="-1" y="0"/>
                </a:moveTo>
                <a:cubicBezTo>
                  <a:pt x="11282" y="0"/>
                  <a:pt x="20664" y="8683"/>
                  <a:pt x="21535" y="19931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64" name="Rectangle 32"/>
          <p:cNvSpPr>
            <a:spLocks noChangeArrowheads="1"/>
          </p:cNvSpPr>
          <p:nvPr/>
        </p:nvSpPr>
        <p:spPr bwMode="auto">
          <a:xfrm>
            <a:off x="77788" y="152400"/>
            <a:ext cx="7162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fr-FR" altLang="fr-FR" sz="26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DIAGNOSTIC :</a:t>
            </a:r>
            <a:br>
              <a:rPr lang="fr-FR" altLang="fr-FR" sz="26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sz="2000" b="0" i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APRÈS LEVÉE </a:t>
            </a:r>
            <a:r>
              <a:rPr lang="fr-FR" altLang="fr-FR" sz="2000" b="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 VETOS</a:t>
            </a:r>
            <a:r>
              <a:rPr lang="fr-FR" altLang="fr-FR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sp>
        <p:nvSpPr>
          <p:cNvPr id="376866" name="Rectangle 34"/>
          <p:cNvSpPr>
            <a:spLocks noChangeArrowheads="1"/>
          </p:cNvSpPr>
          <p:nvPr/>
        </p:nvSpPr>
        <p:spPr bwMode="auto">
          <a:xfrm>
            <a:off x="4560888" y="4324350"/>
            <a:ext cx="1081087" cy="1081088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r="100000" b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6867" name="Rectangle 35"/>
          <p:cNvSpPr>
            <a:spLocks noChangeArrowheads="1"/>
          </p:cNvSpPr>
          <p:nvPr/>
        </p:nvSpPr>
        <p:spPr bwMode="auto">
          <a:xfrm>
            <a:off x="3478213" y="4322763"/>
            <a:ext cx="1081087" cy="1081087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6868" name="Rectangle 36"/>
          <p:cNvSpPr>
            <a:spLocks noChangeArrowheads="1"/>
          </p:cNvSpPr>
          <p:nvPr/>
        </p:nvSpPr>
        <p:spPr bwMode="auto">
          <a:xfrm>
            <a:off x="2393950" y="4321175"/>
            <a:ext cx="1081088" cy="1081088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b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6869" name="Rectangle 37"/>
          <p:cNvSpPr>
            <a:spLocks noChangeArrowheads="1"/>
          </p:cNvSpPr>
          <p:nvPr/>
        </p:nvSpPr>
        <p:spPr bwMode="auto">
          <a:xfrm>
            <a:off x="4560888" y="3240088"/>
            <a:ext cx="1081087" cy="1081087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6870" name="Rectangle 38"/>
          <p:cNvSpPr>
            <a:spLocks noChangeArrowheads="1"/>
          </p:cNvSpPr>
          <p:nvPr/>
        </p:nvSpPr>
        <p:spPr bwMode="auto">
          <a:xfrm>
            <a:off x="3478213" y="3238500"/>
            <a:ext cx="1081087" cy="1081088"/>
          </a:xfrm>
          <a:prstGeom prst="rect">
            <a:avLst/>
          </a:prstGeom>
          <a:gradFill rotWithShape="0">
            <a:gsLst>
              <a:gs pos="0">
                <a:srgbClr val="FFEFD1">
                  <a:gamma/>
                  <a:tint val="78824"/>
                  <a:invGamma/>
                </a:srgbClr>
              </a:gs>
              <a:gs pos="100000">
                <a:srgbClr val="FFEFD1"/>
              </a:gs>
            </a:gsLst>
            <a:path path="shape">
              <a:fillToRect l="50000" t="50000" r="50000" b="5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6871" name="Rectangle 39"/>
          <p:cNvSpPr>
            <a:spLocks noChangeArrowheads="1"/>
          </p:cNvSpPr>
          <p:nvPr/>
        </p:nvSpPr>
        <p:spPr bwMode="auto">
          <a:xfrm>
            <a:off x="2397125" y="3236913"/>
            <a:ext cx="1081088" cy="1081087"/>
          </a:xfrm>
          <a:prstGeom prst="rect">
            <a:avLst/>
          </a:prstGeom>
          <a:gradFill rotWithShape="0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6872" name="Rectangle 40"/>
          <p:cNvSpPr>
            <a:spLocks noChangeArrowheads="1"/>
          </p:cNvSpPr>
          <p:nvPr/>
        </p:nvSpPr>
        <p:spPr bwMode="auto">
          <a:xfrm>
            <a:off x="4559300" y="2159000"/>
            <a:ext cx="1081088" cy="1081088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t="100000" r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6873" name="Rectangle 41"/>
          <p:cNvSpPr>
            <a:spLocks noChangeArrowheads="1"/>
          </p:cNvSpPr>
          <p:nvPr/>
        </p:nvSpPr>
        <p:spPr bwMode="auto">
          <a:xfrm>
            <a:off x="3476625" y="2157413"/>
            <a:ext cx="1081088" cy="1081087"/>
          </a:xfrm>
          <a:prstGeom prst="rect">
            <a:avLst/>
          </a:prstGeom>
          <a:gradFill rotWithShape="0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6874" name="Rectangle 42"/>
          <p:cNvSpPr>
            <a:spLocks noChangeArrowheads="1"/>
          </p:cNvSpPr>
          <p:nvPr/>
        </p:nvSpPr>
        <p:spPr bwMode="auto">
          <a:xfrm>
            <a:off x="2395538" y="2155825"/>
            <a:ext cx="1081087" cy="1081088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t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6878" name="Line 46"/>
          <p:cNvSpPr>
            <a:spLocks noChangeShapeType="1"/>
          </p:cNvSpPr>
          <p:nvPr/>
        </p:nvSpPr>
        <p:spPr bwMode="auto">
          <a:xfrm>
            <a:off x="2390775" y="1404938"/>
            <a:ext cx="0" cy="403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6879" name="Line 47"/>
          <p:cNvSpPr>
            <a:spLocks noChangeShapeType="1"/>
          </p:cNvSpPr>
          <p:nvPr/>
        </p:nvSpPr>
        <p:spPr bwMode="auto">
          <a:xfrm>
            <a:off x="2390775" y="5410200"/>
            <a:ext cx="45021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6880" name="Rectangle 48"/>
          <p:cNvSpPr>
            <a:spLocks noChangeArrowheads="1"/>
          </p:cNvSpPr>
          <p:nvPr/>
        </p:nvSpPr>
        <p:spPr bwMode="auto">
          <a:xfrm>
            <a:off x="2252663" y="5437188"/>
            <a:ext cx="320675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fr-FR" altLang="fr-FR" sz="2200">
                <a:latin typeface="Book Antiqua" pitchFamily="18" charset="0"/>
              </a:rPr>
              <a:t>0</a:t>
            </a:r>
          </a:p>
        </p:txBody>
      </p:sp>
      <p:sp>
        <p:nvSpPr>
          <p:cNvPr id="376881" name="Rectangle 49"/>
          <p:cNvSpPr>
            <a:spLocks noChangeArrowheads="1"/>
          </p:cNvSpPr>
          <p:nvPr/>
        </p:nvSpPr>
        <p:spPr bwMode="auto">
          <a:xfrm>
            <a:off x="4877228" y="5381625"/>
            <a:ext cx="245226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r>
              <a:rPr lang="fr-FR" altLang="fr-FR" sz="2000" b="0" i="1" dirty="0">
                <a:latin typeface="Calibri" panose="020F0502020204030204" pitchFamily="34" charset="0"/>
                <a:cs typeface="Calibri" panose="020F0502020204030204" pitchFamily="34" charset="0"/>
              </a:rPr>
              <a:t>Risque</a:t>
            </a:r>
            <a:r>
              <a:rPr lang="fr-FR" altLang="fr-FR" sz="1600" b="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fr-FR" sz="2000" b="0" i="1" dirty="0">
                <a:latin typeface="Calibri" panose="020F0502020204030204" pitchFamily="34" charset="0"/>
                <a:cs typeface="Calibri" panose="020F0502020204030204" pitchFamily="34" charset="0"/>
              </a:rPr>
              <a:t>commercial</a:t>
            </a:r>
          </a:p>
        </p:txBody>
      </p:sp>
      <p:sp>
        <p:nvSpPr>
          <p:cNvPr id="376882" name="Rectangle 50"/>
          <p:cNvSpPr>
            <a:spLocks noChangeArrowheads="1"/>
          </p:cNvSpPr>
          <p:nvPr/>
        </p:nvSpPr>
        <p:spPr bwMode="auto">
          <a:xfrm rot="-5400000">
            <a:off x="2301875" y="2595563"/>
            <a:ext cx="455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 b="0"/>
              <a:t>Fort</a:t>
            </a:r>
          </a:p>
        </p:txBody>
      </p:sp>
      <p:sp>
        <p:nvSpPr>
          <p:cNvPr id="376883" name="Rectangle 51"/>
          <p:cNvSpPr>
            <a:spLocks noChangeArrowheads="1"/>
          </p:cNvSpPr>
          <p:nvPr/>
        </p:nvSpPr>
        <p:spPr bwMode="auto">
          <a:xfrm rot="-5400000">
            <a:off x="2179637" y="3738563"/>
            <a:ext cx="6397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 b="0"/>
              <a:t>Moyen</a:t>
            </a:r>
          </a:p>
        </p:txBody>
      </p:sp>
      <p:sp>
        <p:nvSpPr>
          <p:cNvPr id="376884" name="Rectangle 52"/>
          <p:cNvSpPr>
            <a:spLocks noChangeArrowheads="1"/>
          </p:cNvSpPr>
          <p:nvPr/>
        </p:nvSpPr>
        <p:spPr bwMode="auto">
          <a:xfrm rot="-5400000">
            <a:off x="2223294" y="4785519"/>
            <a:ext cx="5969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 b="0"/>
              <a:t>Faible</a:t>
            </a:r>
          </a:p>
        </p:txBody>
      </p:sp>
      <p:sp>
        <p:nvSpPr>
          <p:cNvPr id="376885" name="Rectangle 53"/>
          <p:cNvSpPr>
            <a:spLocks noChangeArrowheads="1"/>
          </p:cNvSpPr>
          <p:nvPr/>
        </p:nvSpPr>
        <p:spPr bwMode="auto">
          <a:xfrm>
            <a:off x="2620963" y="5191125"/>
            <a:ext cx="5969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 b="0"/>
              <a:t>Faible</a:t>
            </a:r>
          </a:p>
        </p:txBody>
      </p:sp>
      <p:sp>
        <p:nvSpPr>
          <p:cNvPr id="376886" name="Rectangle 54"/>
          <p:cNvSpPr>
            <a:spLocks noChangeArrowheads="1"/>
          </p:cNvSpPr>
          <p:nvPr/>
        </p:nvSpPr>
        <p:spPr bwMode="auto">
          <a:xfrm>
            <a:off x="3716338" y="5191125"/>
            <a:ext cx="6397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 b="0"/>
              <a:t>Moyen</a:t>
            </a:r>
          </a:p>
        </p:txBody>
      </p:sp>
      <p:sp>
        <p:nvSpPr>
          <p:cNvPr id="376887" name="Rectangle 55"/>
          <p:cNvSpPr>
            <a:spLocks noChangeArrowheads="1"/>
          </p:cNvSpPr>
          <p:nvPr/>
        </p:nvSpPr>
        <p:spPr bwMode="auto">
          <a:xfrm>
            <a:off x="4864100" y="5191125"/>
            <a:ext cx="4556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 b="0"/>
              <a:t>Fort</a:t>
            </a:r>
          </a:p>
        </p:txBody>
      </p:sp>
      <p:sp>
        <p:nvSpPr>
          <p:cNvPr id="376855" name="Rectangle 23"/>
          <p:cNvSpPr>
            <a:spLocks noChangeArrowheads="1"/>
          </p:cNvSpPr>
          <p:nvPr/>
        </p:nvSpPr>
        <p:spPr bwMode="auto">
          <a:xfrm>
            <a:off x="5173663" y="2384425"/>
            <a:ext cx="369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S4</a:t>
            </a:r>
          </a:p>
        </p:txBody>
      </p:sp>
      <p:sp>
        <p:nvSpPr>
          <p:cNvPr id="376856" name="Rectangle 24"/>
          <p:cNvSpPr>
            <a:spLocks noChangeArrowheads="1"/>
          </p:cNvSpPr>
          <p:nvPr/>
        </p:nvSpPr>
        <p:spPr bwMode="auto">
          <a:xfrm>
            <a:off x="3856038" y="3660775"/>
            <a:ext cx="369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S5</a:t>
            </a:r>
          </a:p>
        </p:txBody>
      </p:sp>
      <p:sp>
        <p:nvSpPr>
          <p:cNvPr id="376857" name="Rectangle 25"/>
          <p:cNvSpPr>
            <a:spLocks noChangeArrowheads="1"/>
          </p:cNvSpPr>
          <p:nvPr/>
        </p:nvSpPr>
        <p:spPr bwMode="auto">
          <a:xfrm>
            <a:off x="3571875" y="3800475"/>
            <a:ext cx="3698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S6</a:t>
            </a:r>
          </a:p>
        </p:txBody>
      </p:sp>
      <p:sp>
        <p:nvSpPr>
          <p:cNvPr id="376858" name="Rectangle 26"/>
          <p:cNvSpPr>
            <a:spLocks noChangeArrowheads="1"/>
          </p:cNvSpPr>
          <p:nvPr/>
        </p:nvSpPr>
        <p:spPr bwMode="auto">
          <a:xfrm>
            <a:off x="3557588" y="4338638"/>
            <a:ext cx="369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S7</a:t>
            </a:r>
          </a:p>
        </p:txBody>
      </p:sp>
      <p:sp>
        <p:nvSpPr>
          <p:cNvPr id="376859" name="Rectangle 27"/>
          <p:cNvSpPr>
            <a:spLocks noChangeArrowheads="1"/>
          </p:cNvSpPr>
          <p:nvPr/>
        </p:nvSpPr>
        <p:spPr bwMode="auto">
          <a:xfrm>
            <a:off x="4203700" y="2990850"/>
            <a:ext cx="3698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S8</a:t>
            </a:r>
          </a:p>
        </p:txBody>
      </p:sp>
      <p:sp>
        <p:nvSpPr>
          <p:cNvPr id="376860" name="Rectangle 28"/>
          <p:cNvSpPr>
            <a:spLocks noChangeArrowheads="1"/>
          </p:cNvSpPr>
          <p:nvPr/>
        </p:nvSpPr>
        <p:spPr bwMode="auto">
          <a:xfrm>
            <a:off x="4276725" y="3214688"/>
            <a:ext cx="3698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S3</a:t>
            </a:r>
          </a:p>
        </p:txBody>
      </p:sp>
      <p:sp>
        <p:nvSpPr>
          <p:cNvPr id="376861" name="Rectangle 29"/>
          <p:cNvSpPr>
            <a:spLocks noChangeArrowheads="1"/>
          </p:cNvSpPr>
          <p:nvPr/>
        </p:nvSpPr>
        <p:spPr bwMode="auto">
          <a:xfrm>
            <a:off x="4164013" y="3952875"/>
            <a:ext cx="369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S2</a:t>
            </a:r>
          </a:p>
        </p:txBody>
      </p:sp>
      <p:sp>
        <p:nvSpPr>
          <p:cNvPr id="376862" name="Rectangle 30"/>
          <p:cNvSpPr>
            <a:spLocks noChangeArrowheads="1"/>
          </p:cNvSpPr>
          <p:nvPr/>
        </p:nvSpPr>
        <p:spPr bwMode="auto">
          <a:xfrm>
            <a:off x="5256213" y="2162175"/>
            <a:ext cx="369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S9</a:t>
            </a:r>
          </a:p>
        </p:txBody>
      </p:sp>
      <p:sp>
        <p:nvSpPr>
          <p:cNvPr id="376863" name="Rectangle 31"/>
          <p:cNvSpPr>
            <a:spLocks noChangeArrowheads="1"/>
          </p:cNvSpPr>
          <p:nvPr/>
        </p:nvSpPr>
        <p:spPr bwMode="auto">
          <a:xfrm>
            <a:off x="3973513" y="4567238"/>
            <a:ext cx="369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200"/>
              <a:t>S1</a:t>
            </a:r>
          </a:p>
        </p:txBody>
      </p:sp>
      <p:sp>
        <p:nvSpPr>
          <p:cNvPr id="376897" name="Rectangle 65"/>
          <p:cNvSpPr>
            <a:spLocks noChangeArrowheads="1"/>
          </p:cNvSpPr>
          <p:nvPr/>
        </p:nvSpPr>
        <p:spPr bwMode="auto">
          <a:xfrm rot="-5400000">
            <a:off x="1112838" y="2009776"/>
            <a:ext cx="2117724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r>
              <a:rPr lang="fr-FR" altLang="fr-FR" sz="2000" b="0" i="1" dirty="0">
                <a:latin typeface="Calibri" panose="020F0502020204030204" pitchFamily="34" charset="0"/>
                <a:cs typeface="Calibri" panose="020F0502020204030204" pitchFamily="34" charset="0"/>
              </a:rPr>
              <a:t>Risque</a:t>
            </a:r>
            <a:r>
              <a:rPr lang="fr-FR" altLang="fr-FR" sz="1600" b="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fr-FR" sz="2000" b="0" i="1" dirty="0">
                <a:latin typeface="Calibri" panose="020F0502020204030204" pitchFamily="34" charset="0"/>
                <a:cs typeface="Calibri" panose="020F0502020204030204" pitchFamily="34" charset="0"/>
              </a:rPr>
              <a:t>technique</a:t>
            </a:r>
          </a:p>
        </p:txBody>
      </p:sp>
      <p:sp>
        <p:nvSpPr>
          <p:cNvPr id="35" name="Arc 7"/>
          <p:cNvSpPr>
            <a:spLocks/>
          </p:cNvSpPr>
          <p:nvPr/>
        </p:nvSpPr>
        <p:spPr bwMode="auto">
          <a:xfrm>
            <a:off x="2363788" y="3065173"/>
            <a:ext cx="2343577" cy="2464090"/>
          </a:xfrm>
          <a:custGeom>
            <a:avLst/>
            <a:gdLst>
              <a:gd name="G0" fmla="+- 0 0 0"/>
              <a:gd name="G1" fmla="+- 21599 0 0"/>
              <a:gd name="G2" fmla="+- 21600 0 0"/>
              <a:gd name="T0" fmla="*/ 155 w 21589"/>
              <a:gd name="T1" fmla="*/ 0 h 21599"/>
              <a:gd name="T2" fmla="*/ 21589 w 21589"/>
              <a:gd name="T3" fmla="*/ 20894 h 21599"/>
              <a:gd name="T4" fmla="*/ 0 w 21589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9" h="21599" fill="none" extrusionOk="0">
                <a:moveTo>
                  <a:pt x="155" y="-1"/>
                </a:moveTo>
                <a:cubicBezTo>
                  <a:pt x="11749" y="82"/>
                  <a:pt x="21210" y="9305"/>
                  <a:pt x="21588" y="20894"/>
                </a:cubicBezTo>
              </a:path>
              <a:path w="21589" h="21599" stroke="0" extrusionOk="0">
                <a:moveTo>
                  <a:pt x="155" y="-1"/>
                </a:moveTo>
                <a:cubicBezTo>
                  <a:pt x="11749" y="82"/>
                  <a:pt x="21210" y="9305"/>
                  <a:pt x="21588" y="20894"/>
                </a:cubicBezTo>
                <a:lnTo>
                  <a:pt x="0" y="21599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" name="Arc 6"/>
          <p:cNvSpPr>
            <a:spLocks/>
          </p:cNvSpPr>
          <p:nvPr/>
        </p:nvSpPr>
        <p:spPr bwMode="auto">
          <a:xfrm>
            <a:off x="2422526" y="3992451"/>
            <a:ext cx="1393824" cy="156379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35"/>
              <a:gd name="T1" fmla="*/ 0 h 21600"/>
              <a:gd name="T2" fmla="*/ 21535 w 21535"/>
              <a:gd name="T3" fmla="*/ 19932 h 21600"/>
              <a:gd name="T4" fmla="*/ 0 w 2153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35" h="21600" fill="none" extrusionOk="0">
                <a:moveTo>
                  <a:pt x="-1" y="0"/>
                </a:moveTo>
                <a:cubicBezTo>
                  <a:pt x="11282" y="0"/>
                  <a:pt x="20664" y="8683"/>
                  <a:pt x="21535" y="19931"/>
                </a:cubicBezTo>
              </a:path>
              <a:path w="21535" h="21600" stroke="0" extrusionOk="0">
                <a:moveTo>
                  <a:pt x="-1" y="0"/>
                </a:moveTo>
                <a:cubicBezTo>
                  <a:pt x="11282" y="0"/>
                  <a:pt x="20664" y="8683"/>
                  <a:pt x="21535" y="19931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86" name="Rectangle 50"/>
          <p:cNvSpPr>
            <a:spLocks noChangeArrowheads="1"/>
          </p:cNvSpPr>
          <p:nvPr/>
        </p:nvSpPr>
        <p:spPr bwMode="auto">
          <a:xfrm>
            <a:off x="2101850" y="204788"/>
            <a:ext cx="9525" cy="1587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787" name="Rectangle 51"/>
          <p:cNvSpPr>
            <a:spLocks noChangeArrowheads="1"/>
          </p:cNvSpPr>
          <p:nvPr/>
        </p:nvSpPr>
        <p:spPr bwMode="auto">
          <a:xfrm>
            <a:off x="2393950" y="204788"/>
            <a:ext cx="9525" cy="1587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788" name="Rectangle 52"/>
          <p:cNvSpPr>
            <a:spLocks noChangeArrowheads="1"/>
          </p:cNvSpPr>
          <p:nvPr/>
        </p:nvSpPr>
        <p:spPr bwMode="auto">
          <a:xfrm>
            <a:off x="2684463" y="204788"/>
            <a:ext cx="7937" cy="1587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789" name="Rectangle 53"/>
          <p:cNvSpPr>
            <a:spLocks noChangeArrowheads="1"/>
          </p:cNvSpPr>
          <p:nvPr/>
        </p:nvSpPr>
        <p:spPr bwMode="auto">
          <a:xfrm>
            <a:off x="2974975" y="204788"/>
            <a:ext cx="9525" cy="1587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72790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8567565"/>
              </p:ext>
            </p:extLst>
          </p:nvPr>
        </p:nvGraphicFramePr>
        <p:xfrm>
          <a:off x="211138" y="71438"/>
          <a:ext cx="2974975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980" name="Feuille de calcul" r:id="rId4" imgW="2762707" imgH="1248156" progId="Excel.Sheet.8">
                  <p:embed/>
                </p:oleObj>
              </mc:Choice>
              <mc:Fallback>
                <p:oleObj name="Feuille de calcul" r:id="rId4" imgW="2762707" imgH="1248156" progId="Excel.Sheet.8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138" y="71438"/>
                        <a:ext cx="2974975" cy="1228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2791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0534228"/>
              </p:ext>
            </p:extLst>
          </p:nvPr>
        </p:nvGraphicFramePr>
        <p:xfrm>
          <a:off x="211138" y="1341438"/>
          <a:ext cx="2974975" cy="1309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981" name="Feuille de calcul" r:id="rId6" imgW="2762707" imgH="1267054" progId="Excel.Sheet.8">
                  <p:embed/>
                </p:oleObj>
              </mc:Choice>
              <mc:Fallback>
                <p:oleObj name="Feuille de calcul" r:id="rId6" imgW="2762707" imgH="1267054" progId="Excel.Sheet.8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138" y="1341438"/>
                        <a:ext cx="2974975" cy="1309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2792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84678"/>
              </p:ext>
            </p:extLst>
          </p:nvPr>
        </p:nvGraphicFramePr>
        <p:xfrm>
          <a:off x="211138" y="3043238"/>
          <a:ext cx="2974975" cy="182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982" name="Feuille de calcul" r:id="rId8" imgW="2762707" imgH="1791005" progId="Excel.Sheet.8">
                  <p:embed/>
                </p:oleObj>
              </mc:Choice>
              <mc:Fallback>
                <p:oleObj name="Feuille de calcul" r:id="rId8" imgW="2762707" imgH="1791005" progId="Excel.Sheet.8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138" y="3043238"/>
                        <a:ext cx="2974975" cy="182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2793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8788568"/>
              </p:ext>
            </p:extLst>
          </p:nvPr>
        </p:nvGraphicFramePr>
        <p:xfrm>
          <a:off x="211138" y="4943475"/>
          <a:ext cx="2974975" cy="185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983" name="Feuille de calcul" r:id="rId10" imgW="2762707" imgH="1819656" progId="Excel.Sheet.8">
                  <p:embed/>
                </p:oleObj>
              </mc:Choice>
              <mc:Fallback>
                <p:oleObj name="Feuille de calcul" r:id="rId10" imgW="2762707" imgH="1819656" progId="Excel.Sheet.8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138" y="4943475"/>
                        <a:ext cx="2974975" cy="185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2794" name="Line 58"/>
          <p:cNvSpPr>
            <a:spLocks noChangeShapeType="1"/>
          </p:cNvSpPr>
          <p:nvPr/>
        </p:nvSpPr>
        <p:spPr bwMode="auto">
          <a:xfrm flipV="1">
            <a:off x="3217863" y="1050925"/>
            <a:ext cx="787400" cy="176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795" name="Line 59"/>
          <p:cNvSpPr>
            <a:spLocks noChangeShapeType="1"/>
          </p:cNvSpPr>
          <p:nvPr/>
        </p:nvSpPr>
        <p:spPr bwMode="auto">
          <a:xfrm flipV="1">
            <a:off x="3194050" y="2446338"/>
            <a:ext cx="1454150" cy="128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796" name="Line 60"/>
          <p:cNvSpPr>
            <a:spLocks noChangeShapeType="1"/>
          </p:cNvSpPr>
          <p:nvPr/>
        </p:nvSpPr>
        <p:spPr bwMode="auto">
          <a:xfrm>
            <a:off x="3192463" y="4764088"/>
            <a:ext cx="693737" cy="1136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797" name="Line 61"/>
          <p:cNvSpPr>
            <a:spLocks noChangeShapeType="1"/>
          </p:cNvSpPr>
          <p:nvPr/>
        </p:nvSpPr>
        <p:spPr bwMode="auto">
          <a:xfrm flipV="1">
            <a:off x="3205163" y="6546850"/>
            <a:ext cx="1371600" cy="150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16" name="Rectangle 80"/>
          <p:cNvSpPr>
            <a:spLocks noChangeArrowheads="1"/>
          </p:cNvSpPr>
          <p:nvPr/>
        </p:nvSpPr>
        <p:spPr bwMode="auto">
          <a:xfrm>
            <a:off x="7826375" y="4384675"/>
            <a:ext cx="563563" cy="563563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r="100000" b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17" name="Rectangle 81"/>
          <p:cNvSpPr>
            <a:spLocks noChangeArrowheads="1"/>
          </p:cNvSpPr>
          <p:nvPr/>
        </p:nvSpPr>
        <p:spPr bwMode="auto">
          <a:xfrm>
            <a:off x="7262813" y="4384675"/>
            <a:ext cx="563562" cy="563563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18" name="Rectangle 82"/>
          <p:cNvSpPr>
            <a:spLocks noChangeArrowheads="1"/>
          </p:cNvSpPr>
          <p:nvPr/>
        </p:nvSpPr>
        <p:spPr bwMode="auto">
          <a:xfrm>
            <a:off x="6684963" y="4394200"/>
            <a:ext cx="587375" cy="563563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b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19" name="Rectangle 83"/>
          <p:cNvSpPr>
            <a:spLocks noChangeArrowheads="1"/>
          </p:cNvSpPr>
          <p:nvPr/>
        </p:nvSpPr>
        <p:spPr bwMode="auto">
          <a:xfrm>
            <a:off x="7826375" y="3830638"/>
            <a:ext cx="563563" cy="563562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20" name="Rectangle 84"/>
          <p:cNvSpPr>
            <a:spLocks noChangeArrowheads="1"/>
          </p:cNvSpPr>
          <p:nvPr/>
        </p:nvSpPr>
        <p:spPr bwMode="auto">
          <a:xfrm>
            <a:off x="7262813" y="3830638"/>
            <a:ext cx="563562" cy="563562"/>
          </a:xfrm>
          <a:prstGeom prst="rect">
            <a:avLst/>
          </a:prstGeom>
          <a:gradFill rotWithShape="0">
            <a:gsLst>
              <a:gs pos="0">
                <a:srgbClr val="FFEFD1">
                  <a:gamma/>
                  <a:tint val="78824"/>
                  <a:invGamma/>
                </a:srgbClr>
              </a:gs>
              <a:gs pos="100000">
                <a:srgbClr val="FFEFD1"/>
              </a:gs>
            </a:gsLst>
            <a:path path="shape">
              <a:fillToRect l="50000" t="50000" r="50000" b="5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21" name="Rectangle 85"/>
          <p:cNvSpPr>
            <a:spLocks noChangeArrowheads="1"/>
          </p:cNvSpPr>
          <p:nvPr/>
        </p:nvSpPr>
        <p:spPr bwMode="auto">
          <a:xfrm>
            <a:off x="6699250" y="3829050"/>
            <a:ext cx="563563" cy="563563"/>
          </a:xfrm>
          <a:prstGeom prst="rect">
            <a:avLst/>
          </a:prstGeom>
          <a:gradFill rotWithShape="0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22" name="Rectangle 86"/>
          <p:cNvSpPr>
            <a:spLocks noChangeArrowheads="1"/>
          </p:cNvSpPr>
          <p:nvPr/>
        </p:nvSpPr>
        <p:spPr bwMode="auto">
          <a:xfrm>
            <a:off x="7826375" y="3267075"/>
            <a:ext cx="563563" cy="563563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t="100000" r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23" name="Rectangle 87"/>
          <p:cNvSpPr>
            <a:spLocks noChangeArrowheads="1"/>
          </p:cNvSpPr>
          <p:nvPr/>
        </p:nvSpPr>
        <p:spPr bwMode="auto">
          <a:xfrm>
            <a:off x="7261225" y="3267075"/>
            <a:ext cx="563563" cy="563563"/>
          </a:xfrm>
          <a:prstGeom prst="rect">
            <a:avLst/>
          </a:prstGeom>
          <a:gradFill rotWithShape="0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24" name="Rectangle 88"/>
          <p:cNvSpPr>
            <a:spLocks noChangeArrowheads="1"/>
          </p:cNvSpPr>
          <p:nvPr/>
        </p:nvSpPr>
        <p:spPr bwMode="auto">
          <a:xfrm>
            <a:off x="6697663" y="3263900"/>
            <a:ext cx="574675" cy="576263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t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49" name="Rectangle 113"/>
          <p:cNvSpPr>
            <a:spLocks noChangeArrowheads="1"/>
          </p:cNvSpPr>
          <p:nvPr/>
        </p:nvSpPr>
        <p:spPr bwMode="auto">
          <a:xfrm rot="16200000">
            <a:off x="5810783" y="3067049"/>
            <a:ext cx="1400175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r>
              <a:rPr lang="fr-FR" altLang="fr-FR" sz="1000" i="1" dirty="0">
                <a:latin typeface="Calibri" panose="020F0502020204030204" pitchFamily="34" charset="0"/>
                <a:cs typeface="Calibri" panose="020F0502020204030204" pitchFamily="34" charset="0"/>
              </a:rPr>
              <a:t>Risque technique</a:t>
            </a:r>
          </a:p>
        </p:txBody>
      </p:sp>
      <p:sp>
        <p:nvSpPr>
          <p:cNvPr id="372808" name="Line 72"/>
          <p:cNvSpPr>
            <a:spLocks noChangeShapeType="1"/>
          </p:cNvSpPr>
          <p:nvPr/>
        </p:nvSpPr>
        <p:spPr bwMode="auto">
          <a:xfrm flipV="1">
            <a:off x="6702425" y="5184775"/>
            <a:ext cx="442913" cy="9525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10" name="Text Box 74"/>
          <p:cNvSpPr txBox="1">
            <a:spLocks noChangeArrowheads="1"/>
          </p:cNvSpPr>
          <p:nvPr/>
        </p:nvSpPr>
        <p:spPr bwMode="auto">
          <a:xfrm rot="16200000">
            <a:off x="6126221" y="4679871"/>
            <a:ext cx="44755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Rt s3</a:t>
            </a:r>
          </a:p>
        </p:txBody>
      </p:sp>
      <p:sp>
        <p:nvSpPr>
          <p:cNvPr id="372811" name="Text Box 75"/>
          <p:cNvSpPr txBox="1">
            <a:spLocks noChangeArrowheads="1"/>
          </p:cNvSpPr>
          <p:nvPr/>
        </p:nvSpPr>
        <p:spPr bwMode="auto">
          <a:xfrm>
            <a:off x="6639405" y="5146675"/>
            <a:ext cx="52450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Rco s3</a:t>
            </a:r>
          </a:p>
        </p:txBody>
      </p:sp>
      <p:sp>
        <p:nvSpPr>
          <p:cNvPr id="372812" name="Line 76"/>
          <p:cNvSpPr>
            <a:spLocks noChangeShapeType="1"/>
          </p:cNvSpPr>
          <p:nvPr/>
        </p:nvSpPr>
        <p:spPr bwMode="auto">
          <a:xfrm flipV="1">
            <a:off x="7175500" y="3852863"/>
            <a:ext cx="1588" cy="1335087"/>
          </a:xfrm>
          <a:prstGeom prst="line">
            <a:avLst/>
          </a:prstGeom>
          <a:noFill/>
          <a:ln w="9525">
            <a:solidFill>
              <a:srgbClr val="A5002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28" name="Line 92"/>
          <p:cNvSpPr>
            <a:spLocks noChangeShapeType="1"/>
          </p:cNvSpPr>
          <p:nvPr/>
        </p:nvSpPr>
        <p:spPr bwMode="auto">
          <a:xfrm>
            <a:off x="6696075" y="2873375"/>
            <a:ext cx="1588" cy="21066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30" name="Rectangle 94"/>
          <p:cNvSpPr>
            <a:spLocks noChangeArrowheads="1"/>
          </p:cNvSpPr>
          <p:nvPr/>
        </p:nvSpPr>
        <p:spPr bwMode="auto">
          <a:xfrm>
            <a:off x="6532563" y="4916488"/>
            <a:ext cx="248467" cy="243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372831" name="Rectangle 95"/>
          <p:cNvSpPr>
            <a:spLocks noChangeArrowheads="1"/>
          </p:cNvSpPr>
          <p:nvPr/>
        </p:nvSpPr>
        <p:spPr bwMode="auto">
          <a:xfrm rot="-5400000">
            <a:off x="6585744" y="3469481"/>
            <a:ext cx="3651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800" b="0">
                <a:latin typeface="Calibri" panose="020F0502020204030204" pitchFamily="34" charset="0"/>
                <a:cs typeface="Calibri" panose="020F0502020204030204" pitchFamily="34" charset="0"/>
              </a:rPr>
              <a:t>Fort</a:t>
            </a:r>
          </a:p>
        </p:txBody>
      </p:sp>
      <p:sp>
        <p:nvSpPr>
          <p:cNvPr id="372832" name="Rectangle 96"/>
          <p:cNvSpPr>
            <a:spLocks noChangeArrowheads="1"/>
          </p:cNvSpPr>
          <p:nvPr/>
        </p:nvSpPr>
        <p:spPr bwMode="auto">
          <a:xfrm rot="-5400000">
            <a:off x="6507163" y="4051300"/>
            <a:ext cx="4905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800" b="0">
                <a:latin typeface="Calibri" panose="020F0502020204030204" pitchFamily="34" charset="0"/>
                <a:cs typeface="Calibri" panose="020F0502020204030204" pitchFamily="34" charset="0"/>
              </a:rPr>
              <a:t>Moyen</a:t>
            </a:r>
          </a:p>
        </p:txBody>
      </p:sp>
      <p:sp>
        <p:nvSpPr>
          <p:cNvPr id="372833" name="Rectangle 97"/>
          <p:cNvSpPr>
            <a:spLocks noChangeArrowheads="1"/>
          </p:cNvSpPr>
          <p:nvPr/>
        </p:nvSpPr>
        <p:spPr bwMode="auto">
          <a:xfrm rot="16200000">
            <a:off x="6547123" y="4599689"/>
            <a:ext cx="436017" cy="216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800" b="0">
                <a:latin typeface="Calibri" panose="020F0502020204030204" pitchFamily="34" charset="0"/>
                <a:cs typeface="Calibri" panose="020F0502020204030204" pitchFamily="34" charset="0"/>
              </a:rPr>
              <a:t>Faible</a:t>
            </a:r>
          </a:p>
        </p:txBody>
      </p:sp>
      <p:sp>
        <p:nvSpPr>
          <p:cNvPr id="372834" name="Rectangle 98"/>
          <p:cNvSpPr>
            <a:spLocks noChangeArrowheads="1"/>
          </p:cNvSpPr>
          <p:nvPr/>
        </p:nvSpPr>
        <p:spPr bwMode="auto">
          <a:xfrm>
            <a:off x="6737350" y="4792663"/>
            <a:ext cx="436017" cy="216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800" b="0">
                <a:latin typeface="Calibri" panose="020F0502020204030204" pitchFamily="34" charset="0"/>
                <a:cs typeface="Calibri" panose="020F0502020204030204" pitchFamily="34" charset="0"/>
              </a:rPr>
              <a:t>Faible</a:t>
            </a:r>
          </a:p>
        </p:txBody>
      </p:sp>
      <p:sp>
        <p:nvSpPr>
          <p:cNvPr id="372835" name="Rectangle 99"/>
          <p:cNvSpPr>
            <a:spLocks noChangeArrowheads="1"/>
          </p:cNvSpPr>
          <p:nvPr/>
        </p:nvSpPr>
        <p:spPr bwMode="auto">
          <a:xfrm>
            <a:off x="7308850" y="4792663"/>
            <a:ext cx="4905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800" b="0">
                <a:latin typeface="Calibri" panose="020F0502020204030204" pitchFamily="34" charset="0"/>
                <a:cs typeface="Calibri" panose="020F0502020204030204" pitchFamily="34" charset="0"/>
              </a:rPr>
              <a:t>Moyen</a:t>
            </a:r>
          </a:p>
        </p:txBody>
      </p:sp>
      <p:sp>
        <p:nvSpPr>
          <p:cNvPr id="372836" name="Rectangle 100"/>
          <p:cNvSpPr>
            <a:spLocks noChangeArrowheads="1"/>
          </p:cNvSpPr>
          <p:nvPr/>
        </p:nvSpPr>
        <p:spPr bwMode="auto">
          <a:xfrm>
            <a:off x="7907338" y="4792663"/>
            <a:ext cx="3651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800" b="0">
                <a:latin typeface="Calibri" panose="020F0502020204030204" pitchFamily="34" charset="0"/>
                <a:cs typeface="Calibri" panose="020F0502020204030204" pitchFamily="34" charset="0"/>
              </a:rPr>
              <a:t>Fort</a:t>
            </a:r>
          </a:p>
        </p:txBody>
      </p:sp>
      <p:sp>
        <p:nvSpPr>
          <p:cNvPr id="372829" name="Line 93"/>
          <p:cNvSpPr>
            <a:spLocks noChangeShapeType="1"/>
          </p:cNvSpPr>
          <p:nvPr/>
        </p:nvSpPr>
        <p:spPr bwMode="auto">
          <a:xfrm>
            <a:off x="6707188" y="4962525"/>
            <a:ext cx="2335212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48" name="Rectangle 112"/>
          <p:cNvSpPr>
            <a:spLocks noChangeArrowheads="1"/>
          </p:cNvSpPr>
          <p:nvPr/>
        </p:nvSpPr>
        <p:spPr bwMode="auto">
          <a:xfrm>
            <a:off x="7775575" y="4972050"/>
            <a:ext cx="1611313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r>
              <a:rPr lang="fr-FR" altLang="fr-FR" sz="1000" i="1" dirty="0">
                <a:latin typeface="Calibri" panose="020F0502020204030204" pitchFamily="34" charset="0"/>
                <a:cs typeface="Calibri" panose="020F0502020204030204" pitchFamily="34" charset="0"/>
              </a:rPr>
              <a:t>Risque commercial</a:t>
            </a:r>
          </a:p>
        </p:txBody>
      </p:sp>
      <p:sp>
        <p:nvSpPr>
          <p:cNvPr id="372850" name="Rectangle 114"/>
          <p:cNvSpPr>
            <a:spLocks noChangeArrowheads="1"/>
          </p:cNvSpPr>
          <p:nvPr/>
        </p:nvSpPr>
        <p:spPr bwMode="auto">
          <a:xfrm>
            <a:off x="7392988" y="3368675"/>
            <a:ext cx="312586" cy="24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S4</a:t>
            </a:r>
          </a:p>
        </p:txBody>
      </p:sp>
      <p:sp>
        <p:nvSpPr>
          <p:cNvPr id="372851" name="Rectangle 115"/>
          <p:cNvSpPr>
            <a:spLocks noChangeArrowheads="1"/>
          </p:cNvSpPr>
          <p:nvPr/>
        </p:nvSpPr>
        <p:spPr bwMode="auto">
          <a:xfrm>
            <a:off x="7959725" y="3900488"/>
            <a:ext cx="312586" cy="24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</a:p>
        </p:txBody>
      </p:sp>
      <p:sp>
        <p:nvSpPr>
          <p:cNvPr id="372852" name="Rectangle 116"/>
          <p:cNvSpPr>
            <a:spLocks noChangeArrowheads="1"/>
          </p:cNvSpPr>
          <p:nvPr/>
        </p:nvSpPr>
        <p:spPr bwMode="auto">
          <a:xfrm>
            <a:off x="6980238" y="3617913"/>
            <a:ext cx="312586" cy="24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S3</a:t>
            </a:r>
          </a:p>
        </p:txBody>
      </p:sp>
      <p:sp>
        <p:nvSpPr>
          <p:cNvPr id="372853" name="Rectangle 117"/>
          <p:cNvSpPr>
            <a:spLocks noChangeArrowheads="1"/>
          </p:cNvSpPr>
          <p:nvPr/>
        </p:nvSpPr>
        <p:spPr bwMode="auto">
          <a:xfrm>
            <a:off x="7286625" y="4262438"/>
            <a:ext cx="312586" cy="24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S2</a:t>
            </a:r>
          </a:p>
        </p:txBody>
      </p:sp>
      <p:sp>
        <p:nvSpPr>
          <p:cNvPr id="372854" name="Rectangle 118"/>
          <p:cNvSpPr>
            <a:spLocks noChangeArrowheads="1"/>
          </p:cNvSpPr>
          <p:nvPr/>
        </p:nvSpPr>
        <p:spPr bwMode="auto">
          <a:xfrm>
            <a:off x="6905625" y="4473575"/>
            <a:ext cx="312586" cy="24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S1</a:t>
            </a:r>
          </a:p>
        </p:txBody>
      </p:sp>
      <p:sp>
        <p:nvSpPr>
          <p:cNvPr id="372813" name="Line 77"/>
          <p:cNvSpPr>
            <a:spLocks noChangeShapeType="1"/>
          </p:cNvSpPr>
          <p:nvPr/>
        </p:nvSpPr>
        <p:spPr bwMode="auto">
          <a:xfrm>
            <a:off x="6435725" y="3732213"/>
            <a:ext cx="579438" cy="1587"/>
          </a:xfrm>
          <a:prstGeom prst="line">
            <a:avLst/>
          </a:prstGeom>
          <a:noFill/>
          <a:ln w="9525">
            <a:solidFill>
              <a:srgbClr val="A5002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72918" name="Group 182"/>
          <p:cNvGrpSpPr>
            <a:grpSpLocks/>
          </p:cNvGrpSpPr>
          <p:nvPr/>
        </p:nvGrpSpPr>
        <p:grpSpPr bwMode="auto">
          <a:xfrm>
            <a:off x="3821113" y="41275"/>
            <a:ext cx="2933700" cy="2708275"/>
            <a:chOff x="2182" y="26"/>
            <a:chExt cx="1848" cy="1706"/>
          </a:xfrm>
        </p:grpSpPr>
        <p:sp>
          <p:nvSpPr>
            <p:cNvPr id="372855" name="Rectangle 119"/>
            <p:cNvSpPr>
              <a:spLocks noChangeArrowheads="1"/>
            </p:cNvSpPr>
            <p:nvPr/>
          </p:nvSpPr>
          <p:spPr bwMode="auto">
            <a:xfrm>
              <a:off x="3130" y="1047"/>
              <a:ext cx="355" cy="355"/>
            </a:xfrm>
            <a:prstGeom prst="rect">
              <a:avLst/>
            </a:prstGeom>
            <a:gradFill rotWithShape="0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rect">
                <a:fillToRect r="100000" b="100000"/>
              </a:path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2856" name="Rectangle 120"/>
            <p:cNvSpPr>
              <a:spLocks noChangeArrowheads="1"/>
            </p:cNvSpPr>
            <p:nvPr/>
          </p:nvSpPr>
          <p:spPr bwMode="auto">
            <a:xfrm>
              <a:off x="2775" y="1047"/>
              <a:ext cx="355" cy="355"/>
            </a:xfrm>
            <a:prstGeom prst="rect">
              <a:avLst/>
            </a:prstGeom>
            <a:gradFill rotWithShape="0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1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2857" name="Rectangle 121"/>
            <p:cNvSpPr>
              <a:spLocks noChangeArrowheads="1"/>
            </p:cNvSpPr>
            <p:nvPr/>
          </p:nvSpPr>
          <p:spPr bwMode="auto">
            <a:xfrm>
              <a:off x="2411" y="1046"/>
              <a:ext cx="370" cy="355"/>
            </a:xfrm>
            <a:prstGeom prst="rect">
              <a:avLst/>
            </a:prstGeom>
            <a:gradFill rotWithShape="0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rect">
                <a:fillToRect l="100000" b="100000"/>
              </a:path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2858" name="Rectangle 122"/>
            <p:cNvSpPr>
              <a:spLocks noChangeArrowheads="1"/>
            </p:cNvSpPr>
            <p:nvPr/>
          </p:nvSpPr>
          <p:spPr bwMode="auto">
            <a:xfrm>
              <a:off x="3130" y="705"/>
              <a:ext cx="355" cy="355"/>
            </a:xfrm>
            <a:prstGeom prst="rect">
              <a:avLst/>
            </a:prstGeom>
            <a:gradFill rotWithShape="0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0" scaled="1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2859" name="Rectangle 123"/>
            <p:cNvSpPr>
              <a:spLocks noChangeArrowheads="1"/>
            </p:cNvSpPr>
            <p:nvPr/>
          </p:nvSpPr>
          <p:spPr bwMode="auto">
            <a:xfrm>
              <a:off x="2775" y="705"/>
              <a:ext cx="355" cy="355"/>
            </a:xfrm>
            <a:prstGeom prst="rect">
              <a:avLst/>
            </a:prstGeom>
            <a:gradFill rotWithShape="0">
              <a:gsLst>
                <a:gs pos="0">
                  <a:srgbClr val="FFEFD1">
                    <a:gamma/>
                    <a:tint val="78824"/>
                    <a:invGamma/>
                  </a:srgbClr>
                </a:gs>
                <a:gs pos="100000">
                  <a:srgbClr val="FFEFD1"/>
                </a:gs>
              </a:gsLst>
              <a:path path="shape">
                <a:fillToRect l="50000" t="50000" r="50000" b="50000"/>
              </a:path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2860" name="Rectangle 124"/>
            <p:cNvSpPr>
              <a:spLocks noChangeArrowheads="1"/>
            </p:cNvSpPr>
            <p:nvPr/>
          </p:nvSpPr>
          <p:spPr bwMode="auto">
            <a:xfrm>
              <a:off x="2419" y="697"/>
              <a:ext cx="363" cy="362"/>
            </a:xfrm>
            <a:prstGeom prst="rect">
              <a:avLst/>
            </a:prstGeom>
            <a:gradFill rotWithShape="0">
              <a:gsLst>
                <a:gs pos="0">
                  <a:srgbClr val="D1C39F"/>
                </a:gs>
                <a:gs pos="35001">
                  <a:srgbClr val="F0EBD5"/>
                </a:gs>
                <a:gs pos="100000">
                  <a:srgbClr val="FFEFD1"/>
                </a:gs>
              </a:gsLst>
              <a:lin ang="0" scaled="1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2861" name="Rectangle 125"/>
            <p:cNvSpPr>
              <a:spLocks noChangeArrowheads="1"/>
            </p:cNvSpPr>
            <p:nvPr/>
          </p:nvSpPr>
          <p:spPr bwMode="auto">
            <a:xfrm>
              <a:off x="3123" y="350"/>
              <a:ext cx="362" cy="355"/>
            </a:xfrm>
            <a:prstGeom prst="rect">
              <a:avLst/>
            </a:prstGeom>
            <a:gradFill rotWithShape="0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rect">
                <a:fillToRect t="100000" r="100000"/>
              </a:path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2862" name="Rectangle 126"/>
            <p:cNvSpPr>
              <a:spLocks noChangeArrowheads="1"/>
            </p:cNvSpPr>
            <p:nvPr/>
          </p:nvSpPr>
          <p:spPr bwMode="auto">
            <a:xfrm>
              <a:off x="2774" y="350"/>
              <a:ext cx="355" cy="355"/>
            </a:xfrm>
            <a:prstGeom prst="rect">
              <a:avLst/>
            </a:prstGeom>
            <a:gradFill rotWithShape="0">
              <a:gsLst>
                <a:gs pos="0">
                  <a:srgbClr val="D1C39F"/>
                </a:gs>
                <a:gs pos="35001">
                  <a:srgbClr val="F0EBD5"/>
                </a:gs>
                <a:gs pos="100000">
                  <a:srgbClr val="FFEFD1"/>
                </a:gs>
              </a:gsLst>
              <a:lin ang="5400000" scaled="1"/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2863" name="Rectangle 127"/>
            <p:cNvSpPr>
              <a:spLocks noChangeArrowheads="1"/>
            </p:cNvSpPr>
            <p:nvPr/>
          </p:nvSpPr>
          <p:spPr bwMode="auto">
            <a:xfrm>
              <a:off x="2419" y="349"/>
              <a:ext cx="362" cy="355"/>
            </a:xfrm>
            <a:prstGeom prst="rect">
              <a:avLst/>
            </a:prstGeom>
            <a:gradFill rotWithShape="0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rect">
                <a:fillToRect l="100000" t="100000"/>
              </a:path>
            </a:gra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2866" name="Rectangle 130"/>
            <p:cNvSpPr>
              <a:spLocks noChangeArrowheads="1"/>
            </p:cNvSpPr>
            <p:nvPr/>
          </p:nvSpPr>
          <p:spPr bwMode="auto">
            <a:xfrm rot="-5400000">
              <a:off x="1969" y="239"/>
              <a:ext cx="673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r>
                <a:rPr lang="fr-FR" altLang="fr-FR" sz="1000" i="1">
                  <a:latin typeface="Calibri" panose="020F0502020204030204" pitchFamily="34" charset="0"/>
                  <a:cs typeface="Calibri" panose="020F0502020204030204" pitchFamily="34" charset="0"/>
                </a:rPr>
                <a:t>Risque lié à la technologie</a:t>
              </a:r>
            </a:p>
          </p:txBody>
        </p:sp>
        <p:sp>
          <p:nvSpPr>
            <p:cNvPr id="372868" name="Line 132"/>
            <p:cNvSpPr>
              <a:spLocks noChangeShapeType="1"/>
            </p:cNvSpPr>
            <p:nvPr/>
          </p:nvSpPr>
          <p:spPr bwMode="auto">
            <a:xfrm flipH="1">
              <a:off x="2413" y="684"/>
              <a:ext cx="255" cy="722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 type="stealth" w="med" len="lg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2871" name="Line 135"/>
            <p:cNvSpPr>
              <a:spLocks noChangeShapeType="1"/>
            </p:cNvSpPr>
            <p:nvPr/>
          </p:nvSpPr>
          <p:spPr bwMode="auto">
            <a:xfrm flipV="1">
              <a:off x="2720" y="705"/>
              <a:ext cx="0" cy="841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2873" name="Line 137"/>
            <p:cNvSpPr>
              <a:spLocks noChangeShapeType="1"/>
            </p:cNvSpPr>
            <p:nvPr/>
          </p:nvSpPr>
          <p:spPr bwMode="auto">
            <a:xfrm>
              <a:off x="2418" y="88"/>
              <a:ext cx="0" cy="132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2874" name="Rectangle 138"/>
            <p:cNvSpPr>
              <a:spLocks noChangeArrowheads="1"/>
            </p:cNvSpPr>
            <p:nvPr/>
          </p:nvSpPr>
          <p:spPr bwMode="auto">
            <a:xfrm>
              <a:off x="2315" y="1375"/>
              <a:ext cx="157" cy="1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fr-FR" altLang="fr-FR" sz="100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372875" name="Rectangle 139"/>
            <p:cNvSpPr>
              <a:spLocks noChangeArrowheads="1"/>
            </p:cNvSpPr>
            <p:nvPr/>
          </p:nvSpPr>
          <p:spPr bwMode="auto">
            <a:xfrm rot="-5400000">
              <a:off x="2349" y="463"/>
              <a:ext cx="230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fr-FR" altLang="fr-FR" sz="800" b="0">
                  <a:latin typeface="Calibri" panose="020F0502020204030204" pitchFamily="34" charset="0"/>
                  <a:cs typeface="Calibri" panose="020F0502020204030204" pitchFamily="34" charset="0"/>
                </a:rPr>
                <a:t>Fort</a:t>
              </a:r>
            </a:p>
          </p:txBody>
        </p:sp>
        <p:sp>
          <p:nvSpPr>
            <p:cNvPr id="372876" name="Rectangle 140"/>
            <p:cNvSpPr>
              <a:spLocks noChangeArrowheads="1"/>
            </p:cNvSpPr>
            <p:nvPr/>
          </p:nvSpPr>
          <p:spPr bwMode="auto">
            <a:xfrm rot="-5400000">
              <a:off x="2299" y="830"/>
              <a:ext cx="309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fr-FR" altLang="fr-FR" sz="800" b="0">
                  <a:latin typeface="Calibri" panose="020F0502020204030204" pitchFamily="34" charset="0"/>
                  <a:cs typeface="Calibri" panose="020F0502020204030204" pitchFamily="34" charset="0"/>
                </a:rPr>
                <a:t>Moyen</a:t>
              </a:r>
            </a:p>
          </p:txBody>
        </p:sp>
        <p:sp>
          <p:nvSpPr>
            <p:cNvPr id="372877" name="Rectangle 141"/>
            <p:cNvSpPr>
              <a:spLocks noChangeArrowheads="1"/>
            </p:cNvSpPr>
            <p:nvPr/>
          </p:nvSpPr>
          <p:spPr bwMode="auto">
            <a:xfrm rot="16200000">
              <a:off x="2324" y="1175"/>
              <a:ext cx="275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fr-FR" altLang="fr-FR" sz="800" b="0">
                  <a:latin typeface="Calibri" panose="020F0502020204030204" pitchFamily="34" charset="0"/>
                  <a:cs typeface="Calibri" panose="020F0502020204030204" pitchFamily="34" charset="0"/>
                </a:rPr>
                <a:t>Faible</a:t>
              </a:r>
            </a:p>
          </p:txBody>
        </p:sp>
        <p:sp>
          <p:nvSpPr>
            <p:cNvPr id="372878" name="Rectangle 142"/>
            <p:cNvSpPr>
              <a:spLocks noChangeArrowheads="1"/>
            </p:cNvSpPr>
            <p:nvPr/>
          </p:nvSpPr>
          <p:spPr bwMode="auto">
            <a:xfrm>
              <a:off x="2444" y="1297"/>
              <a:ext cx="275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fr-FR" altLang="fr-FR" sz="800" b="0">
                  <a:latin typeface="Calibri" panose="020F0502020204030204" pitchFamily="34" charset="0"/>
                  <a:cs typeface="Calibri" panose="020F0502020204030204" pitchFamily="34" charset="0"/>
                </a:rPr>
                <a:t>Faible</a:t>
              </a:r>
            </a:p>
          </p:txBody>
        </p:sp>
        <p:sp>
          <p:nvSpPr>
            <p:cNvPr id="372879" name="Rectangle 143"/>
            <p:cNvSpPr>
              <a:spLocks noChangeArrowheads="1"/>
            </p:cNvSpPr>
            <p:nvPr/>
          </p:nvSpPr>
          <p:spPr bwMode="auto">
            <a:xfrm>
              <a:off x="2804" y="1297"/>
              <a:ext cx="309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fr-FR" altLang="fr-FR" sz="800" b="0">
                  <a:latin typeface="Calibri" panose="020F0502020204030204" pitchFamily="34" charset="0"/>
                  <a:cs typeface="Calibri" panose="020F0502020204030204" pitchFamily="34" charset="0"/>
                </a:rPr>
                <a:t>Moyen</a:t>
              </a:r>
            </a:p>
          </p:txBody>
        </p:sp>
        <p:sp>
          <p:nvSpPr>
            <p:cNvPr id="372880" name="Rectangle 144"/>
            <p:cNvSpPr>
              <a:spLocks noChangeArrowheads="1"/>
            </p:cNvSpPr>
            <p:nvPr/>
          </p:nvSpPr>
          <p:spPr bwMode="auto">
            <a:xfrm>
              <a:off x="3181" y="1297"/>
              <a:ext cx="230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fr-FR" altLang="fr-FR" sz="800" b="0">
                  <a:latin typeface="Calibri" panose="020F0502020204030204" pitchFamily="34" charset="0"/>
                  <a:cs typeface="Calibri" panose="020F0502020204030204" pitchFamily="34" charset="0"/>
                </a:rPr>
                <a:t>Fort</a:t>
              </a:r>
            </a:p>
          </p:txBody>
        </p:sp>
        <p:sp>
          <p:nvSpPr>
            <p:cNvPr id="372881" name="Line 145"/>
            <p:cNvSpPr>
              <a:spLocks noChangeShapeType="1"/>
            </p:cNvSpPr>
            <p:nvPr/>
          </p:nvSpPr>
          <p:spPr bwMode="auto">
            <a:xfrm>
              <a:off x="2425" y="1404"/>
              <a:ext cx="147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2882" name="Rectangle 146"/>
            <p:cNvSpPr>
              <a:spLocks noChangeArrowheads="1"/>
            </p:cNvSpPr>
            <p:nvPr/>
          </p:nvSpPr>
          <p:spPr bwMode="auto">
            <a:xfrm>
              <a:off x="3195" y="1388"/>
              <a:ext cx="835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r>
                <a:rPr lang="fr-FR" altLang="fr-FR" sz="1000" i="1" dirty="0">
                  <a:latin typeface="Calibri" panose="020F0502020204030204" pitchFamily="34" charset="0"/>
                  <a:cs typeface="Calibri" panose="020F0502020204030204" pitchFamily="34" charset="0"/>
                </a:rPr>
                <a:t>Risque lié à </a:t>
              </a:r>
            </a:p>
            <a:p>
              <a:r>
                <a:rPr lang="fr-FR" altLang="fr-FR" sz="1000" i="1" dirty="0">
                  <a:latin typeface="Calibri" panose="020F0502020204030204" pitchFamily="34" charset="0"/>
                  <a:cs typeface="Calibri" panose="020F0502020204030204" pitchFamily="34" charset="0"/>
                </a:rPr>
                <a:t>l’environnement </a:t>
              </a:r>
            </a:p>
            <a:p>
              <a:r>
                <a:rPr lang="fr-FR" altLang="fr-FR" sz="1000" i="1" dirty="0">
                  <a:latin typeface="Calibri" panose="020F0502020204030204" pitchFamily="34" charset="0"/>
                  <a:cs typeface="Calibri" panose="020F0502020204030204" pitchFamily="34" charset="0"/>
                </a:rPr>
                <a:t>technique</a:t>
              </a:r>
            </a:p>
          </p:txBody>
        </p:sp>
        <p:sp>
          <p:nvSpPr>
            <p:cNvPr id="372885" name="Rectangle 149"/>
            <p:cNvSpPr>
              <a:spLocks noChangeArrowheads="1"/>
            </p:cNvSpPr>
            <p:nvPr/>
          </p:nvSpPr>
          <p:spPr bwMode="auto">
            <a:xfrm>
              <a:off x="2597" y="557"/>
              <a:ext cx="197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fr-FR" altLang="fr-FR" sz="1000">
                  <a:latin typeface="Calibri" panose="020F0502020204030204" pitchFamily="34" charset="0"/>
                  <a:cs typeface="Calibri" panose="020F0502020204030204" pitchFamily="34" charset="0"/>
                </a:rPr>
                <a:t>S3</a:t>
              </a:r>
            </a:p>
          </p:txBody>
        </p:sp>
        <p:sp>
          <p:nvSpPr>
            <p:cNvPr id="372888" name="Line 152"/>
            <p:cNvSpPr>
              <a:spLocks noChangeShapeType="1"/>
            </p:cNvSpPr>
            <p:nvPr/>
          </p:nvSpPr>
          <p:spPr bwMode="auto">
            <a:xfrm>
              <a:off x="2254" y="629"/>
              <a:ext cx="365" cy="0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2915" name="Text Box 179"/>
            <p:cNvSpPr txBox="1">
              <a:spLocks noChangeArrowheads="1"/>
            </p:cNvSpPr>
            <p:nvPr/>
          </p:nvSpPr>
          <p:spPr bwMode="auto">
            <a:xfrm rot="17285962">
              <a:off x="2185" y="1299"/>
              <a:ext cx="282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fr-FR" altLang="fr-FR" sz="1000">
                  <a:latin typeface="Calibri" panose="020F0502020204030204" pitchFamily="34" charset="0"/>
                  <a:cs typeface="Calibri" panose="020F0502020204030204" pitchFamily="34" charset="0"/>
                </a:rPr>
                <a:t>Rt s3</a:t>
              </a:r>
            </a:p>
          </p:txBody>
        </p:sp>
        <p:sp>
          <p:nvSpPr>
            <p:cNvPr id="372799" name="Oval 63"/>
            <p:cNvSpPr>
              <a:spLocks noChangeArrowheads="1"/>
            </p:cNvSpPr>
            <p:nvPr/>
          </p:nvSpPr>
          <p:spPr bwMode="auto">
            <a:xfrm>
              <a:off x="2620" y="545"/>
              <a:ext cx="194" cy="172"/>
            </a:xfrm>
            <a:prstGeom prst="ellipse">
              <a:avLst/>
            </a:prstGeom>
            <a:gradFill rotWithShape="0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72809" name="Line 73"/>
          <p:cNvSpPr>
            <a:spLocks noChangeShapeType="1"/>
          </p:cNvSpPr>
          <p:nvPr/>
        </p:nvSpPr>
        <p:spPr bwMode="auto">
          <a:xfrm flipH="1">
            <a:off x="6457950" y="3783013"/>
            <a:ext cx="1588" cy="1171575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 type="stealth" w="med" len="lg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91" name="Rectangle 155"/>
          <p:cNvSpPr>
            <a:spLocks noChangeArrowheads="1"/>
          </p:cNvSpPr>
          <p:nvPr/>
        </p:nvSpPr>
        <p:spPr bwMode="auto">
          <a:xfrm>
            <a:off x="5307013" y="5724525"/>
            <a:ext cx="563562" cy="563563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r="100000" b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92" name="Rectangle 156"/>
          <p:cNvSpPr>
            <a:spLocks noChangeArrowheads="1"/>
          </p:cNvSpPr>
          <p:nvPr/>
        </p:nvSpPr>
        <p:spPr bwMode="auto">
          <a:xfrm>
            <a:off x="4743450" y="5724525"/>
            <a:ext cx="563563" cy="563563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93" name="Rectangle 157"/>
          <p:cNvSpPr>
            <a:spLocks noChangeArrowheads="1"/>
          </p:cNvSpPr>
          <p:nvPr/>
        </p:nvSpPr>
        <p:spPr bwMode="auto">
          <a:xfrm>
            <a:off x="4165600" y="5722938"/>
            <a:ext cx="587375" cy="563562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b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94" name="Rectangle 158"/>
          <p:cNvSpPr>
            <a:spLocks noChangeArrowheads="1"/>
          </p:cNvSpPr>
          <p:nvPr/>
        </p:nvSpPr>
        <p:spPr bwMode="auto">
          <a:xfrm>
            <a:off x="5307013" y="5181600"/>
            <a:ext cx="563562" cy="563563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95" name="Rectangle 159"/>
          <p:cNvSpPr>
            <a:spLocks noChangeArrowheads="1"/>
          </p:cNvSpPr>
          <p:nvPr/>
        </p:nvSpPr>
        <p:spPr bwMode="auto">
          <a:xfrm>
            <a:off x="4743450" y="5181600"/>
            <a:ext cx="563563" cy="563563"/>
          </a:xfrm>
          <a:prstGeom prst="rect">
            <a:avLst/>
          </a:prstGeom>
          <a:gradFill rotWithShape="0">
            <a:gsLst>
              <a:gs pos="0">
                <a:srgbClr val="FFEFD1">
                  <a:gamma/>
                  <a:tint val="78824"/>
                  <a:invGamma/>
                </a:srgbClr>
              </a:gs>
              <a:gs pos="100000">
                <a:srgbClr val="FFEFD1"/>
              </a:gs>
            </a:gsLst>
            <a:path path="shape">
              <a:fillToRect l="50000" t="50000" r="50000" b="5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96" name="Rectangle 160"/>
          <p:cNvSpPr>
            <a:spLocks noChangeArrowheads="1"/>
          </p:cNvSpPr>
          <p:nvPr/>
        </p:nvSpPr>
        <p:spPr bwMode="auto">
          <a:xfrm>
            <a:off x="4178300" y="5168900"/>
            <a:ext cx="576263" cy="574675"/>
          </a:xfrm>
          <a:prstGeom prst="rect">
            <a:avLst/>
          </a:prstGeom>
          <a:gradFill rotWithShape="0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97" name="Rectangle 161"/>
          <p:cNvSpPr>
            <a:spLocks noChangeArrowheads="1"/>
          </p:cNvSpPr>
          <p:nvPr/>
        </p:nvSpPr>
        <p:spPr bwMode="auto">
          <a:xfrm>
            <a:off x="5295900" y="4618038"/>
            <a:ext cx="574675" cy="563562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t="100000" r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98" name="Rectangle 162"/>
          <p:cNvSpPr>
            <a:spLocks noChangeArrowheads="1"/>
          </p:cNvSpPr>
          <p:nvPr/>
        </p:nvSpPr>
        <p:spPr bwMode="auto">
          <a:xfrm>
            <a:off x="4741863" y="4618038"/>
            <a:ext cx="563562" cy="563562"/>
          </a:xfrm>
          <a:prstGeom prst="rect">
            <a:avLst/>
          </a:prstGeom>
          <a:gradFill rotWithShape="0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99" name="Rectangle 163"/>
          <p:cNvSpPr>
            <a:spLocks noChangeArrowheads="1"/>
          </p:cNvSpPr>
          <p:nvPr/>
        </p:nvSpPr>
        <p:spPr bwMode="auto">
          <a:xfrm>
            <a:off x="4178300" y="4616450"/>
            <a:ext cx="574675" cy="563563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t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900" name="Rectangle 164"/>
          <p:cNvSpPr>
            <a:spLocks noChangeArrowheads="1"/>
          </p:cNvSpPr>
          <p:nvPr/>
        </p:nvSpPr>
        <p:spPr bwMode="auto">
          <a:xfrm rot="-5400000">
            <a:off x="3271044" y="4169569"/>
            <a:ext cx="1449388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r>
              <a:rPr lang="fr-FR" altLang="fr-FR" sz="1000" i="1">
                <a:latin typeface="Calibri" panose="020F0502020204030204" pitchFamily="34" charset="0"/>
                <a:cs typeface="Calibri" panose="020F0502020204030204" pitchFamily="34" charset="0"/>
              </a:rPr>
              <a:t>Atouts ou faiblesses de la firme</a:t>
            </a:r>
          </a:p>
        </p:txBody>
      </p:sp>
      <p:sp>
        <p:nvSpPr>
          <p:cNvPr id="372901" name="Line 165"/>
          <p:cNvSpPr>
            <a:spLocks noChangeShapeType="1"/>
          </p:cNvSpPr>
          <p:nvPr/>
        </p:nvSpPr>
        <p:spPr bwMode="auto">
          <a:xfrm flipH="1">
            <a:off x="4168775" y="5967413"/>
            <a:ext cx="355600" cy="327025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 type="stealth" w="med" len="lg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902" name="Line 166"/>
          <p:cNvSpPr>
            <a:spLocks noChangeShapeType="1"/>
          </p:cNvSpPr>
          <p:nvPr/>
        </p:nvSpPr>
        <p:spPr bwMode="auto">
          <a:xfrm flipV="1">
            <a:off x="4578350" y="6084888"/>
            <a:ext cx="0" cy="431800"/>
          </a:xfrm>
          <a:prstGeom prst="line">
            <a:avLst/>
          </a:prstGeom>
          <a:noFill/>
          <a:ln w="9525">
            <a:solidFill>
              <a:srgbClr val="A5002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903" name="Line 167"/>
          <p:cNvSpPr>
            <a:spLocks noChangeShapeType="1"/>
          </p:cNvSpPr>
          <p:nvPr/>
        </p:nvSpPr>
        <p:spPr bwMode="auto">
          <a:xfrm>
            <a:off x="4176713" y="4202113"/>
            <a:ext cx="0" cy="21066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904" name="Rectangle 168"/>
          <p:cNvSpPr>
            <a:spLocks noChangeArrowheads="1"/>
          </p:cNvSpPr>
          <p:nvPr/>
        </p:nvSpPr>
        <p:spPr bwMode="auto">
          <a:xfrm>
            <a:off x="4013200" y="6245225"/>
            <a:ext cx="248467" cy="243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372905" name="Rectangle 169"/>
          <p:cNvSpPr>
            <a:spLocks noChangeArrowheads="1"/>
          </p:cNvSpPr>
          <p:nvPr/>
        </p:nvSpPr>
        <p:spPr bwMode="auto">
          <a:xfrm rot="-5400000">
            <a:off x="4066381" y="4798220"/>
            <a:ext cx="3651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800" b="0">
                <a:latin typeface="Calibri" panose="020F0502020204030204" pitchFamily="34" charset="0"/>
                <a:cs typeface="Calibri" panose="020F0502020204030204" pitchFamily="34" charset="0"/>
              </a:rPr>
              <a:t>Fort</a:t>
            </a:r>
          </a:p>
        </p:txBody>
      </p:sp>
      <p:sp>
        <p:nvSpPr>
          <p:cNvPr id="372906" name="Rectangle 170"/>
          <p:cNvSpPr>
            <a:spLocks noChangeArrowheads="1"/>
          </p:cNvSpPr>
          <p:nvPr/>
        </p:nvSpPr>
        <p:spPr bwMode="auto">
          <a:xfrm rot="-5400000">
            <a:off x="3987800" y="5380038"/>
            <a:ext cx="4905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800" b="0">
                <a:latin typeface="Calibri" panose="020F0502020204030204" pitchFamily="34" charset="0"/>
                <a:cs typeface="Calibri" panose="020F0502020204030204" pitchFamily="34" charset="0"/>
              </a:rPr>
              <a:t>Moyen</a:t>
            </a:r>
          </a:p>
        </p:txBody>
      </p:sp>
      <p:sp>
        <p:nvSpPr>
          <p:cNvPr id="372907" name="Rectangle 171"/>
          <p:cNvSpPr>
            <a:spLocks noChangeArrowheads="1"/>
          </p:cNvSpPr>
          <p:nvPr/>
        </p:nvSpPr>
        <p:spPr bwMode="auto">
          <a:xfrm rot="16200000">
            <a:off x="4027760" y="5928426"/>
            <a:ext cx="436017" cy="216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800" b="0">
                <a:latin typeface="Calibri" panose="020F0502020204030204" pitchFamily="34" charset="0"/>
                <a:cs typeface="Calibri" panose="020F0502020204030204" pitchFamily="34" charset="0"/>
              </a:rPr>
              <a:t>Faible</a:t>
            </a:r>
          </a:p>
        </p:txBody>
      </p:sp>
      <p:sp>
        <p:nvSpPr>
          <p:cNvPr id="372908" name="Rectangle 172"/>
          <p:cNvSpPr>
            <a:spLocks noChangeArrowheads="1"/>
          </p:cNvSpPr>
          <p:nvPr/>
        </p:nvSpPr>
        <p:spPr bwMode="auto">
          <a:xfrm>
            <a:off x="4217988" y="6121400"/>
            <a:ext cx="436017" cy="216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800" b="0">
                <a:latin typeface="Calibri" panose="020F0502020204030204" pitchFamily="34" charset="0"/>
                <a:cs typeface="Calibri" panose="020F0502020204030204" pitchFamily="34" charset="0"/>
              </a:rPr>
              <a:t>Faible</a:t>
            </a:r>
          </a:p>
        </p:txBody>
      </p:sp>
      <p:sp>
        <p:nvSpPr>
          <p:cNvPr id="372909" name="Rectangle 173"/>
          <p:cNvSpPr>
            <a:spLocks noChangeArrowheads="1"/>
          </p:cNvSpPr>
          <p:nvPr/>
        </p:nvSpPr>
        <p:spPr bwMode="auto">
          <a:xfrm>
            <a:off x="4789488" y="6121400"/>
            <a:ext cx="4905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800" b="0">
                <a:latin typeface="Calibri" panose="020F0502020204030204" pitchFamily="34" charset="0"/>
                <a:cs typeface="Calibri" panose="020F0502020204030204" pitchFamily="34" charset="0"/>
              </a:rPr>
              <a:t>Moyen</a:t>
            </a:r>
          </a:p>
        </p:txBody>
      </p:sp>
      <p:sp>
        <p:nvSpPr>
          <p:cNvPr id="372910" name="Rectangle 174"/>
          <p:cNvSpPr>
            <a:spLocks noChangeArrowheads="1"/>
          </p:cNvSpPr>
          <p:nvPr/>
        </p:nvSpPr>
        <p:spPr bwMode="auto">
          <a:xfrm>
            <a:off x="5387975" y="6121400"/>
            <a:ext cx="3651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fr-FR" altLang="fr-FR" sz="800" b="0">
                <a:latin typeface="Calibri" panose="020F0502020204030204" pitchFamily="34" charset="0"/>
                <a:cs typeface="Calibri" panose="020F0502020204030204" pitchFamily="34" charset="0"/>
              </a:rPr>
              <a:t>Fort</a:t>
            </a:r>
          </a:p>
        </p:txBody>
      </p:sp>
      <p:sp>
        <p:nvSpPr>
          <p:cNvPr id="372911" name="Line 175"/>
          <p:cNvSpPr>
            <a:spLocks noChangeShapeType="1"/>
          </p:cNvSpPr>
          <p:nvPr/>
        </p:nvSpPr>
        <p:spPr bwMode="auto">
          <a:xfrm>
            <a:off x="4187825" y="6291263"/>
            <a:ext cx="2335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912" name="Rectangle 176"/>
          <p:cNvSpPr>
            <a:spLocks noChangeArrowheads="1"/>
          </p:cNvSpPr>
          <p:nvPr/>
        </p:nvSpPr>
        <p:spPr bwMode="auto">
          <a:xfrm>
            <a:off x="5410200" y="6265863"/>
            <a:ext cx="159702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r>
              <a:rPr lang="fr-FR" altLang="fr-FR" sz="1000" i="1">
                <a:latin typeface="Calibri" panose="020F0502020204030204" pitchFamily="34" charset="0"/>
                <a:cs typeface="Calibri" panose="020F0502020204030204" pitchFamily="34" charset="0"/>
              </a:rPr>
              <a:t>Atouts ou contraintes du marché</a:t>
            </a:r>
          </a:p>
        </p:txBody>
      </p:sp>
      <p:sp>
        <p:nvSpPr>
          <p:cNvPr id="372914" name="Line 178"/>
          <p:cNvSpPr>
            <a:spLocks noChangeShapeType="1"/>
          </p:cNvSpPr>
          <p:nvPr/>
        </p:nvSpPr>
        <p:spPr bwMode="auto">
          <a:xfrm>
            <a:off x="3916363" y="5905500"/>
            <a:ext cx="496887" cy="0"/>
          </a:xfrm>
          <a:prstGeom prst="line">
            <a:avLst/>
          </a:prstGeom>
          <a:noFill/>
          <a:ln w="9525">
            <a:solidFill>
              <a:srgbClr val="A5002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916" name="Oval 180"/>
          <p:cNvSpPr>
            <a:spLocks noChangeArrowheads="1"/>
          </p:cNvSpPr>
          <p:nvPr/>
        </p:nvSpPr>
        <p:spPr bwMode="auto">
          <a:xfrm>
            <a:off x="4433888" y="5754688"/>
            <a:ext cx="307975" cy="273050"/>
          </a:xfrm>
          <a:prstGeom prst="ellipse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807" name="Text Box 71"/>
          <p:cNvSpPr txBox="1">
            <a:spLocks noChangeArrowheads="1"/>
          </p:cNvSpPr>
          <p:nvPr/>
        </p:nvSpPr>
        <p:spPr bwMode="auto">
          <a:xfrm rot="19292528">
            <a:off x="3607865" y="6244352"/>
            <a:ext cx="5677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 Co s3</a:t>
            </a:r>
          </a:p>
        </p:txBody>
      </p:sp>
      <p:sp>
        <p:nvSpPr>
          <p:cNvPr id="100" name="Arc 7"/>
          <p:cNvSpPr>
            <a:spLocks/>
          </p:cNvSpPr>
          <p:nvPr/>
        </p:nvSpPr>
        <p:spPr bwMode="auto">
          <a:xfrm>
            <a:off x="6678253" y="3740150"/>
            <a:ext cx="1281471" cy="1196679"/>
          </a:xfrm>
          <a:custGeom>
            <a:avLst/>
            <a:gdLst>
              <a:gd name="G0" fmla="+- 0 0 0"/>
              <a:gd name="G1" fmla="+- 21599 0 0"/>
              <a:gd name="G2" fmla="+- 21600 0 0"/>
              <a:gd name="T0" fmla="*/ 155 w 21589"/>
              <a:gd name="T1" fmla="*/ 0 h 21599"/>
              <a:gd name="T2" fmla="*/ 21589 w 21589"/>
              <a:gd name="T3" fmla="*/ 20894 h 21599"/>
              <a:gd name="T4" fmla="*/ 0 w 21589"/>
              <a:gd name="T5" fmla="*/ 21599 h 2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9" h="21599" fill="none" extrusionOk="0">
                <a:moveTo>
                  <a:pt x="155" y="-1"/>
                </a:moveTo>
                <a:cubicBezTo>
                  <a:pt x="11749" y="82"/>
                  <a:pt x="21210" y="9305"/>
                  <a:pt x="21588" y="20894"/>
                </a:cubicBezTo>
              </a:path>
              <a:path w="21589" h="21599" stroke="0" extrusionOk="0">
                <a:moveTo>
                  <a:pt x="155" y="-1"/>
                </a:moveTo>
                <a:cubicBezTo>
                  <a:pt x="11749" y="82"/>
                  <a:pt x="21210" y="9305"/>
                  <a:pt x="21588" y="20894"/>
                </a:cubicBezTo>
                <a:lnTo>
                  <a:pt x="0" y="21599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" name="Arc 6"/>
          <p:cNvSpPr>
            <a:spLocks/>
          </p:cNvSpPr>
          <p:nvPr/>
        </p:nvSpPr>
        <p:spPr bwMode="auto">
          <a:xfrm>
            <a:off x="6736991" y="4262437"/>
            <a:ext cx="718703" cy="70137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35"/>
              <a:gd name="T1" fmla="*/ 0 h 21600"/>
              <a:gd name="T2" fmla="*/ 21535 w 21535"/>
              <a:gd name="T3" fmla="*/ 19932 h 21600"/>
              <a:gd name="T4" fmla="*/ 0 w 2153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35" h="21600" fill="none" extrusionOk="0">
                <a:moveTo>
                  <a:pt x="-1" y="0"/>
                </a:moveTo>
                <a:cubicBezTo>
                  <a:pt x="11282" y="0"/>
                  <a:pt x="20664" y="8683"/>
                  <a:pt x="21535" y="19931"/>
                </a:cubicBezTo>
              </a:path>
              <a:path w="21535" h="21600" stroke="0" extrusionOk="0">
                <a:moveTo>
                  <a:pt x="-1" y="0"/>
                </a:moveTo>
                <a:cubicBezTo>
                  <a:pt x="11282" y="0"/>
                  <a:pt x="20664" y="8683"/>
                  <a:pt x="21535" y="19931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206" name="Rectangle 238"/>
          <p:cNvSpPr>
            <a:spLocks noChangeArrowheads="1"/>
          </p:cNvSpPr>
          <p:nvPr/>
        </p:nvSpPr>
        <p:spPr bwMode="auto">
          <a:xfrm>
            <a:off x="3378200" y="4405313"/>
            <a:ext cx="4860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400">
                <a:latin typeface="Calibri" panose="020F0502020204030204" pitchFamily="34" charset="0"/>
                <a:cs typeface="Calibri" panose="020F0502020204030204" pitchFamily="34" charset="0"/>
              </a:rPr>
              <a:t>S1</a:t>
            </a:r>
            <a:endParaRPr lang="en-GB" altLang="fr-FR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18" name="Rectangle 250"/>
          <p:cNvSpPr>
            <a:spLocks noChangeArrowheads="1"/>
          </p:cNvSpPr>
          <p:nvPr/>
        </p:nvSpPr>
        <p:spPr bwMode="auto">
          <a:xfrm>
            <a:off x="5975350" y="468313"/>
            <a:ext cx="4860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400">
                <a:latin typeface="Calibri" panose="020F0502020204030204" pitchFamily="34" charset="0"/>
                <a:cs typeface="Calibri" panose="020F0502020204030204" pitchFamily="34" charset="0"/>
              </a:rPr>
              <a:t>S9</a:t>
            </a:r>
            <a:endParaRPr lang="en-GB" altLang="fr-FR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10" name="Rectangle 242"/>
          <p:cNvSpPr>
            <a:spLocks noChangeArrowheads="1"/>
          </p:cNvSpPr>
          <p:nvPr/>
        </p:nvSpPr>
        <p:spPr bwMode="auto">
          <a:xfrm>
            <a:off x="1665288" y="2262188"/>
            <a:ext cx="6415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400">
                <a:latin typeface="Calibri" panose="020F0502020204030204" pitchFamily="34" charset="0"/>
                <a:cs typeface="Calibri" panose="020F0502020204030204" pitchFamily="34" charset="0"/>
              </a:rPr>
              <a:t>S10</a:t>
            </a:r>
            <a:endParaRPr lang="en-GB" altLang="fr-FR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40" name="Rectangle 272"/>
          <p:cNvSpPr>
            <a:spLocks noChangeArrowheads="1"/>
          </p:cNvSpPr>
          <p:nvPr/>
        </p:nvSpPr>
        <p:spPr bwMode="auto">
          <a:xfrm>
            <a:off x="6826250" y="5238750"/>
            <a:ext cx="974725" cy="974725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r="100000" b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41" name="Rectangle 273"/>
          <p:cNvSpPr>
            <a:spLocks noChangeArrowheads="1"/>
          </p:cNvSpPr>
          <p:nvPr/>
        </p:nvSpPr>
        <p:spPr bwMode="auto">
          <a:xfrm>
            <a:off x="5848350" y="5237163"/>
            <a:ext cx="976313" cy="974725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42" name="Rectangle 274"/>
          <p:cNvSpPr>
            <a:spLocks noChangeArrowheads="1"/>
          </p:cNvSpPr>
          <p:nvPr/>
        </p:nvSpPr>
        <p:spPr bwMode="auto">
          <a:xfrm>
            <a:off x="4870450" y="5235575"/>
            <a:ext cx="976313" cy="974725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b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43" name="Rectangle 275"/>
          <p:cNvSpPr>
            <a:spLocks noChangeArrowheads="1"/>
          </p:cNvSpPr>
          <p:nvPr/>
        </p:nvSpPr>
        <p:spPr bwMode="auto">
          <a:xfrm>
            <a:off x="6826250" y="4260850"/>
            <a:ext cx="974725" cy="974725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44" name="Rectangle 276"/>
          <p:cNvSpPr>
            <a:spLocks noChangeArrowheads="1"/>
          </p:cNvSpPr>
          <p:nvPr/>
        </p:nvSpPr>
        <p:spPr bwMode="auto">
          <a:xfrm>
            <a:off x="5848350" y="4259263"/>
            <a:ext cx="976313" cy="974725"/>
          </a:xfrm>
          <a:prstGeom prst="rect">
            <a:avLst/>
          </a:prstGeom>
          <a:gradFill rotWithShape="0">
            <a:gsLst>
              <a:gs pos="0">
                <a:srgbClr val="FFEFD1">
                  <a:gamma/>
                  <a:tint val="78824"/>
                  <a:invGamma/>
                </a:srgbClr>
              </a:gs>
              <a:gs pos="100000">
                <a:srgbClr val="FFEFD1"/>
              </a:gs>
            </a:gsLst>
            <a:path path="shape">
              <a:fillToRect l="50000" t="50000" r="50000" b="5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45" name="Rectangle 277"/>
          <p:cNvSpPr>
            <a:spLocks noChangeArrowheads="1"/>
          </p:cNvSpPr>
          <p:nvPr/>
        </p:nvSpPr>
        <p:spPr bwMode="auto">
          <a:xfrm>
            <a:off x="4873625" y="4257675"/>
            <a:ext cx="974725" cy="974725"/>
          </a:xfrm>
          <a:prstGeom prst="rect">
            <a:avLst/>
          </a:prstGeom>
          <a:gradFill rotWithShape="0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46" name="Rectangle 278"/>
          <p:cNvSpPr>
            <a:spLocks noChangeArrowheads="1"/>
          </p:cNvSpPr>
          <p:nvPr/>
        </p:nvSpPr>
        <p:spPr bwMode="auto">
          <a:xfrm>
            <a:off x="6824663" y="3273425"/>
            <a:ext cx="974725" cy="985838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t="100000" r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47" name="Rectangle 279"/>
          <p:cNvSpPr>
            <a:spLocks noChangeArrowheads="1"/>
          </p:cNvSpPr>
          <p:nvPr/>
        </p:nvSpPr>
        <p:spPr bwMode="auto">
          <a:xfrm>
            <a:off x="5848350" y="3282950"/>
            <a:ext cx="974725" cy="976313"/>
          </a:xfrm>
          <a:prstGeom prst="rect">
            <a:avLst/>
          </a:prstGeom>
          <a:gradFill rotWithShape="0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48" name="Rectangle 280"/>
          <p:cNvSpPr>
            <a:spLocks noChangeArrowheads="1"/>
          </p:cNvSpPr>
          <p:nvPr/>
        </p:nvSpPr>
        <p:spPr bwMode="auto">
          <a:xfrm>
            <a:off x="4872038" y="3282950"/>
            <a:ext cx="976312" cy="974725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t="100000"/>
            </a:path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49" name="Line 281"/>
          <p:cNvSpPr>
            <a:spLocks noChangeShapeType="1"/>
          </p:cNvSpPr>
          <p:nvPr/>
        </p:nvSpPr>
        <p:spPr bwMode="auto">
          <a:xfrm>
            <a:off x="4867275" y="3282950"/>
            <a:ext cx="0" cy="2954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50" name="Rectangle 282"/>
          <p:cNvSpPr>
            <a:spLocks noChangeArrowheads="1"/>
          </p:cNvSpPr>
          <p:nvPr/>
        </p:nvSpPr>
        <p:spPr bwMode="auto">
          <a:xfrm>
            <a:off x="6884988" y="6192838"/>
            <a:ext cx="2438400" cy="30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r>
              <a:rPr lang="fr-FR" altLang="fr-FR" sz="1400" i="1">
                <a:latin typeface="Calibri" panose="020F0502020204030204" pitchFamily="34" charset="0"/>
                <a:cs typeface="Calibri" panose="020F0502020204030204" pitchFamily="34" charset="0"/>
              </a:rPr>
              <a:t>Risque commercial</a:t>
            </a:r>
          </a:p>
        </p:txBody>
      </p:sp>
      <p:sp>
        <p:nvSpPr>
          <p:cNvPr id="340251" name="Rectangle 283"/>
          <p:cNvSpPr>
            <a:spLocks noChangeArrowheads="1"/>
          </p:cNvSpPr>
          <p:nvPr/>
        </p:nvSpPr>
        <p:spPr bwMode="auto">
          <a:xfrm rot="-5400000">
            <a:off x="3590132" y="3270838"/>
            <a:ext cx="2109788" cy="30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r>
              <a:rPr lang="fr-FR" altLang="fr-FR" sz="1400" i="1">
                <a:latin typeface="Calibri" panose="020F0502020204030204" pitchFamily="34" charset="0"/>
                <a:cs typeface="Calibri" panose="020F0502020204030204" pitchFamily="34" charset="0"/>
              </a:rPr>
              <a:t>Risque technique</a:t>
            </a:r>
          </a:p>
        </p:txBody>
      </p:sp>
      <p:sp>
        <p:nvSpPr>
          <p:cNvPr id="339970" name="Line 2"/>
          <p:cNvSpPr>
            <a:spLocks noChangeShapeType="1"/>
          </p:cNvSpPr>
          <p:nvPr/>
        </p:nvSpPr>
        <p:spPr bwMode="auto">
          <a:xfrm>
            <a:off x="615950" y="0"/>
            <a:ext cx="0" cy="6197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971" name="Line 3"/>
          <p:cNvSpPr>
            <a:spLocks noChangeShapeType="1"/>
          </p:cNvSpPr>
          <p:nvPr/>
        </p:nvSpPr>
        <p:spPr bwMode="auto">
          <a:xfrm>
            <a:off x="544513" y="619760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972" name="Line 4"/>
          <p:cNvSpPr>
            <a:spLocks noChangeShapeType="1"/>
          </p:cNvSpPr>
          <p:nvPr/>
        </p:nvSpPr>
        <p:spPr bwMode="auto">
          <a:xfrm>
            <a:off x="544513" y="50355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973" name="Line 5"/>
          <p:cNvSpPr>
            <a:spLocks noChangeShapeType="1"/>
          </p:cNvSpPr>
          <p:nvPr/>
        </p:nvSpPr>
        <p:spPr bwMode="auto">
          <a:xfrm>
            <a:off x="544513" y="387350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974" name="Line 6"/>
          <p:cNvSpPr>
            <a:spLocks noChangeShapeType="1"/>
          </p:cNvSpPr>
          <p:nvPr/>
        </p:nvSpPr>
        <p:spPr bwMode="auto">
          <a:xfrm>
            <a:off x="615950" y="2713038"/>
            <a:ext cx="139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975" name="Line 7"/>
          <p:cNvSpPr>
            <a:spLocks noChangeShapeType="1"/>
          </p:cNvSpPr>
          <p:nvPr/>
        </p:nvSpPr>
        <p:spPr bwMode="auto">
          <a:xfrm>
            <a:off x="544513" y="388938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976" name="Line 8"/>
          <p:cNvSpPr>
            <a:spLocks noChangeShapeType="1"/>
          </p:cNvSpPr>
          <p:nvPr/>
        </p:nvSpPr>
        <p:spPr bwMode="auto">
          <a:xfrm>
            <a:off x="544513" y="1550988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977" name="Text Box 9"/>
          <p:cNvSpPr txBox="1">
            <a:spLocks noChangeArrowheads="1"/>
          </p:cNvSpPr>
          <p:nvPr/>
        </p:nvSpPr>
        <p:spPr bwMode="auto">
          <a:xfrm>
            <a:off x="263525" y="595630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20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978" name="Text Box 10"/>
          <p:cNvSpPr txBox="1">
            <a:spLocks noChangeArrowheads="1"/>
          </p:cNvSpPr>
          <p:nvPr/>
        </p:nvSpPr>
        <p:spPr bwMode="auto">
          <a:xfrm>
            <a:off x="263525" y="4830763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20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979" name="Text Box 11"/>
          <p:cNvSpPr txBox="1">
            <a:spLocks noChangeArrowheads="1"/>
          </p:cNvSpPr>
          <p:nvPr/>
        </p:nvSpPr>
        <p:spPr bwMode="auto">
          <a:xfrm>
            <a:off x="263525" y="3675063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20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alt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980" name="Text Box 12"/>
          <p:cNvSpPr txBox="1">
            <a:spLocks noChangeArrowheads="1"/>
          </p:cNvSpPr>
          <p:nvPr/>
        </p:nvSpPr>
        <p:spPr bwMode="auto">
          <a:xfrm>
            <a:off x="263525" y="250825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20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alt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981" name="Text Box 13"/>
          <p:cNvSpPr txBox="1">
            <a:spLocks noChangeArrowheads="1"/>
          </p:cNvSpPr>
          <p:nvPr/>
        </p:nvSpPr>
        <p:spPr bwMode="auto">
          <a:xfrm>
            <a:off x="263525" y="1370013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20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alt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982" name="Text Box 14"/>
          <p:cNvSpPr txBox="1">
            <a:spLocks noChangeArrowheads="1"/>
          </p:cNvSpPr>
          <p:nvPr/>
        </p:nvSpPr>
        <p:spPr bwMode="auto">
          <a:xfrm>
            <a:off x="0" y="203200"/>
            <a:ext cx="633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200">
                <a:latin typeface="Calibri" panose="020F0502020204030204" pitchFamily="34" charset="0"/>
                <a:cs typeface="Calibri" panose="020F0502020204030204" pitchFamily="34" charset="0"/>
              </a:rPr>
              <a:t>5 ou</a:t>
            </a:r>
            <a:endParaRPr lang="en-GB" altLang="fr-FR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986" name="Line 18"/>
          <p:cNvSpPr>
            <a:spLocks noChangeShapeType="1"/>
          </p:cNvSpPr>
          <p:nvPr/>
        </p:nvSpPr>
        <p:spPr bwMode="auto">
          <a:xfrm>
            <a:off x="3654425" y="4835525"/>
            <a:ext cx="3175" cy="144463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990" name="Line 22"/>
          <p:cNvSpPr>
            <a:spLocks noChangeShapeType="1"/>
          </p:cNvSpPr>
          <p:nvPr/>
        </p:nvSpPr>
        <p:spPr bwMode="auto">
          <a:xfrm>
            <a:off x="2038350" y="2659063"/>
            <a:ext cx="0" cy="144462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39991" name="Group 23"/>
          <p:cNvGrpSpPr>
            <a:grpSpLocks/>
          </p:cNvGrpSpPr>
          <p:nvPr/>
        </p:nvGrpSpPr>
        <p:grpSpPr bwMode="auto">
          <a:xfrm>
            <a:off x="879475" y="2803525"/>
            <a:ext cx="420688" cy="363538"/>
            <a:chOff x="576" y="1872"/>
            <a:chExt cx="287" cy="240"/>
          </a:xfrm>
        </p:grpSpPr>
        <p:sp>
          <p:nvSpPr>
            <p:cNvPr id="339992" name="Line 24"/>
            <p:cNvSpPr>
              <a:spLocks noChangeShapeType="1"/>
            </p:cNvSpPr>
            <p:nvPr/>
          </p:nvSpPr>
          <p:spPr bwMode="auto">
            <a:xfrm>
              <a:off x="576" y="1872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9993" name="Line 25"/>
            <p:cNvSpPr>
              <a:spLocks noChangeShapeType="1"/>
            </p:cNvSpPr>
            <p:nvPr/>
          </p:nvSpPr>
          <p:spPr bwMode="auto">
            <a:xfrm>
              <a:off x="576" y="2112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9994" name="Text Box 26"/>
            <p:cNvSpPr txBox="1">
              <a:spLocks noChangeArrowheads="1"/>
            </p:cNvSpPr>
            <p:nvPr/>
          </p:nvSpPr>
          <p:spPr bwMode="auto">
            <a:xfrm>
              <a:off x="576" y="1920"/>
              <a:ext cx="287" cy="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altLang="fr-FR" sz="1200" b="0">
                  <a:latin typeface="Calibri" panose="020F0502020204030204" pitchFamily="34" charset="0"/>
                  <a:cs typeface="Calibri" panose="020F0502020204030204" pitchFamily="34" charset="0"/>
                </a:rPr>
                <a:t>D4</a:t>
              </a:r>
              <a:endParaRPr lang="en-GB" altLang="fr-FR" sz="1200" b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39999" name="Line 31"/>
          <p:cNvSpPr>
            <a:spLocks noChangeShapeType="1"/>
          </p:cNvSpPr>
          <p:nvPr/>
        </p:nvSpPr>
        <p:spPr bwMode="auto">
          <a:xfrm>
            <a:off x="6256338" y="842963"/>
            <a:ext cx="0" cy="146050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00" name="Line 32"/>
          <p:cNvSpPr>
            <a:spLocks noChangeShapeType="1"/>
          </p:cNvSpPr>
          <p:nvPr/>
        </p:nvSpPr>
        <p:spPr bwMode="auto">
          <a:xfrm>
            <a:off x="6256338" y="409575"/>
            <a:ext cx="0" cy="144463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40001" name="Group 33"/>
          <p:cNvGrpSpPr>
            <a:grpSpLocks/>
          </p:cNvGrpSpPr>
          <p:nvPr/>
        </p:nvGrpSpPr>
        <p:grpSpPr bwMode="auto">
          <a:xfrm>
            <a:off x="7134225" y="1062038"/>
            <a:ext cx="422275" cy="365125"/>
            <a:chOff x="4848" y="720"/>
            <a:chExt cx="288" cy="242"/>
          </a:xfrm>
        </p:grpSpPr>
        <p:sp>
          <p:nvSpPr>
            <p:cNvPr id="340002" name="Line 34"/>
            <p:cNvSpPr>
              <a:spLocks noChangeShapeType="1"/>
            </p:cNvSpPr>
            <p:nvPr/>
          </p:nvSpPr>
          <p:spPr bwMode="auto">
            <a:xfrm>
              <a:off x="4848" y="720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0003" name="Line 35"/>
            <p:cNvSpPr>
              <a:spLocks noChangeShapeType="1"/>
            </p:cNvSpPr>
            <p:nvPr/>
          </p:nvSpPr>
          <p:spPr bwMode="auto">
            <a:xfrm>
              <a:off x="4848" y="960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0004" name="Text Box 36"/>
            <p:cNvSpPr txBox="1">
              <a:spLocks noChangeArrowheads="1"/>
            </p:cNvSpPr>
            <p:nvPr/>
          </p:nvSpPr>
          <p:spPr bwMode="auto">
            <a:xfrm>
              <a:off x="4849" y="780"/>
              <a:ext cx="287" cy="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altLang="fr-FR" sz="1200" b="0">
                  <a:latin typeface="Calibri" panose="020F0502020204030204" pitchFamily="34" charset="0"/>
                  <a:cs typeface="Calibri" panose="020F0502020204030204" pitchFamily="34" charset="0"/>
                </a:rPr>
                <a:t>D7</a:t>
              </a:r>
              <a:endParaRPr lang="en-GB" altLang="fr-FR" sz="1200" b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40008" name="Line 40"/>
          <p:cNvSpPr>
            <a:spLocks noChangeShapeType="1"/>
          </p:cNvSpPr>
          <p:nvPr/>
        </p:nvSpPr>
        <p:spPr bwMode="auto">
          <a:xfrm>
            <a:off x="4392613" y="1370013"/>
            <a:ext cx="0" cy="217487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40009" name="Group 41"/>
          <p:cNvGrpSpPr>
            <a:grpSpLocks/>
          </p:cNvGrpSpPr>
          <p:nvPr/>
        </p:nvGrpSpPr>
        <p:grpSpPr bwMode="auto">
          <a:xfrm>
            <a:off x="5235575" y="1643061"/>
            <a:ext cx="420688" cy="369651"/>
            <a:chOff x="3552" y="1104"/>
            <a:chExt cx="287" cy="245"/>
          </a:xfrm>
        </p:grpSpPr>
        <p:sp>
          <p:nvSpPr>
            <p:cNvPr id="340010" name="Line 42"/>
            <p:cNvSpPr>
              <a:spLocks noChangeShapeType="1"/>
            </p:cNvSpPr>
            <p:nvPr/>
          </p:nvSpPr>
          <p:spPr bwMode="auto">
            <a:xfrm>
              <a:off x="3552" y="110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0011" name="Line 43"/>
            <p:cNvSpPr>
              <a:spLocks noChangeShapeType="1"/>
            </p:cNvSpPr>
            <p:nvPr/>
          </p:nvSpPr>
          <p:spPr bwMode="auto">
            <a:xfrm>
              <a:off x="3552" y="1344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0012" name="Text Box 44"/>
            <p:cNvSpPr txBox="1">
              <a:spLocks noChangeArrowheads="1"/>
            </p:cNvSpPr>
            <p:nvPr/>
          </p:nvSpPr>
          <p:spPr bwMode="auto">
            <a:xfrm>
              <a:off x="3552" y="1165"/>
              <a:ext cx="287" cy="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altLang="fr-FR" sz="1200" b="0">
                  <a:latin typeface="Calibri" panose="020F0502020204030204" pitchFamily="34" charset="0"/>
                  <a:cs typeface="Calibri" panose="020F0502020204030204" pitchFamily="34" charset="0"/>
                </a:rPr>
                <a:t>D5</a:t>
              </a:r>
              <a:endParaRPr lang="en-GB" altLang="fr-FR" sz="1200" b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40013" name="Line 45"/>
          <p:cNvSpPr>
            <a:spLocks noChangeShapeType="1"/>
          </p:cNvSpPr>
          <p:nvPr/>
        </p:nvSpPr>
        <p:spPr bwMode="auto">
          <a:xfrm>
            <a:off x="4392613" y="2078038"/>
            <a:ext cx="0" cy="217487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14" name="Line 46"/>
          <p:cNvSpPr>
            <a:spLocks noChangeShapeType="1"/>
          </p:cNvSpPr>
          <p:nvPr/>
        </p:nvSpPr>
        <p:spPr bwMode="auto">
          <a:xfrm flipH="1">
            <a:off x="4413250" y="1422400"/>
            <a:ext cx="1020763" cy="114300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18" name="Line 50"/>
          <p:cNvSpPr>
            <a:spLocks noChangeShapeType="1"/>
          </p:cNvSpPr>
          <p:nvPr/>
        </p:nvSpPr>
        <p:spPr bwMode="auto">
          <a:xfrm>
            <a:off x="2324100" y="3759200"/>
            <a:ext cx="455613" cy="136525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19" name="Line 51"/>
          <p:cNvSpPr>
            <a:spLocks noChangeShapeType="1"/>
          </p:cNvSpPr>
          <p:nvPr/>
        </p:nvSpPr>
        <p:spPr bwMode="auto">
          <a:xfrm>
            <a:off x="3654425" y="4346575"/>
            <a:ext cx="0" cy="144463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21" name="Line 53"/>
          <p:cNvSpPr>
            <a:spLocks noChangeShapeType="1"/>
          </p:cNvSpPr>
          <p:nvPr/>
        </p:nvSpPr>
        <p:spPr bwMode="auto">
          <a:xfrm flipH="1">
            <a:off x="3630613" y="2659063"/>
            <a:ext cx="620712" cy="806450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40022" name="Group 54"/>
          <p:cNvGrpSpPr>
            <a:grpSpLocks/>
          </p:cNvGrpSpPr>
          <p:nvPr/>
        </p:nvGrpSpPr>
        <p:grpSpPr bwMode="auto">
          <a:xfrm>
            <a:off x="2493963" y="3819524"/>
            <a:ext cx="422275" cy="368155"/>
            <a:chOff x="1680" y="2544"/>
            <a:chExt cx="288" cy="243"/>
          </a:xfrm>
        </p:grpSpPr>
        <p:sp>
          <p:nvSpPr>
            <p:cNvPr id="340023" name="Line 55"/>
            <p:cNvSpPr>
              <a:spLocks noChangeShapeType="1"/>
            </p:cNvSpPr>
            <p:nvPr/>
          </p:nvSpPr>
          <p:spPr bwMode="auto">
            <a:xfrm>
              <a:off x="1680" y="254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0024" name="Line 56"/>
            <p:cNvSpPr>
              <a:spLocks noChangeShapeType="1"/>
            </p:cNvSpPr>
            <p:nvPr/>
          </p:nvSpPr>
          <p:spPr bwMode="auto">
            <a:xfrm>
              <a:off x="1680" y="2784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0025" name="Text Box 57"/>
            <p:cNvSpPr txBox="1">
              <a:spLocks noChangeArrowheads="1"/>
            </p:cNvSpPr>
            <p:nvPr/>
          </p:nvSpPr>
          <p:spPr bwMode="auto">
            <a:xfrm>
              <a:off x="1681" y="2604"/>
              <a:ext cx="287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altLang="fr-FR" sz="1200" b="0">
                  <a:latin typeface="Calibri" panose="020F0502020204030204" pitchFamily="34" charset="0"/>
                  <a:cs typeface="Calibri" panose="020F0502020204030204" pitchFamily="34" charset="0"/>
                </a:rPr>
                <a:t>D3</a:t>
              </a:r>
              <a:endParaRPr lang="en-GB" altLang="fr-FR" sz="1200" b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40028" name="Group 60"/>
          <p:cNvGrpSpPr>
            <a:grpSpLocks/>
          </p:cNvGrpSpPr>
          <p:nvPr/>
        </p:nvGrpSpPr>
        <p:grpSpPr bwMode="auto">
          <a:xfrm>
            <a:off x="808038" y="1714500"/>
            <a:ext cx="419100" cy="361950"/>
            <a:chOff x="528" y="1152"/>
            <a:chExt cx="286" cy="240"/>
          </a:xfrm>
        </p:grpSpPr>
        <p:sp>
          <p:nvSpPr>
            <p:cNvPr id="340029" name="Line 61"/>
            <p:cNvSpPr>
              <a:spLocks noChangeShapeType="1"/>
            </p:cNvSpPr>
            <p:nvPr/>
          </p:nvSpPr>
          <p:spPr bwMode="auto">
            <a:xfrm>
              <a:off x="528" y="1152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0030" name="Line 62"/>
            <p:cNvSpPr>
              <a:spLocks noChangeShapeType="1"/>
            </p:cNvSpPr>
            <p:nvPr/>
          </p:nvSpPr>
          <p:spPr bwMode="auto">
            <a:xfrm>
              <a:off x="528" y="1392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0031" name="Text Box 63"/>
            <p:cNvSpPr txBox="1">
              <a:spLocks noChangeArrowheads="1"/>
            </p:cNvSpPr>
            <p:nvPr/>
          </p:nvSpPr>
          <p:spPr bwMode="auto">
            <a:xfrm>
              <a:off x="528" y="1200"/>
              <a:ext cx="286" cy="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altLang="fr-FR" sz="1200" b="0">
                  <a:latin typeface="Calibri" panose="020F0502020204030204" pitchFamily="34" charset="0"/>
                  <a:cs typeface="Calibri" panose="020F0502020204030204" pitchFamily="34" charset="0"/>
                </a:rPr>
                <a:t>D6</a:t>
              </a:r>
              <a:endParaRPr lang="en-GB" altLang="fr-FR" sz="1200" b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40034" name="Line 66"/>
          <p:cNvSpPr>
            <a:spLocks noChangeShapeType="1"/>
          </p:cNvSpPr>
          <p:nvPr/>
        </p:nvSpPr>
        <p:spPr bwMode="auto">
          <a:xfrm>
            <a:off x="4392613" y="842963"/>
            <a:ext cx="0" cy="219075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35" name="Line 67"/>
          <p:cNvSpPr>
            <a:spLocks noChangeShapeType="1"/>
          </p:cNvSpPr>
          <p:nvPr/>
        </p:nvSpPr>
        <p:spPr bwMode="auto">
          <a:xfrm>
            <a:off x="2038350" y="1373188"/>
            <a:ext cx="0" cy="195262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36" name="Line 68"/>
          <p:cNvSpPr>
            <a:spLocks noChangeShapeType="1"/>
          </p:cNvSpPr>
          <p:nvPr/>
        </p:nvSpPr>
        <p:spPr bwMode="auto">
          <a:xfrm flipH="1">
            <a:off x="2003425" y="698500"/>
            <a:ext cx="2038350" cy="869950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40037" name="Group 69"/>
          <p:cNvGrpSpPr>
            <a:grpSpLocks/>
          </p:cNvGrpSpPr>
          <p:nvPr/>
        </p:nvGrpSpPr>
        <p:grpSpPr bwMode="auto">
          <a:xfrm>
            <a:off x="1019175" y="5095875"/>
            <a:ext cx="420688" cy="363538"/>
            <a:chOff x="672" y="2860"/>
            <a:chExt cx="288" cy="240"/>
          </a:xfrm>
        </p:grpSpPr>
        <p:sp>
          <p:nvSpPr>
            <p:cNvPr id="340038" name="Line 70"/>
            <p:cNvSpPr>
              <a:spLocks noChangeShapeType="1"/>
            </p:cNvSpPr>
            <p:nvPr/>
          </p:nvSpPr>
          <p:spPr bwMode="auto">
            <a:xfrm>
              <a:off x="672" y="2860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0039" name="Line 71"/>
            <p:cNvSpPr>
              <a:spLocks noChangeShapeType="1"/>
            </p:cNvSpPr>
            <p:nvPr/>
          </p:nvSpPr>
          <p:spPr bwMode="auto">
            <a:xfrm>
              <a:off x="672" y="3100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0040" name="Text Box 72"/>
            <p:cNvSpPr txBox="1">
              <a:spLocks noChangeArrowheads="1"/>
            </p:cNvSpPr>
            <p:nvPr/>
          </p:nvSpPr>
          <p:spPr bwMode="auto">
            <a:xfrm>
              <a:off x="672" y="2909"/>
              <a:ext cx="288" cy="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altLang="fr-FR" sz="1200" b="0">
                  <a:latin typeface="Calibri" panose="020F0502020204030204" pitchFamily="34" charset="0"/>
                  <a:cs typeface="Calibri" panose="020F0502020204030204" pitchFamily="34" charset="0"/>
                </a:rPr>
                <a:t>D2</a:t>
              </a:r>
              <a:endParaRPr lang="en-GB" altLang="fr-FR" sz="1200" b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40041" name="Group 73"/>
          <p:cNvGrpSpPr>
            <a:grpSpLocks/>
          </p:cNvGrpSpPr>
          <p:nvPr/>
        </p:nvGrpSpPr>
        <p:grpSpPr bwMode="auto">
          <a:xfrm>
            <a:off x="1019175" y="5707063"/>
            <a:ext cx="420688" cy="363537"/>
            <a:chOff x="672" y="3936"/>
            <a:chExt cx="288" cy="240"/>
          </a:xfrm>
        </p:grpSpPr>
        <p:sp>
          <p:nvSpPr>
            <p:cNvPr id="340042" name="Line 74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0043" name="Line 75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0044" name="Text Box 76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altLang="fr-FR" sz="1200" b="0">
                  <a:latin typeface="Calibri" panose="020F0502020204030204" pitchFamily="34" charset="0"/>
                  <a:cs typeface="Calibri" panose="020F0502020204030204" pitchFamily="34" charset="0"/>
                </a:rPr>
                <a:t>D1</a:t>
              </a:r>
              <a:endParaRPr lang="en-GB" altLang="fr-FR" sz="1200" b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40045" name="Group 77"/>
          <p:cNvGrpSpPr>
            <a:grpSpLocks/>
          </p:cNvGrpSpPr>
          <p:nvPr/>
        </p:nvGrpSpPr>
        <p:grpSpPr bwMode="auto">
          <a:xfrm>
            <a:off x="2322513" y="6111875"/>
            <a:ext cx="420687" cy="363538"/>
            <a:chOff x="672" y="3936"/>
            <a:chExt cx="288" cy="240"/>
          </a:xfrm>
        </p:grpSpPr>
        <p:sp>
          <p:nvSpPr>
            <p:cNvPr id="340046" name="Line 78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0047" name="Line 79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0048" name="Text Box 80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altLang="fr-FR" sz="1200" b="0">
                  <a:latin typeface="Calibri" panose="020F0502020204030204" pitchFamily="34" charset="0"/>
                  <a:cs typeface="Calibri" panose="020F0502020204030204" pitchFamily="34" charset="0"/>
                </a:rPr>
                <a:t>D0</a:t>
              </a:r>
              <a:endParaRPr lang="en-GB" altLang="fr-FR" sz="1200" b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40049" name="Text Box 81"/>
          <p:cNvSpPr txBox="1">
            <a:spLocks noChangeArrowheads="1"/>
          </p:cNvSpPr>
          <p:nvPr/>
        </p:nvSpPr>
        <p:spPr bwMode="auto">
          <a:xfrm>
            <a:off x="4616450" y="2874963"/>
            <a:ext cx="34432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600" i="1">
                <a:latin typeface="Calibri" panose="020F0502020204030204" pitchFamily="34" charset="0"/>
                <a:cs typeface="Calibri" panose="020F0502020204030204" pitchFamily="34" charset="0"/>
              </a:rPr>
              <a:t>Diagnostic D7</a:t>
            </a:r>
            <a:endParaRPr lang="en-GB" altLang="fr-FR" sz="1600" i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52" name="Rectangle 84"/>
          <p:cNvSpPr>
            <a:spLocks noChangeArrowheads="1"/>
          </p:cNvSpPr>
          <p:nvPr/>
        </p:nvSpPr>
        <p:spPr bwMode="auto">
          <a:xfrm>
            <a:off x="4441825" y="3589338"/>
            <a:ext cx="1873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56" name="Rectangle 88"/>
          <p:cNvSpPr>
            <a:spLocks noChangeArrowheads="1"/>
          </p:cNvSpPr>
          <p:nvPr/>
        </p:nvSpPr>
        <p:spPr bwMode="auto">
          <a:xfrm>
            <a:off x="7648575" y="6256338"/>
            <a:ext cx="1873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58" name="Rectangle 90"/>
          <p:cNvSpPr>
            <a:spLocks noChangeArrowheads="1"/>
          </p:cNvSpPr>
          <p:nvPr/>
        </p:nvSpPr>
        <p:spPr bwMode="auto">
          <a:xfrm>
            <a:off x="4627563" y="6256338"/>
            <a:ext cx="1873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61" name="Rectangle 93"/>
          <p:cNvSpPr>
            <a:spLocks noChangeArrowheads="1"/>
          </p:cNvSpPr>
          <p:nvPr/>
        </p:nvSpPr>
        <p:spPr bwMode="auto">
          <a:xfrm>
            <a:off x="7834313" y="3589338"/>
            <a:ext cx="3270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64" name="Rectangle 96"/>
          <p:cNvSpPr>
            <a:spLocks noChangeArrowheads="1"/>
          </p:cNvSpPr>
          <p:nvPr/>
        </p:nvSpPr>
        <p:spPr bwMode="auto">
          <a:xfrm>
            <a:off x="5929313" y="5440363"/>
            <a:ext cx="325437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67" name="Rectangle 99"/>
          <p:cNvSpPr>
            <a:spLocks noChangeArrowheads="1"/>
          </p:cNvSpPr>
          <p:nvPr/>
        </p:nvSpPr>
        <p:spPr bwMode="auto">
          <a:xfrm>
            <a:off x="5883275" y="4789488"/>
            <a:ext cx="32543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70" name="Rectangle 102"/>
          <p:cNvSpPr>
            <a:spLocks noChangeArrowheads="1"/>
          </p:cNvSpPr>
          <p:nvPr/>
        </p:nvSpPr>
        <p:spPr bwMode="auto">
          <a:xfrm>
            <a:off x="6475413" y="5476875"/>
            <a:ext cx="3254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90" name="Rectangle 122"/>
          <p:cNvSpPr>
            <a:spLocks noChangeArrowheads="1"/>
          </p:cNvSpPr>
          <p:nvPr/>
        </p:nvSpPr>
        <p:spPr bwMode="auto">
          <a:xfrm>
            <a:off x="7834313" y="4549775"/>
            <a:ext cx="130333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95" name="Rectangle 127"/>
          <p:cNvSpPr>
            <a:spLocks noChangeArrowheads="1"/>
          </p:cNvSpPr>
          <p:nvPr/>
        </p:nvSpPr>
        <p:spPr bwMode="auto">
          <a:xfrm>
            <a:off x="5835650" y="5105400"/>
            <a:ext cx="3270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098" name="Rectangle 130"/>
          <p:cNvSpPr>
            <a:spLocks noChangeArrowheads="1"/>
          </p:cNvSpPr>
          <p:nvPr/>
        </p:nvSpPr>
        <p:spPr bwMode="auto">
          <a:xfrm>
            <a:off x="6626225" y="5200650"/>
            <a:ext cx="5127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02" name="Rectangle 134"/>
          <p:cNvSpPr>
            <a:spLocks noChangeArrowheads="1"/>
          </p:cNvSpPr>
          <p:nvPr/>
        </p:nvSpPr>
        <p:spPr bwMode="auto">
          <a:xfrm>
            <a:off x="5184775" y="5413375"/>
            <a:ext cx="3270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05" name="Rectangle 137"/>
          <p:cNvSpPr>
            <a:spLocks noChangeArrowheads="1"/>
          </p:cNvSpPr>
          <p:nvPr/>
        </p:nvSpPr>
        <p:spPr bwMode="auto">
          <a:xfrm>
            <a:off x="6951663" y="4933950"/>
            <a:ext cx="3270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08" name="Rectangle 140"/>
          <p:cNvSpPr>
            <a:spLocks noChangeArrowheads="1"/>
          </p:cNvSpPr>
          <p:nvPr/>
        </p:nvSpPr>
        <p:spPr bwMode="auto">
          <a:xfrm>
            <a:off x="7091363" y="5268913"/>
            <a:ext cx="3254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10" name="Rectangle 142"/>
          <p:cNvSpPr>
            <a:spLocks noChangeArrowheads="1"/>
          </p:cNvSpPr>
          <p:nvPr/>
        </p:nvSpPr>
        <p:spPr bwMode="auto">
          <a:xfrm>
            <a:off x="6394450" y="4913313"/>
            <a:ext cx="32543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23" name="Rectangle 155"/>
          <p:cNvSpPr>
            <a:spLocks noChangeArrowheads="1"/>
          </p:cNvSpPr>
          <p:nvPr/>
        </p:nvSpPr>
        <p:spPr bwMode="auto">
          <a:xfrm>
            <a:off x="4441825" y="3589338"/>
            <a:ext cx="1873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27" name="Rectangle 159"/>
          <p:cNvSpPr>
            <a:spLocks noChangeArrowheads="1"/>
          </p:cNvSpPr>
          <p:nvPr/>
        </p:nvSpPr>
        <p:spPr bwMode="auto">
          <a:xfrm>
            <a:off x="7648575" y="6256338"/>
            <a:ext cx="1873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29" name="Rectangle 161"/>
          <p:cNvSpPr>
            <a:spLocks noChangeArrowheads="1"/>
          </p:cNvSpPr>
          <p:nvPr/>
        </p:nvSpPr>
        <p:spPr bwMode="auto">
          <a:xfrm>
            <a:off x="4627563" y="6256338"/>
            <a:ext cx="1873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30" name="Rectangle 162"/>
          <p:cNvSpPr>
            <a:spLocks noChangeArrowheads="1"/>
          </p:cNvSpPr>
          <p:nvPr/>
        </p:nvSpPr>
        <p:spPr bwMode="auto">
          <a:xfrm>
            <a:off x="4856163" y="6254750"/>
            <a:ext cx="6572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fr-FR" altLang="fr-FR" sz="2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32" name="Rectangle 164"/>
          <p:cNvSpPr>
            <a:spLocks noChangeArrowheads="1"/>
          </p:cNvSpPr>
          <p:nvPr/>
        </p:nvSpPr>
        <p:spPr bwMode="auto">
          <a:xfrm>
            <a:off x="7834313" y="3589338"/>
            <a:ext cx="3270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33" name="Rectangle 165"/>
          <p:cNvSpPr>
            <a:spLocks noChangeArrowheads="1"/>
          </p:cNvSpPr>
          <p:nvPr/>
        </p:nvSpPr>
        <p:spPr bwMode="auto">
          <a:xfrm>
            <a:off x="7845425" y="3306763"/>
            <a:ext cx="3317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fr-FR" altLang="fr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fr-FR" altLang="fr-FR" sz="2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35" name="Rectangle 167"/>
          <p:cNvSpPr>
            <a:spLocks noChangeArrowheads="1"/>
          </p:cNvSpPr>
          <p:nvPr/>
        </p:nvSpPr>
        <p:spPr bwMode="auto">
          <a:xfrm>
            <a:off x="5929313" y="5440363"/>
            <a:ext cx="325437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36" name="Rectangle 168"/>
          <p:cNvSpPr>
            <a:spLocks noChangeArrowheads="1"/>
          </p:cNvSpPr>
          <p:nvPr/>
        </p:nvSpPr>
        <p:spPr bwMode="auto">
          <a:xfrm>
            <a:off x="6165850" y="5441950"/>
            <a:ext cx="1266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S1</a:t>
            </a:r>
            <a:endParaRPr lang="fr-FR" altLang="fr-FR" sz="2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38" name="Rectangle 170"/>
          <p:cNvSpPr>
            <a:spLocks noChangeArrowheads="1"/>
          </p:cNvSpPr>
          <p:nvPr/>
        </p:nvSpPr>
        <p:spPr bwMode="auto">
          <a:xfrm>
            <a:off x="6242050" y="3651250"/>
            <a:ext cx="32543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39" name="Rectangle 171"/>
          <p:cNvSpPr>
            <a:spLocks noChangeArrowheads="1"/>
          </p:cNvSpPr>
          <p:nvPr/>
        </p:nvSpPr>
        <p:spPr bwMode="auto">
          <a:xfrm>
            <a:off x="6138863" y="4518025"/>
            <a:ext cx="1266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S4</a:t>
            </a:r>
            <a:endParaRPr lang="fr-FR" altLang="fr-FR" sz="2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41" name="Rectangle 173"/>
          <p:cNvSpPr>
            <a:spLocks noChangeArrowheads="1"/>
          </p:cNvSpPr>
          <p:nvPr/>
        </p:nvSpPr>
        <p:spPr bwMode="auto">
          <a:xfrm>
            <a:off x="6475413" y="5476875"/>
            <a:ext cx="3254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42" name="Rectangle 174"/>
          <p:cNvSpPr>
            <a:spLocks noChangeArrowheads="1"/>
          </p:cNvSpPr>
          <p:nvPr/>
        </p:nvSpPr>
        <p:spPr bwMode="auto">
          <a:xfrm>
            <a:off x="6678613" y="5513388"/>
            <a:ext cx="1266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S9</a:t>
            </a:r>
            <a:endParaRPr lang="fr-FR" altLang="fr-FR" sz="2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61" name="Rectangle 193"/>
          <p:cNvSpPr>
            <a:spLocks noChangeArrowheads="1"/>
          </p:cNvSpPr>
          <p:nvPr/>
        </p:nvSpPr>
        <p:spPr bwMode="auto">
          <a:xfrm>
            <a:off x="7834313" y="4549775"/>
            <a:ext cx="130333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63" name="Rectangle 195"/>
          <p:cNvSpPr>
            <a:spLocks noChangeArrowheads="1"/>
          </p:cNvSpPr>
          <p:nvPr/>
        </p:nvSpPr>
        <p:spPr bwMode="auto">
          <a:xfrm>
            <a:off x="7891463" y="4770438"/>
            <a:ext cx="1252537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fr-FR" altLang="fr-FR" sz="11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HYPOTHÈSE </a:t>
            </a:r>
            <a:r>
              <a:rPr lang="fr-FR" altLang="fr-FR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algn="ctr"/>
            <a:r>
              <a:rPr lang="fr-FR" altLang="fr-FR" sz="1100" b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altLang="fr-FR" sz="11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parvient à caractériser les défauts</a:t>
            </a:r>
          </a:p>
        </p:txBody>
      </p:sp>
      <p:sp>
        <p:nvSpPr>
          <p:cNvPr id="340166" name="Rectangle 198"/>
          <p:cNvSpPr>
            <a:spLocks noChangeArrowheads="1"/>
          </p:cNvSpPr>
          <p:nvPr/>
        </p:nvSpPr>
        <p:spPr bwMode="auto">
          <a:xfrm>
            <a:off x="5835650" y="5105400"/>
            <a:ext cx="3270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67" name="Rectangle 199"/>
          <p:cNvSpPr>
            <a:spLocks noChangeArrowheads="1"/>
          </p:cNvSpPr>
          <p:nvPr/>
        </p:nvSpPr>
        <p:spPr bwMode="auto">
          <a:xfrm>
            <a:off x="6084888" y="4987925"/>
            <a:ext cx="1266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S3</a:t>
            </a:r>
            <a:endParaRPr lang="fr-FR" altLang="fr-FR" sz="2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69" name="Rectangle 201"/>
          <p:cNvSpPr>
            <a:spLocks noChangeArrowheads="1"/>
          </p:cNvSpPr>
          <p:nvPr/>
        </p:nvSpPr>
        <p:spPr bwMode="auto">
          <a:xfrm>
            <a:off x="6626225" y="5200650"/>
            <a:ext cx="5127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70" name="Rectangle 202"/>
          <p:cNvSpPr>
            <a:spLocks noChangeArrowheads="1"/>
          </p:cNvSpPr>
          <p:nvPr/>
        </p:nvSpPr>
        <p:spPr bwMode="auto">
          <a:xfrm>
            <a:off x="6815138" y="5059363"/>
            <a:ext cx="19236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S10</a:t>
            </a:r>
            <a:endParaRPr lang="fr-FR" altLang="fr-FR" sz="2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74" name="Rectangle 206"/>
          <p:cNvSpPr>
            <a:spLocks noChangeArrowheads="1"/>
          </p:cNvSpPr>
          <p:nvPr/>
        </p:nvSpPr>
        <p:spPr bwMode="auto">
          <a:xfrm>
            <a:off x="5300663" y="5389563"/>
            <a:ext cx="1266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S2</a:t>
            </a:r>
            <a:endParaRPr lang="fr-FR" altLang="fr-FR" sz="2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76" name="Rectangle 208"/>
          <p:cNvSpPr>
            <a:spLocks noChangeArrowheads="1"/>
          </p:cNvSpPr>
          <p:nvPr/>
        </p:nvSpPr>
        <p:spPr bwMode="auto">
          <a:xfrm>
            <a:off x="6951663" y="4933950"/>
            <a:ext cx="3270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77" name="Rectangle 209"/>
          <p:cNvSpPr>
            <a:spLocks noChangeArrowheads="1"/>
          </p:cNvSpPr>
          <p:nvPr/>
        </p:nvSpPr>
        <p:spPr bwMode="auto">
          <a:xfrm>
            <a:off x="7153275" y="4792663"/>
            <a:ext cx="1266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S7</a:t>
            </a:r>
            <a:endParaRPr lang="fr-FR" altLang="fr-FR" sz="2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79" name="Rectangle 211"/>
          <p:cNvSpPr>
            <a:spLocks noChangeArrowheads="1"/>
          </p:cNvSpPr>
          <p:nvPr/>
        </p:nvSpPr>
        <p:spPr bwMode="auto">
          <a:xfrm>
            <a:off x="7091363" y="5268913"/>
            <a:ext cx="3254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80" name="Rectangle 212"/>
          <p:cNvSpPr>
            <a:spLocks noChangeArrowheads="1"/>
          </p:cNvSpPr>
          <p:nvPr/>
        </p:nvSpPr>
        <p:spPr bwMode="auto">
          <a:xfrm>
            <a:off x="7292975" y="5127625"/>
            <a:ext cx="1266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S8</a:t>
            </a:r>
            <a:endParaRPr lang="fr-FR" altLang="fr-FR" sz="2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81" name="Rectangle 213"/>
          <p:cNvSpPr>
            <a:spLocks noChangeArrowheads="1"/>
          </p:cNvSpPr>
          <p:nvPr/>
        </p:nvSpPr>
        <p:spPr bwMode="auto">
          <a:xfrm>
            <a:off x="6394450" y="4913313"/>
            <a:ext cx="32543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182" name="Rectangle 214"/>
          <p:cNvSpPr>
            <a:spLocks noChangeArrowheads="1"/>
          </p:cNvSpPr>
          <p:nvPr/>
        </p:nvSpPr>
        <p:spPr bwMode="auto">
          <a:xfrm>
            <a:off x="6548438" y="4676775"/>
            <a:ext cx="1266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S6</a:t>
            </a:r>
            <a:endParaRPr lang="fr-FR" altLang="fr-FR" sz="2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08" name="Rectangle 240"/>
          <p:cNvSpPr>
            <a:spLocks noChangeArrowheads="1"/>
          </p:cNvSpPr>
          <p:nvPr/>
        </p:nvSpPr>
        <p:spPr bwMode="auto">
          <a:xfrm>
            <a:off x="1785938" y="3440113"/>
            <a:ext cx="4860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400">
                <a:latin typeface="Calibri" panose="020F0502020204030204" pitchFamily="34" charset="0"/>
                <a:cs typeface="Calibri" panose="020F0502020204030204" pitchFamily="34" charset="0"/>
              </a:rPr>
              <a:t>S3</a:t>
            </a:r>
            <a:endParaRPr lang="en-GB" altLang="fr-FR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12" name="Rectangle 244"/>
          <p:cNvSpPr>
            <a:spLocks noChangeArrowheads="1"/>
          </p:cNvSpPr>
          <p:nvPr/>
        </p:nvSpPr>
        <p:spPr bwMode="auto">
          <a:xfrm>
            <a:off x="1758950" y="996950"/>
            <a:ext cx="4860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400">
                <a:latin typeface="Calibri" panose="020F0502020204030204" pitchFamily="34" charset="0"/>
                <a:cs typeface="Calibri" panose="020F0502020204030204" pitchFamily="34" charset="0"/>
              </a:rPr>
              <a:t>S4</a:t>
            </a:r>
            <a:endParaRPr lang="en-GB" altLang="fr-FR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13" name="Rectangle 245"/>
          <p:cNvSpPr>
            <a:spLocks noChangeArrowheads="1"/>
          </p:cNvSpPr>
          <p:nvPr/>
        </p:nvSpPr>
        <p:spPr bwMode="auto">
          <a:xfrm>
            <a:off x="4114800" y="2289175"/>
            <a:ext cx="4860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400">
                <a:latin typeface="Calibri" panose="020F0502020204030204" pitchFamily="34" charset="0"/>
                <a:cs typeface="Calibri" panose="020F0502020204030204" pitchFamily="34" charset="0"/>
              </a:rPr>
              <a:t>S6</a:t>
            </a:r>
            <a:endParaRPr lang="en-GB" altLang="fr-FR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14" name="Rectangle 246"/>
          <p:cNvSpPr>
            <a:spLocks noChangeArrowheads="1"/>
          </p:cNvSpPr>
          <p:nvPr/>
        </p:nvSpPr>
        <p:spPr bwMode="auto">
          <a:xfrm>
            <a:off x="4114800" y="981075"/>
            <a:ext cx="4860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400">
                <a:latin typeface="Calibri" panose="020F0502020204030204" pitchFamily="34" charset="0"/>
                <a:cs typeface="Calibri" panose="020F0502020204030204" pitchFamily="34" charset="0"/>
              </a:rPr>
              <a:t>S2</a:t>
            </a:r>
            <a:endParaRPr lang="en-GB" altLang="fr-FR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15" name="Rectangle 247"/>
          <p:cNvSpPr>
            <a:spLocks noChangeArrowheads="1"/>
          </p:cNvSpPr>
          <p:nvPr/>
        </p:nvSpPr>
        <p:spPr bwMode="auto">
          <a:xfrm>
            <a:off x="4121150" y="401638"/>
            <a:ext cx="4860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400">
                <a:latin typeface="Calibri" panose="020F0502020204030204" pitchFamily="34" charset="0"/>
                <a:cs typeface="Calibri" panose="020F0502020204030204" pitchFamily="34" charset="0"/>
              </a:rPr>
              <a:t>S7</a:t>
            </a:r>
            <a:endParaRPr lang="en-GB" altLang="fr-FR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19" name="Rectangle 251"/>
          <p:cNvSpPr>
            <a:spLocks noChangeArrowheads="1"/>
          </p:cNvSpPr>
          <p:nvPr/>
        </p:nvSpPr>
        <p:spPr bwMode="auto">
          <a:xfrm>
            <a:off x="5981700" y="0"/>
            <a:ext cx="4860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400">
                <a:latin typeface="Calibri" panose="020F0502020204030204" pitchFamily="34" charset="0"/>
                <a:cs typeface="Calibri" panose="020F0502020204030204" pitchFamily="34" charset="0"/>
              </a:rPr>
              <a:t>S8</a:t>
            </a:r>
            <a:endParaRPr lang="en-GB" altLang="fr-FR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29" name="Oval 261"/>
          <p:cNvSpPr>
            <a:spLocks noChangeArrowheads="1"/>
          </p:cNvSpPr>
          <p:nvPr/>
        </p:nvSpPr>
        <p:spPr bwMode="auto">
          <a:xfrm>
            <a:off x="7623175" y="3303588"/>
            <a:ext cx="142875" cy="142875"/>
          </a:xfrm>
          <a:prstGeom prst="ellipse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30" name="Oval 262"/>
          <p:cNvSpPr>
            <a:spLocks noChangeArrowheads="1"/>
          </p:cNvSpPr>
          <p:nvPr/>
        </p:nvSpPr>
        <p:spPr bwMode="auto">
          <a:xfrm>
            <a:off x="5922963" y="4537075"/>
            <a:ext cx="142875" cy="142875"/>
          </a:xfrm>
          <a:prstGeom prst="ellipse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31" name="Oval 263"/>
          <p:cNvSpPr>
            <a:spLocks noChangeArrowheads="1"/>
          </p:cNvSpPr>
          <p:nvPr/>
        </p:nvSpPr>
        <p:spPr bwMode="auto">
          <a:xfrm>
            <a:off x="5875338" y="4995863"/>
            <a:ext cx="142875" cy="142875"/>
          </a:xfrm>
          <a:prstGeom prst="ellipse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32" name="Oval 264"/>
          <p:cNvSpPr>
            <a:spLocks noChangeArrowheads="1"/>
          </p:cNvSpPr>
          <p:nvPr/>
        </p:nvSpPr>
        <p:spPr bwMode="auto">
          <a:xfrm>
            <a:off x="6362700" y="4710113"/>
            <a:ext cx="142875" cy="142875"/>
          </a:xfrm>
          <a:prstGeom prst="ellipse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33" name="Oval 265"/>
          <p:cNvSpPr>
            <a:spLocks noChangeArrowheads="1"/>
          </p:cNvSpPr>
          <p:nvPr/>
        </p:nvSpPr>
        <p:spPr bwMode="auto">
          <a:xfrm>
            <a:off x="6956425" y="4806950"/>
            <a:ext cx="142875" cy="142875"/>
          </a:xfrm>
          <a:prstGeom prst="ellipse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34" name="Oval 266"/>
          <p:cNvSpPr>
            <a:spLocks noChangeArrowheads="1"/>
          </p:cNvSpPr>
          <p:nvPr/>
        </p:nvSpPr>
        <p:spPr bwMode="auto">
          <a:xfrm>
            <a:off x="6586538" y="5043488"/>
            <a:ext cx="142875" cy="142875"/>
          </a:xfrm>
          <a:prstGeom prst="ellipse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35" name="Oval 267"/>
          <p:cNvSpPr>
            <a:spLocks noChangeArrowheads="1"/>
          </p:cNvSpPr>
          <p:nvPr/>
        </p:nvSpPr>
        <p:spPr bwMode="auto">
          <a:xfrm>
            <a:off x="7134225" y="5151438"/>
            <a:ext cx="142875" cy="142875"/>
          </a:xfrm>
          <a:prstGeom prst="ellipse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36" name="Oval 268"/>
          <p:cNvSpPr>
            <a:spLocks noChangeArrowheads="1"/>
          </p:cNvSpPr>
          <p:nvPr/>
        </p:nvSpPr>
        <p:spPr bwMode="auto">
          <a:xfrm>
            <a:off x="6494463" y="5494338"/>
            <a:ext cx="142875" cy="142875"/>
          </a:xfrm>
          <a:prstGeom prst="ellipse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37" name="Oval 269"/>
          <p:cNvSpPr>
            <a:spLocks noChangeArrowheads="1"/>
          </p:cNvSpPr>
          <p:nvPr/>
        </p:nvSpPr>
        <p:spPr bwMode="auto">
          <a:xfrm>
            <a:off x="5934075" y="5424488"/>
            <a:ext cx="142875" cy="142875"/>
          </a:xfrm>
          <a:prstGeom prst="ellipse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38" name="Oval 270"/>
          <p:cNvSpPr>
            <a:spLocks noChangeArrowheads="1"/>
          </p:cNvSpPr>
          <p:nvPr/>
        </p:nvSpPr>
        <p:spPr bwMode="auto">
          <a:xfrm>
            <a:off x="5491163" y="5399088"/>
            <a:ext cx="142875" cy="142875"/>
          </a:xfrm>
          <a:prstGeom prst="ellipse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53" name="Line 285"/>
          <p:cNvSpPr>
            <a:spLocks noChangeShapeType="1"/>
          </p:cNvSpPr>
          <p:nvPr/>
        </p:nvSpPr>
        <p:spPr bwMode="auto">
          <a:xfrm>
            <a:off x="4884738" y="6218238"/>
            <a:ext cx="29114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54" name="Rectangle 286"/>
          <p:cNvSpPr>
            <a:spLocks noChangeArrowheads="1"/>
          </p:cNvSpPr>
          <p:nvPr/>
        </p:nvSpPr>
        <p:spPr bwMode="auto">
          <a:xfrm>
            <a:off x="4845050" y="3103563"/>
            <a:ext cx="6572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fr-FR" altLang="fr-FR" sz="2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55" name="Rectangle 287"/>
          <p:cNvSpPr>
            <a:spLocks noChangeArrowheads="1"/>
          </p:cNvSpPr>
          <p:nvPr/>
        </p:nvSpPr>
        <p:spPr bwMode="auto">
          <a:xfrm>
            <a:off x="7885113" y="6121400"/>
            <a:ext cx="6572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fr-FR" altLang="fr-FR" sz="2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56" name="Rectangle 288"/>
          <p:cNvSpPr>
            <a:spLocks noChangeArrowheads="1"/>
          </p:cNvSpPr>
          <p:nvPr/>
        </p:nvSpPr>
        <p:spPr bwMode="auto">
          <a:xfrm>
            <a:off x="4738688" y="6086475"/>
            <a:ext cx="6572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fr-FR" altLang="fr-F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fr-FR" altLang="fr-FR" sz="2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58" name="AutoShape 290"/>
          <p:cNvSpPr>
            <a:spLocks noChangeArrowheads="1"/>
          </p:cNvSpPr>
          <p:nvPr/>
        </p:nvSpPr>
        <p:spPr bwMode="auto">
          <a:xfrm>
            <a:off x="2828925" y="5707063"/>
            <a:ext cx="1709738" cy="877887"/>
          </a:xfrm>
          <a:prstGeom prst="diamond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12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Génération</a:t>
            </a:r>
          </a:p>
          <a:p>
            <a:pPr algn="ctr"/>
            <a:r>
              <a:rPr lang="fr-FR" altLang="fr-FR" sz="12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d’US</a:t>
            </a:r>
          </a:p>
          <a:p>
            <a:pPr algn="ctr"/>
            <a:r>
              <a:rPr lang="fr-FR" altLang="fr-FR" sz="12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par laser</a:t>
            </a:r>
            <a:endParaRPr lang="fr-FR" alt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59" name="AutoShape 291"/>
          <p:cNvSpPr>
            <a:spLocks noChangeArrowheads="1"/>
          </p:cNvSpPr>
          <p:nvPr/>
        </p:nvSpPr>
        <p:spPr bwMode="auto">
          <a:xfrm>
            <a:off x="2814638" y="4848225"/>
            <a:ext cx="1709737" cy="877888"/>
          </a:xfrm>
          <a:prstGeom prst="diamond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 sz="1200">
              <a:effectLst>
                <a:outerShdw blurRad="38100" dist="38100" dir="2700000" algn="tl">
                  <a:srgbClr val="FFFFFF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altLang="fr-FR" sz="12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Détection de </a:t>
            </a:r>
          </a:p>
          <a:p>
            <a:pPr algn="ctr"/>
            <a:r>
              <a:rPr lang="fr-FR" altLang="fr-FR" sz="12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défaut dans</a:t>
            </a:r>
          </a:p>
          <a:p>
            <a:pPr algn="ctr"/>
            <a:r>
              <a:rPr lang="fr-FR" altLang="fr-FR" sz="12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métal</a:t>
            </a:r>
            <a:endParaRPr lang="fr-FR" alt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60" name="AutoShape 292"/>
          <p:cNvSpPr>
            <a:spLocks noChangeArrowheads="1"/>
          </p:cNvSpPr>
          <p:nvPr/>
        </p:nvSpPr>
        <p:spPr bwMode="auto">
          <a:xfrm>
            <a:off x="2792413" y="3471863"/>
            <a:ext cx="1709737" cy="877887"/>
          </a:xfrm>
          <a:prstGeom prst="diamond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1600" i="1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Fiabilité</a:t>
            </a:r>
            <a:endParaRPr lang="fr-FR" altLang="fr-FR" sz="1200">
              <a:effectLst>
                <a:outerShdw blurRad="38100" dist="38100" dir="2700000" algn="tl">
                  <a:srgbClr val="FFFFFF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61" name="AutoShape 293"/>
          <p:cNvSpPr>
            <a:spLocks noChangeArrowheads="1"/>
          </p:cNvSpPr>
          <p:nvPr/>
        </p:nvSpPr>
        <p:spPr bwMode="auto">
          <a:xfrm>
            <a:off x="3549650" y="1512888"/>
            <a:ext cx="1709738" cy="877887"/>
          </a:xfrm>
          <a:prstGeom prst="diamond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16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Composites</a:t>
            </a:r>
          </a:p>
        </p:txBody>
      </p:sp>
      <p:sp>
        <p:nvSpPr>
          <p:cNvPr id="340262" name="AutoShape 294"/>
          <p:cNvSpPr>
            <a:spLocks noChangeArrowheads="1"/>
          </p:cNvSpPr>
          <p:nvPr/>
        </p:nvSpPr>
        <p:spPr bwMode="auto">
          <a:xfrm>
            <a:off x="1190625" y="2782888"/>
            <a:ext cx="1709738" cy="723900"/>
          </a:xfrm>
          <a:prstGeom prst="diamond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 sz="1200">
              <a:effectLst>
                <a:outerShdw blurRad="38100" dist="38100" dir="2700000" algn="tl">
                  <a:srgbClr val="FFFFFF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altLang="fr-FR" sz="12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 mouvement </a:t>
            </a:r>
          </a:p>
          <a:p>
            <a:pPr algn="ctr"/>
            <a:r>
              <a:rPr lang="fr-FR" altLang="fr-FR" sz="12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relatif</a:t>
            </a:r>
            <a:endParaRPr lang="fr-FR" altLang="fr-FR" sz="1600" i="1">
              <a:effectLst>
                <a:outerShdw blurRad="38100" dist="38100" dir="2700000" algn="tl">
                  <a:srgbClr val="FFFFFF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63" name="AutoShape 295"/>
          <p:cNvSpPr>
            <a:spLocks noChangeArrowheads="1"/>
          </p:cNvSpPr>
          <p:nvPr/>
        </p:nvSpPr>
        <p:spPr bwMode="auto">
          <a:xfrm>
            <a:off x="1144588" y="1581150"/>
            <a:ext cx="1828800" cy="758825"/>
          </a:xfrm>
          <a:prstGeom prst="diamond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12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Résistance</a:t>
            </a:r>
          </a:p>
          <a:p>
            <a:pPr algn="ctr"/>
            <a:r>
              <a:rPr lang="fr-FR" altLang="fr-FR" sz="12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Conditions</a:t>
            </a:r>
          </a:p>
          <a:p>
            <a:pPr algn="ctr"/>
            <a:r>
              <a:rPr lang="fr-FR" altLang="fr-FR" sz="12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industrielles</a:t>
            </a:r>
            <a:endParaRPr lang="fr-FR" altLang="fr-FR" sz="1600" i="1">
              <a:effectLst>
                <a:outerShdw blurRad="38100" dist="38100" dir="2700000" algn="tl">
                  <a:srgbClr val="FFFFFF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264" name="AutoShape 296"/>
          <p:cNvSpPr>
            <a:spLocks noChangeArrowheads="1"/>
          </p:cNvSpPr>
          <p:nvPr/>
        </p:nvSpPr>
        <p:spPr bwMode="auto">
          <a:xfrm>
            <a:off x="5414963" y="998538"/>
            <a:ext cx="1709737" cy="877887"/>
          </a:xfrm>
          <a:prstGeom prst="diamond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12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Caractérisation</a:t>
            </a:r>
          </a:p>
          <a:p>
            <a:pPr algn="ctr"/>
            <a:r>
              <a:rPr lang="fr-FR" altLang="fr-FR" sz="12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défaut</a:t>
            </a:r>
            <a:endParaRPr lang="fr-FR" altLang="fr-FR" sz="1600" i="1">
              <a:effectLst>
                <a:outerShdw blurRad="38100" dist="38100" dir="2700000" algn="tl">
                  <a:srgbClr val="FFFFFF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ChangeArrowheads="1"/>
          </p:cNvSpPr>
          <p:nvPr/>
        </p:nvSpPr>
        <p:spPr bwMode="auto">
          <a:xfrm>
            <a:off x="66675" y="152400"/>
            <a:ext cx="7162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fr-FR" altLang="fr-FR" sz="2600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  PLAN  GLOBAL</a:t>
            </a:r>
          </a:p>
        </p:txBody>
      </p:sp>
      <p:sp>
        <p:nvSpPr>
          <p:cNvPr id="395267" name="Text Box 3"/>
          <p:cNvSpPr txBox="1">
            <a:spLocks noChangeArrowheads="1"/>
          </p:cNvSpPr>
          <p:nvPr/>
        </p:nvSpPr>
        <p:spPr bwMode="auto">
          <a:xfrm>
            <a:off x="1454150" y="1804988"/>
            <a:ext cx="633095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2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CONSTRUCTION DU PLAN</a:t>
            </a:r>
            <a:br>
              <a:rPr lang="fr-FR" altLang="fr-FR" sz="32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sz="32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fr-FR" altLang="fr-FR" sz="3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DÉVELOPPEMENT</a:t>
            </a:r>
            <a:r>
              <a:rPr lang="fr-FR" altLang="fr-FR" sz="32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altLang="fr-FR" sz="32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altLang="fr-FR" sz="3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altLang="fr-FR" sz="32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PARTIR DU DIAGNOSTIC</a:t>
            </a:r>
          </a:p>
          <a:p>
            <a:pPr algn="ctr">
              <a:spcBef>
                <a:spcPct val="50000"/>
              </a:spcBef>
            </a:pPr>
            <a:r>
              <a:rPr lang="fr-FR" altLang="fr-FR" sz="32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CAS DU CND US </a:t>
            </a:r>
            <a:r>
              <a:rPr lang="fr-FR" altLang="fr-FR" sz="3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LASER</a:t>
            </a:r>
          </a:p>
          <a:p>
            <a:pPr algn="ctr">
              <a:spcBef>
                <a:spcPct val="50000"/>
              </a:spcBef>
            </a:pPr>
            <a:r>
              <a:rPr lang="fr-FR" altLang="fr-FR" sz="3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PARTIE VII, </a:t>
            </a:r>
            <a:r>
              <a:rPr lang="fr-FR" altLang="fr-FR" sz="3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chapitre </a:t>
            </a:r>
            <a:r>
              <a:rPr lang="fr-FR" altLang="fr-FR" sz="3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fr-FR" altLang="fr-FR" sz="3200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ct val="50000"/>
              </a:spcBef>
            </a:pPr>
            <a:endParaRPr lang="fr-FR" altLang="fr-FR" sz="1600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2"/>
          <p:cNvSpPr>
            <a:spLocks noChangeShapeType="1"/>
          </p:cNvSpPr>
          <p:nvPr/>
        </p:nvSpPr>
        <p:spPr bwMode="auto">
          <a:xfrm>
            <a:off x="581025" y="-19050"/>
            <a:ext cx="0" cy="6553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509588" y="6534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509588" y="53149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509588" y="40957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581025" y="2876550"/>
            <a:ext cx="139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509588" y="4381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509588" y="1657350"/>
            <a:ext cx="141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28600" y="62817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228600" y="51006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28600" y="388620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228600" y="2662238"/>
            <a:ext cx="4222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228600" y="1466850"/>
            <a:ext cx="422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-34925" y="242888"/>
            <a:ext cx="6334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200" b="1">
                <a:latin typeface="Calibri" panose="020F0502020204030204" pitchFamily="34" charset="0"/>
                <a:cs typeface="Calibri" panose="020F0502020204030204" pitchFamily="34" charset="0"/>
              </a:rPr>
              <a:t>5 ou</a:t>
            </a:r>
            <a:endParaRPr lang="en-GB" altLang="fr-FR" sz="12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9991" name="Group 55"/>
          <p:cNvGrpSpPr>
            <a:grpSpLocks/>
          </p:cNvGrpSpPr>
          <p:nvPr/>
        </p:nvGrpSpPr>
        <p:grpSpPr bwMode="auto">
          <a:xfrm>
            <a:off x="2244725" y="6445250"/>
            <a:ext cx="422275" cy="381000"/>
            <a:chOff x="672" y="3936"/>
            <a:chExt cx="288" cy="240"/>
          </a:xfrm>
        </p:grpSpPr>
        <p:sp>
          <p:nvSpPr>
            <p:cNvPr id="39992" name="Line 56"/>
            <p:cNvSpPr>
              <a:spLocks noChangeShapeType="1"/>
            </p:cNvSpPr>
            <p:nvPr/>
          </p:nvSpPr>
          <p:spPr bwMode="auto">
            <a:xfrm>
              <a:off x="672" y="3936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3" name="Line 57"/>
            <p:cNvSpPr>
              <a:spLocks noChangeShapeType="1"/>
            </p:cNvSpPr>
            <p:nvPr/>
          </p:nvSpPr>
          <p:spPr bwMode="auto">
            <a:xfrm>
              <a:off x="672" y="417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94" name="Text Box 58"/>
            <p:cNvSpPr txBox="1">
              <a:spLocks noChangeArrowheads="1"/>
            </p:cNvSpPr>
            <p:nvPr/>
          </p:nvSpPr>
          <p:spPr bwMode="auto">
            <a:xfrm>
              <a:off x="672" y="3984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fr-FR" altLang="fr-FR" sz="1200">
                  <a:latin typeface="Calibri" panose="020F0502020204030204" pitchFamily="34" charset="0"/>
                  <a:cs typeface="Calibri" panose="020F0502020204030204" pitchFamily="34" charset="0"/>
                </a:rPr>
                <a:t>D0</a:t>
              </a:r>
              <a:endParaRPr lang="en-GB" altLang="fr-FR" sz="12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0173" name="Text Box 237"/>
          <p:cNvSpPr txBox="1">
            <a:spLocks noChangeArrowheads="1"/>
          </p:cNvSpPr>
          <p:nvPr/>
        </p:nvSpPr>
        <p:spPr bwMode="auto">
          <a:xfrm>
            <a:off x="620713" y="61913"/>
            <a:ext cx="815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b="1">
                <a:latin typeface="Calibri" panose="020F0502020204030204" pitchFamily="34" charset="0"/>
                <a:cs typeface="Calibri" panose="020F0502020204030204" pitchFamily="34" charset="0"/>
              </a:rPr>
              <a:t>Années</a:t>
            </a:r>
          </a:p>
        </p:txBody>
      </p:sp>
      <p:sp>
        <p:nvSpPr>
          <p:cNvPr id="118" name="Text Box 21"/>
          <p:cNvSpPr txBox="1">
            <a:spLocks noChangeArrowheads="1"/>
          </p:cNvSpPr>
          <p:nvPr/>
        </p:nvSpPr>
        <p:spPr bwMode="auto">
          <a:xfrm>
            <a:off x="5158854" y="3886200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Text Box 22"/>
          <p:cNvSpPr txBox="1">
            <a:spLocks noChangeArrowheads="1"/>
          </p:cNvSpPr>
          <p:nvPr/>
        </p:nvSpPr>
        <p:spPr bwMode="auto">
          <a:xfrm>
            <a:off x="5158854" y="6291021"/>
            <a:ext cx="14927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Line 25"/>
          <p:cNvSpPr>
            <a:spLocks noChangeShapeType="1"/>
          </p:cNvSpPr>
          <p:nvPr/>
        </p:nvSpPr>
        <p:spPr bwMode="auto">
          <a:xfrm>
            <a:off x="7802769" y="6426997"/>
            <a:ext cx="0" cy="932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Text Box 26"/>
          <p:cNvSpPr txBox="1">
            <a:spLocks noChangeArrowheads="1"/>
          </p:cNvSpPr>
          <p:nvPr/>
        </p:nvSpPr>
        <p:spPr bwMode="auto">
          <a:xfrm>
            <a:off x="7736987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" name="Text Box 27"/>
          <p:cNvSpPr txBox="1">
            <a:spLocks noChangeArrowheads="1"/>
          </p:cNvSpPr>
          <p:nvPr/>
        </p:nvSpPr>
        <p:spPr bwMode="auto">
          <a:xfrm>
            <a:off x="5308128" y="6477502"/>
            <a:ext cx="14927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000" b="1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altLang="fr-FR" sz="1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" name="Rectangle 28"/>
          <p:cNvSpPr>
            <a:spLocks noChangeArrowheads="1"/>
          </p:cNvSpPr>
          <p:nvPr/>
        </p:nvSpPr>
        <p:spPr bwMode="auto">
          <a:xfrm>
            <a:off x="7736987" y="3979440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4" name="Text Box 29"/>
          <p:cNvSpPr txBox="1">
            <a:spLocks noChangeArrowheads="1"/>
          </p:cNvSpPr>
          <p:nvPr/>
        </p:nvSpPr>
        <p:spPr bwMode="auto">
          <a:xfrm>
            <a:off x="7886261" y="3886200"/>
            <a:ext cx="523301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S9</a:t>
            </a:r>
          </a:p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S10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5" name="Rectangle 30"/>
          <p:cNvSpPr>
            <a:spLocks noChangeArrowheads="1"/>
          </p:cNvSpPr>
          <p:nvPr/>
        </p:nvSpPr>
        <p:spPr bwMode="auto">
          <a:xfrm>
            <a:off x="6060879" y="4451902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6" name="Text Box 32"/>
          <p:cNvSpPr txBox="1">
            <a:spLocks noChangeArrowheads="1"/>
          </p:cNvSpPr>
          <p:nvPr/>
        </p:nvSpPr>
        <p:spPr bwMode="auto">
          <a:xfrm>
            <a:off x="5822830" y="4254025"/>
            <a:ext cx="41973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S3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7" name="Rectangle 33"/>
          <p:cNvSpPr>
            <a:spLocks noChangeArrowheads="1"/>
          </p:cNvSpPr>
          <p:nvPr/>
        </p:nvSpPr>
        <p:spPr bwMode="auto">
          <a:xfrm>
            <a:off x="6261118" y="4552229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8" name="Text Box 34"/>
          <p:cNvSpPr txBox="1">
            <a:spLocks noChangeArrowheads="1"/>
          </p:cNvSpPr>
          <p:nvPr/>
        </p:nvSpPr>
        <p:spPr bwMode="auto">
          <a:xfrm>
            <a:off x="6354730" y="4505608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S5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9" name="Rectangle 35"/>
          <p:cNvSpPr>
            <a:spLocks noChangeArrowheads="1"/>
          </p:cNvSpPr>
          <p:nvPr/>
        </p:nvSpPr>
        <p:spPr bwMode="auto">
          <a:xfrm>
            <a:off x="6347120" y="4375711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0" name="Text Box 36"/>
          <p:cNvSpPr txBox="1">
            <a:spLocks noChangeArrowheads="1"/>
          </p:cNvSpPr>
          <p:nvPr/>
        </p:nvSpPr>
        <p:spPr bwMode="auto">
          <a:xfrm>
            <a:off x="6398876" y="4329091"/>
            <a:ext cx="35505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S4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1" name="Rectangle 37"/>
          <p:cNvSpPr>
            <a:spLocks noChangeArrowheads="1"/>
          </p:cNvSpPr>
          <p:nvPr/>
        </p:nvSpPr>
        <p:spPr bwMode="auto">
          <a:xfrm>
            <a:off x="6669245" y="449402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2" name="Text Box 38"/>
          <p:cNvSpPr txBox="1">
            <a:spLocks noChangeArrowheads="1"/>
          </p:cNvSpPr>
          <p:nvPr/>
        </p:nvSpPr>
        <p:spPr bwMode="auto">
          <a:xfrm>
            <a:off x="6685223" y="4447401"/>
            <a:ext cx="37360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S7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" name="Rectangle 39"/>
          <p:cNvSpPr>
            <a:spLocks noChangeArrowheads="1"/>
          </p:cNvSpPr>
          <p:nvPr/>
        </p:nvSpPr>
        <p:spPr bwMode="auto">
          <a:xfrm>
            <a:off x="7001461" y="4516012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4" name="Text Box 40"/>
          <p:cNvSpPr txBox="1">
            <a:spLocks noChangeArrowheads="1"/>
          </p:cNvSpPr>
          <p:nvPr/>
        </p:nvSpPr>
        <p:spPr bwMode="auto">
          <a:xfrm>
            <a:off x="7005338" y="4548870"/>
            <a:ext cx="43011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S2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" name="Rectangle 41"/>
          <p:cNvSpPr>
            <a:spLocks noChangeArrowheads="1"/>
          </p:cNvSpPr>
          <p:nvPr/>
        </p:nvSpPr>
        <p:spPr bwMode="auto">
          <a:xfrm>
            <a:off x="6616170" y="425916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Text Box 42"/>
          <p:cNvSpPr txBox="1">
            <a:spLocks noChangeArrowheads="1"/>
          </p:cNvSpPr>
          <p:nvPr/>
        </p:nvSpPr>
        <p:spPr bwMode="auto">
          <a:xfrm>
            <a:off x="6497981" y="4055428"/>
            <a:ext cx="39300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>
                <a:latin typeface="Calibri" panose="020F0502020204030204" pitchFamily="34" charset="0"/>
                <a:cs typeface="Calibri" panose="020F0502020204030204" pitchFamily="34" charset="0"/>
              </a:rPr>
              <a:t>S6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7" name="Rectangle 43"/>
          <p:cNvSpPr>
            <a:spLocks noChangeArrowheads="1"/>
          </p:cNvSpPr>
          <p:nvPr/>
        </p:nvSpPr>
        <p:spPr bwMode="auto">
          <a:xfrm>
            <a:off x="6840502" y="4259161"/>
            <a:ext cx="74215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8" name="Text Box 44"/>
          <p:cNvSpPr txBox="1">
            <a:spLocks noChangeArrowheads="1"/>
          </p:cNvSpPr>
          <p:nvPr/>
        </p:nvSpPr>
        <p:spPr bwMode="auto">
          <a:xfrm>
            <a:off x="6722312" y="4055427"/>
            <a:ext cx="43571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S8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Rectangle 45"/>
          <p:cNvSpPr>
            <a:spLocks noChangeArrowheads="1"/>
          </p:cNvSpPr>
          <p:nvPr/>
        </p:nvSpPr>
        <p:spPr bwMode="auto">
          <a:xfrm>
            <a:off x="5269334" y="4119301"/>
            <a:ext cx="76745" cy="21911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0" name="Rectangle 46"/>
          <p:cNvSpPr>
            <a:spLocks noChangeArrowheads="1"/>
          </p:cNvSpPr>
          <p:nvPr/>
        </p:nvSpPr>
        <p:spPr bwMode="auto">
          <a:xfrm>
            <a:off x="5532460" y="6496927"/>
            <a:ext cx="2055253" cy="1398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fr-FR" altLang="fr-FR" sz="1000">
                <a:latin typeface="Calibri" panose="020F0502020204030204" pitchFamily="34" charset="0"/>
                <a:cs typeface="Calibri" panose="020F0502020204030204" pitchFamily="34" charset="0"/>
              </a:rPr>
              <a:t>R I S Q U E   E C O N O M I Q U E</a:t>
            </a:r>
            <a:endParaRPr lang="en-GB" altLang="fr-FR" sz="1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2" name="Rectangle 48"/>
          <p:cNvSpPr>
            <a:spLocks noChangeArrowheads="1"/>
          </p:cNvSpPr>
          <p:nvPr/>
        </p:nvSpPr>
        <p:spPr bwMode="auto">
          <a:xfrm>
            <a:off x="7120495" y="4165921"/>
            <a:ext cx="75059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" name="Text Box 49"/>
          <p:cNvSpPr txBox="1">
            <a:spLocks noChangeArrowheads="1"/>
          </p:cNvSpPr>
          <p:nvPr/>
        </p:nvSpPr>
        <p:spPr bwMode="auto">
          <a:xfrm>
            <a:off x="7176999" y="4026060"/>
            <a:ext cx="55998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5" name="Rectangle 144"/>
          <p:cNvSpPr/>
          <p:nvPr/>
        </p:nvSpPr>
        <p:spPr bwMode="auto">
          <a:xfrm>
            <a:off x="5382764" y="3979440"/>
            <a:ext cx="2420004" cy="2447557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6" name="Connecteur droit 145"/>
          <p:cNvCxnSpPr/>
          <p:nvPr/>
        </p:nvCxnSpPr>
        <p:spPr bwMode="auto">
          <a:xfrm>
            <a:off x="6149595" y="398779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Connecteur droit 146"/>
          <p:cNvCxnSpPr/>
          <p:nvPr/>
        </p:nvCxnSpPr>
        <p:spPr bwMode="auto">
          <a:xfrm>
            <a:off x="6991842" y="3979440"/>
            <a:ext cx="0" cy="2414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" name="Connecteur droit 147"/>
          <p:cNvCxnSpPr/>
          <p:nvPr/>
        </p:nvCxnSpPr>
        <p:spPr bwMode="auto">
          <a:xfrm>
            <a:off x="5383186" y="4766357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9" name="Connecteur droit 148"/>
          <p:cNvCxnSpPr/>
          <p:nvPr/>
        </p:nvCxnSpPr>
        <p:spPr bwMode="auto">
          <a:xfrm>
            <a:off x="5384393" y="5560999"/>
            <a:ext cx="24195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" name="Rectangle 33"/>
          <p:cNvSpPr>
            <a:spLocks noChangeArrowheads="1"/>
          </p:cNvSpPr>
          <p:nvPr/>
        </p:nvSpPr>
        <p:spPr bwMode="auto">
          <a:xfrm>
            <a:off x="6496643" y="3991505"/>
            <a:ext cx="75058" cy="9324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1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ext Box 34"/>
          <p:cNvSpPr txBox="1">
            <a:spLocks noChangeArrowheads="1"/>
          </p:cNvSpPr>
          <p:nvPr/>
        </p:nvSpPr>
        <p:spPr bwMode="auto">
          <a:xfrm>
            <a:off x="6590255" y="3944884"/>
            <a:ext cx="39919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altLang="fr-FR" sz="1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S1</a:t>
            </a:r>
            <a:endParaRPr lang="en-GB" altLang="fr-FR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Rectangle 103"/>
          <p:cNvSpPr>
            <a:spLocks noChangeArrowheads="1"/>
          </p:cNvSpPr>
          <p:nvPr/>
        </p:nvSpPr>
        <p:spPr bwMode="auto">
          <a:xfrm>
            <a:off x="7891463" y="4886349"/>
            <a:ext cx="12525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fr-FR" altLang="fr-FR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CONSTAT : </a:t>
            </a:r>
          </a:p>
          <a:p>
            <a:pPr algn="ctr"/>
            <a:r>
              <a:rPr lang="fr-FR" altLang="fr-FR" sz="1100" b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graves </a:t>
            </a:r>
            <a:r>
              <a:rPr lang="fr-FR" altLang="fr-FR" sz="11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lacunes techniques</a:t>
            </a:r>
          </a:p>
        </p:txBody>
      </p:sp>
      <p:sp>
        <p:nvSpPr>
          <p:cNvPr id="65" name="Text Box 75"/>
          <p:cNvSpPr txBox="1">
            <a:spLocks noChangeArrowheads="1"/>
          </p:cNvSpPr>
          <p:nvPr/>
        </p:nvSpPr>
        <p:spPr bwMode="auto">
          <a:xfrm>
            <a:off x="5370486" y="3647703"/>
            <a:ext cx="238015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600" i="1" dirty="0">
                <a:latin typeface="Calibri" panose="020F0502020204030204" pitchFamily="34" charset="0"/>
                <a:cs typeface="Calibri" panose="020F0502020204030204" pitchFamily="34" charset="0"/>
              </a:rPr>
              <a:t>Diagnostic D0</a:t>
            </a:r>
            <a:endParaRPr lang="en-GB" altLang="fr-FR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4680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t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de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2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2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c:\msoffice\powerpnt\defaut.ppt</Template>
  <TotalTime>11928176</TotalTime>
  <Pages>20</Pages>
  <Words>1177</Words>
  <Application>Microsoft Office PowerPoint</Application>
  <PresentationFormat>Affichage à l'écran (4:3)</PresentationFormat>
  <Paragraphs>763</Paragraphs>
  <Slides>18</Slides>
  <Notes>18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5" baseType="lpstr">
      <vt:lpstr>Arial</vt:lpstr>
      <vt:lpstr>Book Antiqua</vt:lpstr>
      <vt:lpstr>Calibri</vt:lpstr>
      <vt:lpstr>Monotype Sorts</vt:lpstr>
      <vt:lpstr>Times New Roman</vt:lpstr>
      <vt:lpstr>defaut</vt:lpstr>
      <vt:lpstr>Feuille de calcul</vt:lpstr>
      <vt:lpstr>LE  DIAGNOSTIC (partie VI, chapitre 1 de l’ouvrage de Paul MILLIER, L’étude des marchés qui n’existent pas encore, Eyrolles, 2016)   Ce document se compose de deux parties :</vt:lpstr>
      <vt:lpstr>LE  DIAGNOSTIC</vt:lpstr>
      <vt:lpstr>DIAGNOSTIC : INDICE  STRATEGIQUE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EM LYON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 Diagnostic au plan</dc:title>
  <dc:creator>Paul MILLIER</dc:creator>
  <cp:lastModifiedBy>David Lerozier</cp:lastModifiedBy>
  <cp:revision>353</cp:revision>
  <cp:lastPrinted>1999-03-12T16:38:26Z</cp:lastPrinted>
  <dcterms:created xsi:type="dcterms:W3CDTF">1998-05-29T16:27:40Z</dcterms:created>
  <dcterms:modified xsi:type="dcterms:W3CDTF">2016-10-04T13:14:14Z</dcterms:modified>
</cp:coreProperties>
</file>